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57" r:id="rId4"/>
    <p:sldId id="259" r:id="rId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2265"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575779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12348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A4433-A435-4F16-AD0A-11C026674ABC}"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93654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AA4433-A435-4F16-AD0A-11C026674ABC}"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506882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AA4433-A435-4F16-AD0A-11C026674ABC}" type="datetimeFigureOut">
              <a:rPr lang="en-GB" smtClean="0"/>
              <a:t>29/10/2024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5128001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AA4433-A435-4F16-AD0A-11C026674ABC}" type="datetimeFigureOut">
              <a:rPr lang="en-GB" smtClean="0"/>
              <a:t>29/10/2024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3661325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A4433-A435-4F16-AD0A-11C026674ABC}" type="datetimeFigureOut">
              <a:rPr lang="en-GB" smtClean="0"/>
              <a:t>29/10/2024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2165994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05250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637081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087728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15362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29/10/2024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29/10/2024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29/10/2024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29/10/2024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29/10/2024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29/10/2024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9AA4433-A435-4F16-AD0A-11C026674ABC}" type="datetimeFigureOut">
              <a:rPr lang="en-GB" smtClean="0"/>
              <a:t>29/10/2024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43347DD-AFF3-410F-9857-6D81E87CA2D7}" type="slidenum">
              <a:rPr lang="en-GB" smtClean="0"/>
              <a:t>‹#›</a:t>
            </a:fld>
            <a:endParaRPr lang="en-GB"/>
          </a:p>
        </p:txBody>
      </p:sp>
    </p:spTree>
    <p:extLst>
      <p:ext uri="{BB962C8B-B14F-4D97-AF65-F5344CB8AC3E}">
        <p14:creationId xmlns:p14="http://schemas.microsoft.com/office/powerpoint/2010/main" val="94474599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hyperlink" Target="https://www.youtube.com/watch?v=gQnhCJ56-C4"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https://www.youtube.com/embed/gQnhCJ56-C4?feature=oembed" TargetMode="External"/><Relationship Id="rId1" Type="http://schemas.openxmlformats.org/officeDocument/2006/relationships/tags" Target="../tags/tag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Store/Mr-Chalks-Science-Resources/Search:bonding"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teaching-resource/improving-exam-technique-bonding-questions-ks4-aqa-chemistry-science-12884884" TargetMode="External"/><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hyperlink" Target="https://www.pinterest.co.uk/isany1coming4an/" TargetMode="External"/><Relationship Id="rId11" Type="http://schemas.openxmlformats.org/officeDocument/2006/relationships/hyperlink" Target="https://www.youtube.com/@MrChalksRevisionTips/search?query=bonding" TargetMode="External"/><Relationship Id="rId5" Type="http://schemas.openxmlformats.org/officeDocument/2006/relationships/hyperlink" Target="https://twitter.com/teacherchalky1" TargetMode="External"/><Relationship Id="rId10" Type="http://schemas.openxmlformats.org/officeDocument/2006/relationships/image" Target="../media/image6.png"/><Relationship Id="rId4" Type="http://schemas.openxmlformats.org/officeDocument/2006/relationships/image" Target="../media/image5.jpeg"/><Relationship Id="rId9" Type="http://schemas.openxmlformats.org/officeDocument/2006/relationships/hyperlink" Target="https://mailchi.mp/b9218a58e7d3/subscribe-to-our-newsletter-to-keep-up-to-date-with-all-our-teaching-cpd-updates" TargetMode="External"/><Relationship Id="rId1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435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300" b="1" kern="0" dirty="0">
                <a:solidFill>
                  <a:prstClr val="black"/>
                </a:solidFill>
                <a:latin typeface="Arial" panose="020B0604020202020204" pitchFamily="34" charset="0"/>
                <a:ea typeface="Times New Roman" panose="02020603050405020304" pitchFamily="18" charset="0"/>
              </a:rPr>
              <a:t>Graphite Practice </a:t>
            </a:r>
            <a:r>
              <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281127" y="855153"/>
            <a:ext cx="3485655" cy="5324535"/>
          </a:xfrm>
          <a:prstGeom prst="rect">
            <a:avLst/>
          </a:prstGeom>
          <a:noFill/>
        </p:spPr>
        <p:txBody>
          <a:bodyPr wrap="square">
            <a:spAutoFit/>
          </a:bodyPr>
          <a:lstStyle/>
          <a:p>
            <a:pPr algn="just">
              <a:spcBef>
                <a:spcPts val="1200"/>
              </a:spcBef>
              <a:spcAft>
                <a:spcPts val="0"/>
              </a:spcAft>
            </a:pPr>
            <a:r>
              <a:rPr lang="en-GB" sz="1800" b="0" i="0" dirty="0">
                <a:solidFill>
                  <a:srgbClr val="222222"/>
                </a:solidFill>
                <a:effectLst/>
                <a:highlight>
                  <a:srgbClr val="FFFFFF"/>
                </a:highlight>
                <a:latin typeface="Arial" panose="020B0604020202020204" pitchFamily="34" charset="0"/>
              </a:rPr>
              <a:t>Diamond and graphite are different forms of the element carbon. They both have giant structures of carbon atoms, joined together by covalent bonds.  The diagram below shows the structure of graphite:</a:t>
            </a:r>
            <a:endPar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just">
              <a:spcBef>
                <a:spcPts val="1200"/>
              </a:spcBef>
            </a:pPr>
            <a:r>
              <a:rPr lang="en-GB"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Describe the structure and properties of graphite</a:t>
            </a:r>
          </a:p>
          <a:p>
            <a:pPr algn="l">
              <a:spcBef>
                <a:spcPts val="1200"/>
              </a:spcBef>
              <a:spcAft>
                <a:spcPts val="0"/>
              </a:spcAft>
            </a:pPr>
            <a:endParaRPr lang="en-GB" dirty="0">
              <a:solidFill>
                <a:srgbClr val="222222"/>
              </a:solidFill>
              <a:highlight>
                <a:srgbClr val="FFFFFF"/>
              </a:highlight>
              <a:latin typeface="Arial" panose="020B0604020202020204" pitchFamily="34" charset="0"/>
            </a:endParaRPr>
          </a:p>
          <a:p>
            <a:pPr algn="l">
              <a:spcBef>
                <a:spcPts val="1200"/>
              </a:spcBef>
              <a:spcAft>
                <a:spcPts val="0"/>
              </a:spcAft>
            </a:pPr>
            <a:endParaRPr lang="en-GB" sz="1800" b="0" i="0" dirty="0">
              <a:solidFill>
                <a:srgbClr val="222222"/>
              </a:solidFill>
              <a:effectLst/>
              <a:highlight>
                <a:srgbClr val="FFFFFF"/>
              </a:highlight>
              <a:latin typeface="Arial" panose="020B0604020202020204" pitchFamily="34" charset="0"/>
            </a:endParaRPr>
          </a:p>
          <a:p>
            <a:pPr algn="l">
              <a:spcBef>
                <a:spcPts val="1200"/>
              </a:spcBef>
              <a:spcAft>
                <a:spcPts val="0"/>
              </a:spcAft>
            </a:pPr>
            <a:endParaRPr lang="en-GB" dirty="0">
              <a:solidFill>
                <a:srgbClr val="222222"/>
              </a:solidFill>
              <a:highlight>
                <a:srgbClr val="FFFFFF"/>
              </a:highlight>
              <a:latin typeface="Arial" panose="020B0604020202020204" pitchFamily="34" charset="0"/>
            </a:endParaRPr>
          </a:p>
          <a:p>
            <a:pPr algn="l">
              <a:spcBef>
                <a:spcPts val="1200"/>
              </a:spcBef>
              <a:spcAft>
                <a:spcPts val="0"/>
              </a:spcAft>
            </a:pPr>
            <a:endParaRPr lang="en-GB" sz="1800" b="0" i="0" dirty="0">
              <a:solidFill>
                <a:srgbClr val="222222"/>
              </a:solidFill>
              <a:effectLst/>
              <a:highlight>
                <a:srgbClr val="FFFFFF"/>
              </a:highlight>
              <a:latin typeface="Arial" panose="020B0604020202020204" pitchFamily="34" charset="0"/>
            </a:endParaRPr>
          </a:p>
          <a:p>
            <a:pPr algn="l">
              <a:spcBef>
                <a:spcPts val="1200"/>
              </a:spcBef>
              <a:spcAft>
                <a:spcPts val="0"/>
              </a:spcAft>
            </a:pPr>
            <a:endParaRPr lang="en-GB" dirty="0">
              <a:solidFill>
                <a:srgbClr val="222222"/>
              </a:solidFill>
              <a:highlight>
                <a:srgbClr val="FFFFFF"/>
              </a:highlight>
              <a:latin typeface="Arial" panose="020B0604020202020204" pitchFamily="34" charset="0"/>
            </a:endParaRPr>
          </a:p>
          <a:p>
            <a:pPr algn="l">
              <a:spcBef>
                <a:spcPts val="1200"/>
              </a:spcBef>
              <a:spcAft>
                <a:spcPts val="0"/>
              </a:spcAft>
            </a:pPr>
            <a:endParaRPr lang="en-GB" sz="1800" b="0" i="0" dirty="0">
              <a:solidFill>
                <a:srgbClr val="222222"/>
              </a:solidFill>
              <a:effectLst/>
              <a:highlight>
                <a:srgbClr val="FFFFFF"/>
              </a:highlight>
              <a:latin typeface="Arial" panose="020B0604020202020204" pitchFamily="34" charset="0"/>
            </a:endParaRPr>
          </a:p>
        </p:txBody>
      </p:sp>
      <p:pic>
        <p:nvPicPr>
          <p:cNvPr id="13" name="Picture 12">
            <a:extLst>
              <a:ext uri="{FF2B5EF4-FFF2-40B4-BE49-F238E27FC236}">
                <a16:creationId xmlns:a16="http://schemas.microsoft.com/office/drawing/2014/main" id="{0F1095DC-06C6-C150-F5C6-D46249CB3B43}"/>
              </a:ext>
            </a:extLst>
          </p:cNvPr>
          <p:cNvPicPr>
            <a:picLocks noChangeAspect="1"/>
          </p:cNvPicPr>
          <p:nvPr/>
        </p:nvPicPr>
        <p:blipFill rotWithShape="1">
          <a:blip r:embed="rId3"/>
          <a:srcRect l="30391" t="6005" r="36001" b="43926"/>
          <a:stretch/>
        </p:blipFill>
        <p:spPr>
          <a:xfrm>
            <a:off x="3758082" y="1152293"/>
            <a:ext cx="2861085" cy="2397697"/>
          </a:xfrm>
          <a:prstGeom prst="rect">
            <a:avLst/>
          </a:prstGeom>
        </p:spPr>
      </p:pic>
      <p:sp>
        <p:nvSpPr>
          <p:cNvPr id="3" name="TextBox 2">
            <a:extLst>
              <a:ext uri="{FF2B5EF4-FFF2-40B4-BE49-F238E27FC236}">
                <a16:creationId xmlns:a16="http://schemas.microsoft.com/office/drawing/2014/main" id="{86A234F5-E923-6C4B-31C4-3CF2DEE45E41}"/>
              </a:ext>
            </a:extLst>
          </p:cNvPr>
          <p:cNvSpPr txBox="1"/>
          <p:nvPr/>
        </p:nvSpPr>
        <p:spPr>
          <a:xfrm rot="16200000">
            <a:off x="-1613621" y="5644951"/>
            <a:ext cx="4474324"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A40140C6-3804-8ADC-513F-8DFBE467DF7F}"/>
              </a:ext>
            </a:extLst>
          </p:cNvPr>
          <p:cNvSpPr txBox="1"/>
          <p:nvPr/>
        </p:nvSpPr>
        <p:spPr>
          <a:xfrm>
            <a:off x="1064623" y="3700178"/>
            <a:ext cx="5459007" cy="1200329"/>
          </a:xfrm>
          <a:prstGeom prst="rect">
            <a:avLst/>
          </a:prstGeom>
          <a:solidFill>
            <a:schemeClr val="bg1"/>
          </a:solidFill>
          <a:ln w="38100">
            <a:solidFill>
              <a:srgbClr val="FFFF00"/>
            </a:solidFill>
          </a:ln>
        </p:spPr>
        <p:txBody>
          <a:bodyPr wrap="square" rtlCol="0">
            <a:spAutoFit/>
          </a:bodyPr>
          <a:lstStyle/>
          <a:p>
            <a:r>
              <a:rPr lang="en-GB" dirty="0"/>
              <a:t> </a:t>
            </a:r>
            <a:r>
              <a:rPr lang="en-GB" b="1" dirty="0"/>
              <a:t>Key things to include:</a:t>
            </a:r>
          </a:p>
          <a:p>
            <a:pPr marL="285750" indent="-285750">
              <a:buFont typeface="Arial" panose="020B0604020202020204" pitchFamily="34" charset="0"/>
              <a:buChar char="•"/>
            </a:pPr>
            <a:r>
              <a:rPr lang="en-GB" b="1" dirty="0"/>
              <a:t>How many bonds do carbon atoms form</a:t>
            </a:r>
          </a:p>
          <a:p>
            <a:pPr marL="285750" indent="-285750">
              <a:buFont typeface="Arial" panose="020B0604020202020204" pitchFamily="34" charset="0"/>
              <a:buChar char="•"/>
            </a:pPr>
            <a:r>
              <a:rPr lang="en-GB" b="1" dirty="0"/>
              <a:t>What happens to the 4</a:t>
            </a:r>
            <a:r>
              <a:rPr lang="en-GB" b="1" baseline="30000" dirty="0"/>
              <a:t>th</a:t>
            </a:r>
            <a:r>
              <a:rPr lang="en-GB" b="1" dirty="0"/>
              <a:t> electron</a:t>
            </a:r>
          </a:p>
          <a:p>
            <a:pPr marL="285750" indent="-285750">
              <a:buFont typeface="Arial" panose="020B0604020202020204" pitchFamily="34" charset="0"/>
              <a:buChar char="•"/>
            </a:pPr>
            <a:r>
              <a:rPr lang="en-GB" b="1" dirty="0"/>
              <a:t>Why can the layers slide over each other</a:t>
            </a:r>
          </a:p>
        </p:txBody>
      </p:sp>
      <p:sp>
        <p:nvSpPr>
          <p:cNvPr id="11" name="TextBox 10">
            <a:extLst>
              <a:ext uri="{FF2B5EF4-FFF2-40B4-BE49-F238E27FC236}">
                <a16:creationId xmlns:a16="http://schemas.microsoft.com/office/drawing/2014/main" id="{073921C0-A12B-806A-9AA2-65E0DF393A90}"/>
              </a:ext>
            </a:extLst>
          </p:cNvPr>
          <p:cNvSpPr txBox="1"/>
          <p:nvPr/>
        </p:nvSpPr>
        <p:spPr>
          <a:xfrm>
            <a:off x="915928" y="5173201"/>
            <a:ext cx="5585667" cy="3139321"/>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6" name="TextBox 15">
            <a:hlinkClick r:id="rId4"/>
            <a:extLst>
              <a:ext uri="{FF2B5EF4-FFF2-40B4-BE49-F238E27FC236}">
                <a16:creationId xmlns:a16="http://schemas.microsoft.com/office/drawing/2014/main" id="{58E76057-680F-7E0F-077B-4A71D3A7DDF1}"/>
              </a:ext>
            </a:extLst>
          </p:cNvPr>
          <p:cNvSpPr txBox="1"/>
          <p:nvPr/>
        </p:nvSpPr>
        <p:spPr>
          <a:xfrm>
            <a:off x="356406" y="8324463"/>
            <a:ext cx="4897982" cy="467197"/>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Link to video</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20" name="Picture 19">
            <a:extLst>
              <a:ext uri="{FF2B5EF4-FFF2-40B4-BE49-F238E27FC236}">
                <a16:creationId xmlns:a16="http://schemas.microsoft.com/office/drawing/2014/main" id="{3A7D8433-EC8C-6735-BAC6-50C693EFFF38}"/>
              </a:ext>
            </a:extLst>
          </p:cNvPr>
          <p:cNvPicPr>
            <a:picLocks noChangeAspect="1"/>
          </p:cNvPicPr>
          <p:nvPr/>
        </p:nvPicPr>
        <p:blipFill rotWithShape="1">
          <a:blip r:embed="rId5"/>
          <a:srcRect l="72517" t="36289" r="15448" b="41230"/>
          <a:stretch/>
        </p:blipFill>
        <p:spPr>
          <a:xfrm>
            <a:off x="5302155" y="7536330"/>
            <a:ext cx="1317012" cy="1383896"/>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4351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Graphite Practice Question</a:t>
            </a:r>
            <a:endParaRPr kumimoji="0" lang="en-GB" sz="23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2" name="Online Media 1" title="Graphite Practice GCSE Physics Question">
            <a:hlinkClick r:id="" action="ppaction://media"/>
            <a:extLst>
              <a:ext uri="{FF2B5EF4-FFF2-40B4-BE49-F238E27FC236}">
                <a16:creationId xmlns:a16="http://schemas.microsoft.com/office/drawing/2014/main" id="{C5B2C736-82FC-EFC3-C6CF-6DB117E32F0C}"/>
              </a:ext>
            </a:extLst>
          </p:cNvPr>
          <p:cNvPicPr>
            <a:picLocks noRot="1" noChangeAspect="1"/>
          </p:cNvPicPr>
          <p:nvPr>
            <a:videoFile r:link="rId2"/>
          </p:nvPr>
        </p:nvPicPr>
        <p:blipFill rotWithShape="1">
          <a:blip r:embed="rId4"/>
          <a:srcRect l="22886" r="22587"/>
          <a:stretch/>
        </p:blipFill>
        <p:spPr>
          <a:xfrm>
            <a:off x="660355" y="930262"/>
            <a:ext cx="5537289" cy="7616299"/>
          </a:xfrm>
          <a:prstGeom prst="rect">
            <a:avLst/>
          </a:prstGeom>
        </p:spPr>
      </p:pic>
    </p:spTree>
    <p:custDataLst>
      <p:tags r:id="rId1"/>
    </p:custDataLst>
    <p:extLst>
      <p:ext uri="{BB962C8B-B14F-4D97-AF65-F5344CB8AC3E}">
        <p14:creationId xmlns:p14="http://schemas.microsoft.com/office/powerpoint/2010/main" val="15682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5232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Click here to access my bonding </a:t>
            </a:r>
            <a:r>
              <a:rPr kumimoji="0" lang="en-GB" sz="1400" b="1" i="0" u="none" strike="noStrike" kern="1200" cap="none" spc="0" normalizeH="0" baseline="0" noProof="0" dirty="0" err="1">
                <a:ln>
                  <a:noFill/>
                </a:ln>
                <a:solidFill>
                  <a:prstClr val="black"/>
                </a:solidFill>
                <a:effectLst/>
                <a:uLnTx/>
                <a:uFillTx/>
                <a:latin typeface="Aptos" panose="02110004020202020204"/>
                <a:ea typeface="+mn-ea"/>
                <a:cs typeface="+mn-cs"/>
              </a:rPr>
              <a:t>youtube</a:t>
            </a: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rPr>
              <a:t>Lesson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err="1">
                <a:ln>
                  <a:noFill/>
                </a:ln>
                <a:solidFill>
                  <a:prstClr val="black"/>
                </a:solidFill>
                <a:effectLst/>
                <a:uLnTx/>
                <a:uFillTx/>
                <a:latin typeface="Aptos" panose="02110004020202020204"/>
                <a:ea typeface="+mn-ea"/>
                <a:cs typeface="+mn-cs"/>
              </a:rPr>
              <a:t>Lessons</a:t>
            </a:r>
            <a:r>
              <a:rPr kumimoji="0" lang="fr-FR" sz="1800" b="1" i="0" u="none" strike="noStrike" kern="1200" cap="none" spc="0" normalizeH="0" baseline="0" noProof="0" dirty="0">
                <a:ln>
                  <a:noFill/>
                </a:ln>
                <a:solidFill>
                  <a:prstClr val="black"/>
                </a:solidFill>
                <a:effectLst/>
                <a:uLnTx/>
                <a:uFillTx/>
                <a:latin typeface="Aptos" panose="02110004020202020204"/>
                <a:ea typeface="+mn-ea"/>
                <a:cs typeface="+mn-cs"/>
              </a:rPr>
              <a:t> on TPT</a:t>
            </a:r>
            <a:endPar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pic>
        <p:nvPicPr>
          <p:cNvPr id="3" name="Picture 2" descr="A diagram of a person's body&#10;&#10;Description automatically generated">
            <a:extLst>
              <a:ext uri="{FF2B5EF4-FFF2-40B4-BE49-F238E27FC236}">
                <a16:creationId xmlns:a16="http://schemas.microsoft.com/office/drawing/2014/main" id="{71F8E9D9-A470-73F6-95C4-885A38D7DB4F}"/>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00610" y="4878333"/>
            <a:ext cx="2457870" cy="1382552"/>
          </a:xfrm>
          <a:prstGeom prst="rect">
            <a:avLst/>
          </a:prstGeom>
        </p:spPr>
      </p:pic>
    </p:spTree>
    <p:extLst>
      <p:ext uri="{BB962C8B-B14F-4D97-AF65-F5344CB8AC3E}">
        <p14:creationId xmlns:p14="http://schemas.microsoft.com/office/powerpoint/2010/main" val="17555148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5.6|9.9|9.7|13.9"/>
</p:tagLst>
</file>

<file path=ppt/tags/tag2.xml><?xml version="1.0" encoding="utf-8"?>
<p:tagLst xmlns:a="http://schemas.openxmlformats.org/drawingml/2006/main" xmlns:r="http://schemas.openxmlformats.org/officeDocument/2006/relationships" xmlns:p="http://schemas.openxmlformats.org/presentationml/2006/main">
  <p:tag name="TIMING" val="|25.6|9.9|9.7|13.9"/>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1793</TotalTime>
  <Words>120</Words>
  <Application>Microsoft Office PowerPoint</Application>
  <PresentationFormat>On-screen Show (4:3)</PresentationFormat>
  <Paragraphs>21</Paragraphs>
  <Slides>3</Slides>
  <Notes>0</Notes>
  <HiddenSlides>0</HiddenSlides>
  <MMClips>1</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Aptos</vt:lpstr>
      <vt:lpstr>Aptos Display</vt:lpstr>
      <vt:lpstr>Arial</vt:lpstr>
      <vt:lpstr>Calibri</vt:lpstr>
      <vt:lpstr>Calibri Light</vt:lpstr>
      <vt:lpstr>Comic Sans MS</vt:lpstr>
      <vt:lpstr>1_Office Theme</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77</cp:revision>
  <dcterms:created xsi:type="dcterms:W3CDTF">2024-01-19T05:37:07Z</dcterms:created>
  <dcterms:modified xsi:type="dcterms:W3CDTF">2024-10-29T21:16:30Z</dcterms:modified>
</cp:coreProperties>
</file>