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1503" y="8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243647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557125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25060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97006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50491A-1CF6-4122-8D67-1D497AA1A31E}" type="datetimeFigureOut">
              <a:rPr lang="en-GB" smtClean="0"/>
              <a:t>09/07/2025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196533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54598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50491A-1CF6-4122-8D67-1D497AA1A31E}" type="datetimeFigureOut">
              <a:rPr lang="en-GB" smtClean="0"/>
              <a:t>09/07/2025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2527720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50491A-1CF6-4122-8D67-1D497AA1A31E}" type="datetimeFigureOut">
              <a:rPr lang="en-GB" smtClean="0"/>
              <a:t>09/07/2025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3868542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50491A-1CF6-4122-8D67-1D497AA1A31E}" type="datetimeFigureOut">
              <a:rPr lang="en-GB" smtClean="0"/>
              <a:t>09/07/2025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439531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86006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150491A-1CF6-4122-8D67-1D497AA1A31E}" type="datetimeFigureOut">
              <a:rPr lang="en-GB" smtClean="0"/>
              <a:t>09/07/2025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98212AF-F8A0-4C1D-B892-7FB5C38F7849}" type="slidenum">
              <a:rPr lang="en-GB" smtClean="0"/>
              <a:t>‹#›</a:t>
            </a:fld>
            <a:endParaRPr lang="en-GB"/>
          </a:p>
        </p:txBody>
      </p:sp>
    </p:spTree>
    <p:extLst>
      <p:ext uri="{BB962C8B-B14F-4D97-AF65-F5344CB8AC3E}">
        <p14:creationId xmlns:p14="http://schemas.microsoft.com/office/powerpoint/2010/main" val="4230515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150491A-1CF6-4122-8D67-1D497AA1A31E}" type="datetimeFigureOut">
              <a:rPr lang="en-GB" smtClean="0"/>
              <a:t>09/07/2025</a:t>
            </a:fld>
            <a:endParaRPr lang="en-GB"/>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98212AF-F8A0-4C1D-B892-7FB5C38F7849}" type="slidenum">
              <a:rPr lang="en-GB" smtClean="0"/>
              <a:t>‹#›</a:t>
            </a:fld>
            <a:endParaRPr lang="en-GB"/>
          </a:p>
        </p:txBody>
      </p:sp>
    </p:spTree>
    <p:extLst>
      <p:ext uri="{BB962C8B-B14F-4D97-AF65-F5344CB8AC3E}">
        <p14:creationId xmlns:p14="http://schemas.microsoft.com/office/powerpoint/2010/main" val="15552907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B7F95F6-096D-48EC-13EC-04C57A5BA9A1}"/>
              </a:ext>
            </a:extLst>
          </p:cNvPr>
          <p:cNvSpPr/>
          <p:nvPr/>
        </p:nvSpPr>
        <p:spPr>
          <a:xfrm>
            <a:off x="204489" y="205891"/>
            <a:ext cx="6501112" cy="8774336"/>
          </a:xfrm>
          <a:prstGeom prst="rect">
            <a:avLst/>
          </a:prstGeom>
          <a:noFill/>
          <a:ln w="57150">
            <a:solidFill>
              <a:srgbClr val="00B0F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99F04D79-8F02-5CCD-1AD1-56B03B98564B}"/>
              </a:ext>
            </a:extLst>
          </p:cNvPr>
          <p:cNvSpPr txBox="1"/>
          <p:nvPr/>
        </p:nvSpPr>
        <p:spPr>
          <a:xfrm>
            <a:off x="313899" y="346317"/>
            <a:ext cx="6209732" cy="367216"/>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b="1" kern="0" dirty="0">
                <a:solidFill>
                  <a:prstClr val="black"/>
                </a:solidFill>
                <a:latin typeface="Arial" panose="020B0604020202020204" pitchFamily="34" charset="0"/>
                <a:ea typeface="Times New Roman" panose="02020603050405020304" pitchFamily="18" charset="0"/>
              </a:rPr>
              <a:t>Transpiration Investigation Errors </a:t>
            </a:r>
            <a:r>
              <a:rPr kumimoji="0" lang="en-GB"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rPr>
              <a:t>Question</a:t>
            </a:r>
            <a:endParaRPr kumimoji="0" lang="en-GB"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E2084D59-1CC2-47B3-040A-D3EA5A4DB419}"/>
              </a:ext>
            </a:extLst>
          </p:cNvPr>
          <p:cNvSpPr txBox="1"/>
          <p:nvPr/>
        </p:nvSpPr>
        <p:spPr>
          <a:xfrm>
            <a:off x="330272" y="749526"/>
            <a:ext cx="6137701" cy="2862322"/>
          </a:xfrm>
          <a:prstGeom prst="rect">
            <a:avLst/>
          </a:prstGeom>
          <a:noFill/>
        </p:spPr>
        <p:txBody>
          <a:bodyPr wrap="square">
            <a:spAutoFit/>
          </a:bodyPr>
          <a:lstStyle/>
          <a:p>
            <a:pPr>
              <a:buNone/>
            </a:pPr>
            <a:r>
              <a:rPr lang="en-GB" sz="2000" dirty="0"/>
              <a:t>A student uses a potometer to investigate the rate of transpiration in a leafy shoot. They cut the shoot in air, did not check for air bubbles, allowed water to evaporate from the open end of the capillary tube, and did not keep environmental conditions constant.</a:t>
            </a:r>
          </a:p>
          <a:p>
            <a:pPr>
              <a:buNone/>
            </a:pPr>
            <a:endParaRPr lang="en-GB" sz="2000" dirty="0"/>
          </a:p>
          <a:p>
            <a:r>
              <a:rPr lang="en-GB" sz="2000" b="1" dirty="0"/>
              <a:t>Identify two significant errors in the student's method. For each, explain why it is incorrect and suggest how to correct it.</a:t>
            </a:r>
            <a:endParaRPr lang="en-GB" sz="2000" dirty="0"/>
          </a:p>
        </p:txBody>
      </p:sp>
      <p:sp>
        <p:nvSpPr>
          <p:cNvPr id="8" name="Rectangle 2">
            <a:extLst>
              <a:ext uri="{FF2B5EF4-FFF2-40B4-BE49-F238E27FC236}">
                <a16:creationId xmlns:a16="http://schemas.microsoft.com/office/drawing/2014/main" id="{C56A6E68-8521-86C7-26F5-257848B53250}"/>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B017763C-C85D-B432-0AAC-F8EB3EA5ADA2}"/>
              </a:ext>
            </a:extLst>
          </p:cNvPr>
          <p:cNvSpPr txBox="1"/>
          <p:nvPr/>
        </p:nvSpPr>
        <p:spPr>
          <a:xfrm rot="16200000">
            <a:off x="-1824519" y="6213831"/>
            <a:ext cx="4827807" cy="584775"/>
          </a:xfrm>
          <a:prstGeom prst="rect">
            <a:avLst/>
          </a:prstGeom>
          <a:solidFill>
            <a:srgbClr val="F79646">
              <a:lumMod val="40000"/>
              <a:lumOff val="60000"/>
            </a:srgbClr>
          </a:solidFill>
          <a:ln w="38100">
            <a:solidFill>
              <a:srgbClr val="FF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0" cap="none" spc="0" normalizeH="0" baseline="0" noProof="0" dirty="0">
                <a:ln>
                  <a:noFill/>
                </a:ln>
                <a:solidFill>
                  <a:sysClr val="windowText" lastClr="000000"/>
                </a:solidFill>
                <a:effectLst/>
                <a:uLnTx/>
                <a:uFillTx/>
                <a:latin typeface="Calibri" panose="020F0502020204030204"/>
                <a:ea typeface="+mn-ea"/>
                <a:cs typeface="+mn-cs"/>
              </a:rPr>
              <a:t>Answer</a:t>
            </a:r>
            <a:endParaRPr kumimoji="0" lang="en-GB" sz="2800"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D06DCDDE-C2BD-25F5-BDDF-80490C57CF1D}"/>
              </a:ext>
            </a:extLst>
          </p:cNvPr>
          <p:cNvSpPr txBox="1"/>
          <p:nvPr/>
        </p:nvSpPr>
        <p:spPr>
          <a:xfrm>
            <a:off x="831899" y="3919625"/>
            <a:ext cx="5923576" cy="4401205"/>
          </a:xfrm>
          <a:prstGeom prst="rect">
            <a:avLst/>
          </a:prstGeom>
          <a:noFill/>
        </p:spPr>
        <p:txBody>
          <a:bodyPr wrap="square">
            <a:spAutoFit/>
          </a:bodyPr>
          <a:lstStyle/>
          <a:p>
            <a:pPr algn="l">
              <a:spcBef>
                <a:spcPts val="1200"/>
              </a:spcBef>
              <a:spcAft>
                <a:spcPts val="0"/>
              </a:spcAft>
            </a:pPr>
            <a:r>
              <a:rPr lang="en-GB" sz="2000" b="0" i="0" dirty="0">
                <a:solidFill>
                  <a:srgbClr val="222222"/>
                </a:solidFill>
                <a:effectLst/>
                <a:highlight>
                  <a:srgbClr val="FFFFFF"/>
                </a:highlight>
                <a:latin typeface="Arial" panose="020B0604020202020204" pitchFamily="34" charset="0"/>
              </a:rPr>
              <a:t>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7" name="Arrow: Right 6">
            <a:extLst>
              <a:ext uri="{FF2B5EF4-FFF2-40B4-BE49-F238E27FC236}">
                <a16:creationId xmlns:a16="http://schemas.microsoft.com/office/drawing/2014/main" id="{97C65DE0-E9D0-987E-CDEC-C307310D25F1}"/>
              </a:ext>
            </a:extLst>
          </p:cNvPr>
          <p:cNvSpPr/>
          <p:nvPr/>
        </p:nvSpPr>
        <p:spPr>
          <a:xfrm>
            <a:off x="4914898" y="8366609"/>
            <a:ext cx="428625" cy="5715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0B7DB44A-A091-60BB-D57C-FD8A16654D56}"/>
              </a:ext>
            </a:extLst>
          </p:cNvPr>
          <p:cNvSpPr txBox="1"/>
          <p:nvPr/>
        </p:nvSpPr>
        <p:spPr>
          <a:xfrm>
            <a:off x="948659" y="8424533"/>
            <a:ext cx="4084043" cy="458780"/>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28575">
            <a:solidFill>
              <a:srgbClr val="FF0000"/>
            </a:solidFill>
          </a:ln>
        </p:spPr>
        <p:txBody>
          <a:bodyPr wrap="square" rtlCol="0">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GB" sz="2400" b="1" kern="0" dirty="0">
                <a:solidFill>
                  <a:prstClr val="black"/>
                </a:solidFill>
                <a:latin typeface="Arial" panose="020B0604020202020204" pitchFamily="34" charset="0"/>
                <a:ea typeface="Times New Roman" panose="02020603050405020304" pitchFamily="18" charset="0"/>
              </a:rPr>
              <a:t>Video link</a:t>
            </a:r>
            <a:endParaRPr kumimoji="0" lang="en-GB" sz="2400" b="1" i="0" u="none" strike="noStrike" kern="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p:txBody>
      </p:sp>
      <p:pic>
        <p:nvPicPr>
          <p:cNvPr id="15" name="Picture 14">
            <a:extLst>
              <a:ext uri="{FF2B5EF4-FFF2-40B4-BE49-F238E27FC236}">
                <a16:creationId xmlns:a16="http://schemas.microsoft.com/office/drawing/2014/main" id="{E4D2A44C-E15A-967C-3BC5-54626C62BC4F}"/>
              </a:ext>
            </a:extLst>
          </p:cNvPr>
          <p:cNvPicPr>
            <a:picLocks noChangeAspect="1"/>
          </p:cNvPicPr>
          <p:nvPr/>
        </p:nvPicPr>
        <p:blipFill>
          <a:blip r:embed="rId3"/>
          <a:stretch>
            <a:fillRect/>
          </a:stretch>
        </p:blipFill>
        <p:spPr>
          <a:xfrm>
            <a:off x="5441430" y="7675180"/>
            <a:ext cx="1212081" cy="1208133"/>
          </a:xfrm>
          <a:prstGeom prst="rect">
            <a:avLst/>
          </a:prstGeom>
        </p:spPr>
      </p:pic>
    </p:spTree>
    <p:custDataLst>
      <p:tags r:id="rId1"/>
    </p:custDataLst>
    <p:extLst>
      <p:ext uri="{BB962C8B-B14F-4D97-AF65-F5344CB8AC3E}">
        <p14:creationId xmlns:p14="http://schemas.microsoft.com/office/powerpoint/2010/main" val="3403642602"/>
      </p:ext>
    </p:extLst>
  </p:cSld>
  <p:clrMapOvr>
    <a:masterClrMapping/>
  </p:clrMapOvr>
  <mc:AlternateContent xmlns:mc="http://schemas.openxmlformats.org/markup-compatibility/2006" xmlns:p14="http://schemas.microsoft.com/office/powerpoint/2010/main">
    <mc:Choice Requires="p14">
      <p:transition spd="slow" p14:dur="2000" advTm="44665"/>
    </mc:Choice>
    <mc:Fallback xmlns="">
      <p:transition spd="slow" advTm="44665"/>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9.2|4.4|8.2|7.4"/>
</p:tagLst>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15871</TotalTime>
  <Words>84</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D Chalk</dc:creator>
  <cp:lastModifiedBy>Chalky Chalk</cp:lastModifiedBy>
  <cp:revision>154</cp:revision>
  <dcterms:created xsi:type="dcterms:W3CDTF">2024-01-19T05:37:07Z</dcterms:created>
  <dcterms:modified xsi:type="dcterms:W3CDTF">2025-07-09T18:18:18Z</dcterms:modified>
</cp:coreProperties>
</file>