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>
        <p:scale>
          <a:sx n="70" d="100"/>
          <a:sy n="70" d="100"/>
        </p:scale>
        <p:origin x="16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158CD-C7DC-4B0C-8B41-1B4A64B8B56B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2F6C6-2609-4154-BAD5-86BFC5CB2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76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2F6C6-2609-4154-BAD5-86BFC5CB22B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195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36B6B-F83D-6C21-418B-0B87CA104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5A0F09-1245-101F-81B3-0C797568E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E208FA-2C5F-1E37-44B7-ABFE117CC0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EA7101-A8E8-6BF9-25A5-38E2D185E1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2F6C6-2609-4154-BAD5-86BFC5CB22B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31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89A3F-F937-DA33-C5BA-7F02E12CE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611D26-C6D1-00F1-3FDE-01E91419D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6FB38-CCE5-4A20-6689-BDE9E0DD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607FE-41AC-BA5C-CA47-2DE3065D2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C5638-7D0A-E26B-C006-2B7B5BFE1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213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310FD-310C-6329-5B04-11462B44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3226FF-7764-928B-3A88-0DC378019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56B17-ACF1-69EB-032E-6D2A37A8E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92F30-504F-653A-456F-E14152B09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0DBAA-593E-7406-D144-BFD00FBF1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71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3B343E-74CD-24EE-F47C-4C0624E72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339A27-C6FD-427D-1222-4B70B80E5E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84084-2E30-0809-A237-A5950BA8B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4C96C-2CCC-5810-9168-5BDCE2F66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D99AF-8529-4ADE-3973-EC2882E1F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05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1A2E1-83E6-45E3-3FEC-E73AA8E2F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2899-C892-0B93-957D-7BEEA8111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05FA0-A8DD-0476-691F-5F51DBA88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E9A01-BD30-2D2E-DA4A-A1E30D3C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7E9B5-13C3-2CE3-B821-5417E82B7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705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795FB-CF15-8FC5-8ED3-1FE853568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55B10B-4139-CB95-99CA-9FFB2369E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7B70A-EC15-A0A8-C5F1-769CBC96B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3A07B-A2BA-E15C-667D-0E79096FE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153A-7B6F-11C2-1144-22BF2B2FF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62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76FBE-0BFD-EBF2-7FED-896B7A3A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CFC6A-0462-4282-7B51-F9CB75CB56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A34DD-19A8-226D-4442-8DAEC54C3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93D32-DBA6-20C5-AE72-DC74D7D67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2699F9-FCB9-2FE0-9B6B-790951ADD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99A69-70AC-4A30-5690-CC91EDA13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88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D471E-64EA-0048-423B-A054F39C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BA94E-619D-49C6-C021-A5A6E3926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0C548C-4B7D-3EEB-EFB5-EF3E0146C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CD1279-AD50-FFE5-5C92-D384D47242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D6E70-2162-EB06-1484-B86F311DF2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9D07F3-A8A1-B50F-D926-2A19422B8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6A6848-4562-AF4E-F47D-FC25978EE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17C844-C778-7516-1BF6-B0E510A50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389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53B8D-B918-4D00-2D20-3E6B10129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AAF0A1-E15E-4EB6-CE87-83842026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C0303-CD09-7573-6BD1-43482F1FB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20773-AD92-117E-5CFE-CEE6EB5BC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07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AE64C6-39E9-D010-B773-8301439AF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672055-0FCB-B9A1-5DA8-53146F006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FDB703-4B8D-BA2A-6FD7-99990303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86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64992-249E-B974-727E-84A544B2F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DCCA6-3A0A-F4A5-FBB7-F7FB3AB80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352ED-9F0F-231F-69BA-755799E74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3D19-502E-3B55-BABC-4FF22FF76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4EF86-1443-704E-BF47-0D842961A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388B0-4419-9CE1-4BB5-41AF564B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0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7FEE-E8A2-3D16-DC56-50A2124FF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066486-9FE6-A5F7-CB41-BD1154073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CDA5C-C45D-A77F-AC4A-CDC86765C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2EC76-7DD3-EEDC-A2D0-EB028F0C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002F9F-FCE5-93DB-92A9-069CB1971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9EE20-7606-F2B1-7773-2203C5867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3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C5A55-441C-EBEF-5951-23D178843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FAA2B-1126-8A4F-CCC5-4BE2FEF53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18A63-DA52-D581-FB56-36C7B5AC3D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003BB7-3141-4444-9059-8670FBF51714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AB250-560A-075A-659C-8D207E13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C101F-DF3B-CB42-8A2F-EB400ADFF5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64E25D-791B-4B3B-AC0E-A5F7848416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9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421562-BB0B-D977-B892-2B1492BC1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168" y="985192"/>
            <a:ext cx="4887615" cy="4887615"/>
          </a:xfrm>
          <a:prstGeom prst="rect">
            <a:avLst/>
          </a:prstGeom>
        </p:spPr>
      </p:pic>
      <p:sp>
        <p:nvSpPr>
          <p:cNvPr id="6" name="Block Arc 5">
            <a:extLst>
              <a:ext uri="{FF2B5EF4-FFF2-40B4-BE49-F238E27FC236}">
                <a16:creationId xmlns:a16="http://schemas.microsoft.com/office/drawing/2014/main" id="{772712E5-C3BE-F685-98BA-10333DAC9988}"/>
              </a:ext>
            </a:extLst>
          </p:cNvPr>
          <p:cNvSpPr/>
          <p:nvPr/>
        </p:nvSpPr>
        <p:spPr>
          <a:xfrm>
            <a:off x="4288690" y="4560201"/>
            <a:ext cx="1569228" cy="4715281"/>
          </a:xfrm>
          <a:prstGeom prst="blockArc">
            <a:avLst>
              <a:gd name="adj1" fmla="val 10800000"/>
              <a:gd name="adj2" fmla="val 21455848"/>
              <a:gd name="adj3" fmla="val 2309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B16A95-7875-CEE8-6E4C-59100EDE87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7910207">
            <a:off x="4481497" y="4737488"/>
            <a:ext cx="467439" cy="1075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45063F-AA1D-7303-ACA0-B24637726A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7386848">
            <a:off x="4283545" y="5155670"/>
            <a:ext cx="467439" cy="1075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38806A5-48A6-B08A-A3B7-2524C17D90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648077">
            <a:off x="4169208" y="5606420"/>
            <a:ext cx="467439" cy="1075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B77CC99-E533-B579-415C-E8BB7CA510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472832">
            <a:off x="4103039" y="6082872"/>
            <a:ext cx="467439" cy="1075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3F1A013-34C5-46E8-B762-45C86C0DEA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474044">
            <a:off x="4055016" y="6570525"/>
            <a:ext cx="467439" cy="107511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E7B1EEC3-EE7B-9C20-4485-65D2EE6703CD}"/>
              </a:ext>
            </a:extLst>
          </p:cNvPr>
          <p:cNvGrpSpPr/>
          <p:nvPr/>
        </p:nvGrpSpPr>
        <p:grpSpPr>
          <a:xfrm rot="21219232">
            <a:off x="4486437" y="4993769"/>
            <a:ext cx="533992" cy="2300476"/>
            <a:chOff x="7129673" y="4932093"/>
            <a:chExt cx="533992" cy="230047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3C1637C-1094-A32F-4812-11C46441F5B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7910207">
              <a:off x="7376190" y="5112057"/>
              <a:ext cx="467439" cy="107511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2C37139-3DC9-0A0F-A8DD-FE6352EB7E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7386848">
              <a:off x="7178238" y="5530239"/>
              <a:ext cx="467439" cy="10751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8B342632-7E16-D72B-4D88-2BF1911112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648077">
              <a:off x="7063901" y="5980989"/>
              <a:ext cx="467439" cy="107511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6EA161F-AE4A-E971-BF28-B78CF0A2B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472832">
              <a:off x="6997732" y="6457441"/>
              <a:ext cx="467439" cy="107511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47CE06D-125E-346A-D079-BF65B3B797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474044">
              <a:off x="6949709" y="6945094"/>
              <a:ext cx="467439" cy="107511"/>
            </a:xfrm>
            <a:prstGeom prst="rect">
              <a:avLst/>
            </a:prstGeom>
          </p:spPr>
        </p:pic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5526D751-EE22-EAA0-76EA-B6743CD661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295598" flipH="1">
            <a:off x="5369052" y="4620115"/>
            <a:ext cx="425628" cy="234716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C217244-9790-88B5-8096-46126DFA7D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1132">
            <a:off x="5006960" y="4915789"/>
            <a:ext cx="640135" cy="238374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08D6CB8-21A1-2196-FE7E-6A265F5947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5166" y="4905003"/>
            <a:ext cx="223766" cy="1075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7F8338A-4686-7164-C41B-D9F39E64EF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588556">
            <a:off x="4843791" y="4531332"/>
            <a:ext cx="223766" cy="10751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BA633EA-56A4-0047-B07D-55FAE021BC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494232">
            <a:off x="5073989" y="4565045"/>
            <a:ext cx="223766" cy="10751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7BC828E-C032-08FD-9717-2D857B3C28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392035">
            <a:off x="5610548" y="6903970"/>
            <a:ext cx="102285" cy="15506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80EC98B-5F6E-645E-F487-62A659ED31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114383">
            <a:off x="5607313" y="6903970"/>
            <a:ext cx="102285" cy="15506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EDFDAE-DE89-7E43-EABD-E81C0AF8B5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4288335">
            <a:off x="5603052" y="6911419"/>
            <a:ext cx="102285" cy="15506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7604864-DB63-5D66-0817-09D2579928C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7476689">
            <a:off x="5599168" y="6911018"/>
            <a:ext cx="102285" cy="155060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BE2F7DF4-9ABC-2D6E-5082-195E22FE34B5}"/>
              </a:ext>
            </a:extLst>
          </p:cNvPr>
          <p:cNvGrpSpPr/>
          <p:nvPr/>
        </p:nvGrpSpPr>
        <p:grpSpPr>
          <a:xfrm>
            <a:off x="4904285" y="3326784"/>
            <a:ext cx="3908541" cy="1489101"/>
            <a:chOff x="3774081" y="4819404"/>
            <a:chExt cx="4691980" cy="1873769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E80B0DEA-B5E9-F51C-68BB-4612033CAC8F}"/>
                </a:ext>
              </a:extLst>
            </p:cNvPr>
            <p:cNvSpPr/>
            <p:nvPr/>
          </p:nvSpPr>
          <p:spPr>
            <a:xfrm>
              <a:off x="4867927" y="4819404"/>
              <a:ext cx="3598134" cy="1873769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C41FA52-A204-5E9A-870F-21DA6766F3EB}"/>
                </a:ext>
              </a:extLst>
            </p:cNvPr>
            <p:cNvSpPr txBox="1"/>
            <p:nvPr/>
          </p:nvSpPr>
          <p:spPr>
            <a:xfrm>
              <a:off x="4926714" y="4841169"/>
              <a:ext cx="3539347" cy="15699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defTabSz="457200"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4:  </a:t>
              </a:r>
              <a:r>
                <a:rPr lang="en-GB" dirty="0"/>
                <a:t>These receptors send </a:t>
              </a:r>
              <a:r>
                <a:rPr lang="en-GB" b="1" dirty="0"/>
                <a:t>nerve signals to the hypothalamus</a:t>
              </a:r>
              <a:r>
                <a:rPr lang="en-GB" dirty="0"/>
                <a:t> with information about skin temperature.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1E52623-5F8C-4BF5-1F08-6B77F6CC58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74081" y="5565057"/>
              <a:ext cx="1080442" cy="134826"/>
            </a:xfrm>
            <a:prstGeom prst="straightConnector1">
              <a:avLst/>
            </a:prstGeom>
            <a:ln w="76200"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97B9077-A1A7-0457-73F4-CD18B84E6B18}"/>
              </a:ext>
            </a:extLst>
          </p:cNvPr>
          <p:cNvGrpSpPr/>
          <p:nvPr/>
        </p:nvGrpSpPr>
        <p:grpSpPr>
          <a:xfrm>
            <a:off x="5030608" y="171303"/>
            <a:ext cx="3996984" cy="695877"/>
            <a:chOff x="1289625" y="840495"/>
            <a:chExt cx="2960737" cy="1046798"/>
          </a:xfrm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23F5DA13-5C58-2A61-295D-8B077BC99F61}"/>
                </a:ext>
              </a:extLst>
            </p:cNvPr>
            <p:cNvSpPr/>
            <p:nvPr/>
          </p:nvSpPr>
          <p:spPr>
            <a:xfrm>
              <a:off x="1289625" y="840495"/>
              <a:ext cx="2884910" cy="1046798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2A142A23-B1D5-4428-98D6-40A94CE00395}"/>
                </a:ext>
              </a:extLst>
            </p:cNvPr>
            <p:cNvSpPr txBox="1"/>
            <p:nvPr/>
          </p:nvSpPr>
          <p:spPr>
            <a:xfrm>
              <a:off x="1365452" y="862994"/>
              <a:ext cx="2884910" cy="69734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defTabSz="457200"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1: </a:t>
              </a:r>
              <a:r>
                <a:rPr lang="en-GB" dirty="0"/>
                <a:t>The </a:t>
              </a:r>
              <a:r>
                <a:rPr lang="en-GB" b="1" dirty="0"/>
                <a:t>Hypothalamus</a:t>
              </a:r>
              <a:r>
                <a:rPr lang="en-GB" dirty="0"/>
                <a:t> acts as the body’s thermostat.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83D308E-B654-4158-E723-0CBB135BFC18}"/>
              </a:ext>
            </a:extLst>
          </p:cNvPr>
          <p:cNvGrpSpPr/>
          <p:nvPr/>
        </p:nvGrpSpPr>
        <p:grpSpPr>
          <a:xfrm>
            <a:off x="5581866" y="5290662"/>
            <a:ext cx="3534443" cy="1128319"/>
            <a:chOff x="-2962929" y="3381173"/>
            <a:chExt cx="3392352" cy="1386419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D526B226-FA0E-9E84-094A-A87A6A15967C}"/>
                </a:ext>
              </a:extLst>
            </p:cNvPr>
            <p:cNvSpPr/>
            <p:nvPr/>
          </p:nvSpPr>
          <p:spPr>
            <a:xfrm>
              <a:off x="-2549170" y="3383543"/>
              <a:ext cx="2978593" cy="1200329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10FAC61-3D9F-13BA-D4E5-7301ABD8A4F2}"/>
                </a:ext>
              </a:extLst>
            </p:cNvPr>
            <p:cNvSpPr txBox="1"/>
            <p:nvPr/>
          </p:nvSpPr>
          <p:spPr>
            <a:xfrm>
              <a:off x="-2517375" y="3381173"/>
              <a:ext cx="2893746" cy="13864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defTabSz="457200"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2:  </a:t>
              </a:r>
              <a:r>
                <a:rPr lang="en-GB" dirty="0"/>
                <a:t>It constantly monitors the </a:t>
              </a:r>
              <a:r>
                <a:rPr lang="en-GB" b="1" dirty="0"/>
                <a:t>temperature of the blood</a:t>
              </a:r>
              <a:r>
                <a:rPr lang="en-GB" dirty="0"/>
                <a:t> flowing through the brain.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097DD668-8065-8510-330F-0F2E137B145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62929" y="4030798"/>
              <a:ext cx="421586" cy="43584"/>
            </a:xfrm>
            <a:prstGeom prst="straightConnector1">
              <a:avLst/>
            </a:prstGeom>
            <a:ln w="76200"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38099D5-60B6-B2D0-582F-05A0922AB8D4}"/>
              </a:ext>
            </a:extLst>
          </p:cNvPr>
          <p:cNvGrpSpPr/>
          <p:nvPr/>
        </p:nvGrpSpPr>
        <p:grpSpPr>
          <a:xfrm>
            <a:off x="265448" y="5793696"/>
            <a:ext cx="3313422" cy="900042"/>
            <a:chOff x="2673637" y="5388242"/>
            <a:chExt cx="4042490" cy="770546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5E7CF48B-EA19-E412-3621-39CF0E306E92}"/>
                </a:ext>
              </a:extLst>
            </p:cNvPr>
            <p:cNvSpPr/>
            <p:nvPr/>
          </p:nvSpPr>
          <p:spPr>
            <a:xfrm>
              <a:off x="2673637" y="5388350"/>
              <a:ext cx="3941495" cy="770438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356DBB5-88F7-102D-DD68-A45DAD8857A6}"/>
                </a:ext>
              </a:extLst>
            </p:cNvPr>
            <p:cNvSpPr txBox="1"/>
            <p:nvPr/>
          </p:nvSpPr>
          <p:spPr>
            <a:xfrm>
              <a:off x="2774623" y="5388242"/>
              <a:ext cx="3941504" cy="6730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defTabSz="457200"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3:  </a:t>
              </a:r>
              <a:r>
                <a:rPr lang="en-GB" b="1" dirty="0"/>
                <a:t>Temperature receptors in the skin</a:t>
              </a:r>
              <a:r>
                <a:rPr lang="en-GB" dirty="0"/>
                <a:t> also detect changes in the external environment.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07429D8-74C4-A851-7214-E15755772B24}"/>
              </a:ext>
            </a:extLst>
          </p:cNvPr>
          <p:cNvGrpSpPr/>
          <p:nvPr/>
        </p:nvGrpSpPr>
        <p:grpSpPr>
          <a:xfrm>
            <a:off x="218134" y="3850737"/>
            <a:ext cx="4068160" cy="1968614"/>
            <a:chOff x="2482727" y="1495764"/>
            <a:chExt cx="4032287" cy="1926392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4A0CBBEE-A610-4D1D-1B84-38156D041469}"/>
                </a:ext>
              </a:extLst>
            </p:cNvPr>
            <p:cNvSpPr/>
            <p:nvPr/>
          </p:nvSpPr>
          <p:spPr>
            <a:xfrm>
              <a:off x="2482727" y="1495764"/>
              <a:ext cx="2884911" cy="1473261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E92A0A3-9910-BCB9-7FB7-36FF5BA797AB}"/>
                </a:ext>
              </a:extLst>
            </p:cNvPr>
            <p:cNvSpPr txBox="1"/>
            <p:nvPr/>
          </p:nvSpPr>
          <p:spPr>
            <a:xfrm>
              <a:off x="2585182" y="1504416"/>
              <a:ext cx="2843286" cy="19177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defTabSz="457200"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5</a:t>
              </a: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:  </a:t>
              </a:r>
              <a:r>
                <a:rPr lang="en-GB" dirty="0"/>
                <a:t>The hypothalamus compares this information with the body’s normal temperature (about </a:t>
              </a:r>
              <a:r>
                <a:rPr lang="en-GB" b="1" dirty="0"/>
                <a:t>37 °C</a:t>
              </a:r>
              <a:r>
                <a:rPr lang="en-GB" dirty="0"/>
                <a:t>).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1C44519D-C90D-BD7F-E15A-E313AD578E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67638" y="1899812"/>
              <a:ext cx="1147376" cy="59430"/>
            </a:xfrm>
            <a:prstGeom prst="straightConnector1">
              <a:avLst/>
            </a:prstGeom>
            <a:ln w="76200"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2FEB0362-ACB3-5BFF-02DF-8321CB627C82}"/>
              </a:ext>
            </a:extLst>
          </p:cNvPr>
          <p:cNvSpPr txBox="1"/>
          <p:nvPr/>
        </p:nvSpPr>
        <p:spPr>
          <a:xfrm>
            <a:off x="129733" y="183852"/>
            <a:ext cx="4690398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The Role of the Hypothalamus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954E624-ACC4-D2A9-C2B3-C22BEACF9451}"/>
              </a:ext>
            </a:extLst>
          </p:cNvPr>
          <p:cNvSpPr txBox="1"/>
          <p:nvPr/>
        </p:nvSpPr>
        <p:spPr>
          <a:xfrm>
            <a:off x="9177356" y="386171"/>
            <a:ext cx="2884911" cy="612475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EDB2E5C-FAC8-7772-6F49-9643DB2D1026}"/>
              </a:ext>
            </a:extLst>
          </p:cNvPr>
          <p:cNvSpPr txBox="1"/>
          <p:nvPr/>
        </p:nvSpPr>
        <p:spPr>
          <a:xfrm>
            <a:off x="9294123" y="478459"/>
            <a:ext cx="2670508" cy="369332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 questions</a:t>
            </a: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EDA74D6-BE9E-3E8B-B4F0-A2803A40B81D}"/>
              </a:ext>
            </a:extLst>
          </p:cNvPr>
          <p:cNvSpPr txBox="1"/>
          <p:nvPr/>
        </p:nvSpPr>
        <p:spPr>
          <a:xfrm>
            <a:off x="9207651" y="838027"/>
            <a:ext cx="2843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1600" dirty="0"/>
              <a:t>What part of the brain acts as the body’s thermostat?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1AD75AF-BC9E-94AC-533D-8CE9CF2EFEA8}"/>
              </a:ext>
            </a:extLst>
          </p:cNvPr>
          <p:cNvSpPr txBox="1"/>
          <p:nvPr/>
        </p:nvSpPr>
        <p:spPr>
          <a:xfrm>
            <a:off x="9207652" y="1586981"/>
            <a:ext cx="2843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1600" dirty="0"/>
              <a:t>What does the hypothalamus monitor to detect body temperature?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D85AE38-B9AC-1406-4761-92B1B0C386E8}"/>
              </a:ext>
            </a:extLst>
          </p:cNvPr>
          <p:cNvSpPr txBox="1"/>
          <p:nvPr/>
        </p:nvSpPr>
        <p:spPr>
          <a:xfrm>
            <a:off x="9185319" y="2582157"/>
            <a:ext cx="2843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1600" dirty="0"/>
              <a:t>What structures in the skin detect temperature changes?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A12A760-00E5-9078-18AF-2D7EEB7269BF}"/>
              </a:ext>
            </a:extLst>
          </p:cNvPr>
          <p:cNvSpPr txBox="1"/>
          <p:nvPr/>
        </p:nvSpPr>
        <p:spPr>
          <a:xfrm>
            <a:off x="9185320" y="3331111"/>
            <a:ext cx="2843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1600" dirty="0"/>
              <a:t>How is information about skin temperature sent to the hypothalamus?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F28BA8E-0B04-4ED3-A163-2250E966FCEC}"/>
              </a:ext>
            </a:extLst>
          </p:cNvPr>
          <p:cNvSpPr txBox="1"/>
          <p:nvPr/>
        </p:nvSpPr>
        <p:spPr>
          <a:xfrm>
            <a:off x="9207651" y="4326287"/>
            <a:ext cx="28434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1600" dirty="0"/>
              <a:t>What normal body temperature does the hypothalamus compare against?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4037772-C27F-FBC7-DF2A-022A5A43BC9E}"/>
              </a:ext>
            </a:extLst>
          </p:cNvPr>
          <p:cNvSpPr txBox="1"/>
          <p:nvPr/>
        </p:nvSpPr>
        <p:spPr>
          <a:xfrm>
            <a:off x="9185319" y="5567682"/>
            <a:ext cx="2843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1600" dirty="0"/>
              <a:t>What does the hypothalamus do if body temperature is too high or too low?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51EF9C2-E2FB-1186-DF01-46F1E068B198}"/>
              </a:ext>
            </a:extLst>
          </p:cNvPr>
          <p:cNvGrpSpPr/>
          <p:nvPr/>
        </p:nvGrpSpPr>
        <p:grpSpPr>
          <a:xfrm>
            <a:off x="5613251" y="1062306"/>
            <a:ext cx="3414341" cy="1762745"/>
            <a:chOff x="6650870" y="2772201"/>
            <a:chExt cx="3165077" cy="1554754"/>
          </a:xfrm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77FD053F-64A7-4473-E592-FA95E248E96B}"/>
                </a:ext>
              </a:extLst>
            </p:cNvPr>
            <p:cNvSpPr/>
            <p:nvPr/>
          </p:nvSpPr>
          <p:spPr>
            <a:xfrm>
              <a:off x="6650870" y="2816783"/>
              <a:ext cx="3165077" cy="1510172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1A85658-1F8F-E2E4-F59A-98675F59EE17}"/>
                </a:ext>
              </a:extLst>
            </p:cNvPr>
            <p:cNvSpPr txBox="1"/>
            <p:nvPr/>
          </p:nvSpPr>
          <p:spPr>
            <a:xfrm>
              <a:off x="6665380" y="2772201"/>
              <a:ext cx="3071526" cy="154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defTabSz="457200"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6:  </a:t>
              </a:r>
              <a:r>
                <a:rPr lang="en-GB" dirty="0"/>
                <a:t>If the temperature is too high or too low, the hypothalamus sends signals to start responses such as sweating, shivering, or changes in blood flow.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62" name="Picture 61">
            <a:extLst>
              <a:ext uri="{FF2B5EF4-FFF2-40B4-BE49-F238E27FC236}">
                <a16:creationId xmlns:a16="http://schemas.microsoft.com/office/drawing/2014/main" id="{F7B328BB-4EFA-E4EC-1FF9-BBEB336CAE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4170343">
            <a:off x="3889470" y="4521676"/>
            <a:ext cx="672054" cy="67205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41E0D5A2-8CEA-F6FB-C41E-E70808735B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3424345">
            <a:off x="3582872" y="5266706"/>
            <a:ext cx="672054" cy="67205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4AAA8B4A-4C6B-CCF9-9D46-BCF60AB28F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3106072">
            <a:off x="3458607" y="6075810"/>
            <a:ext cx="672054" cy="672054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001F372D-198F-39CF-D4E6-60938E8A08C4}"/>
              </a:ext>
            </a:extLst>
          </p:cNvPr>
          <p:cNvSpPr txBox="1"/>
          <p:nvPr/>
        </p:nvSpPr>
        <p:spPr>
          <a:xfrm>
            <a:off x="3296240" y="4757136"/>
            <a:ext cx="1245317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Nerve cells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6817C49-E011-1BA4-D912-AC038C932043}"/>
              </a:ext>
            </a:extLst>
          </p:cNvPr>
          <p:cNvSpPr txBox="1"/>
          <p:nvPr/>
        </p:nvSpPr>
        <p:spPr>
          <a:xfrm>
            <a:off x="1890922" y="1742622"/>
            <a:ext cx="744034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Brain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6535255-AFF1-1C3B-2BA8-E7650485A573}"/>
              </a:ext>
            </a:extLst>
          </p:cNvPr>
          <p:cNvSpPr txBox="1"/>
          <p:nvPr/>
        </p:nvSpPr>
        <p:spPr>
          <a:xfrm>
            <a:off x="3661296" y="3385668"/>
            <a:ext cx="157540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Hypothalamus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1791841-75D0-7316-B7C9-B379087488E5}"/>
              </a:ext>
            </a:extLst>
          </p:cNvPr>
          <p:cNvSpPr txBox="1"/>
          <p:nvPr/>
        </p:nvSpPr>
        <p:spPr>
          <a:xfrm>
            <a:off x="4653176" y="5955807"/>
            <a:ext cx="833743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Blood vessel</a:t>
            </a:r>
          </a:p>
        </p:txBody>
      </p:sp>
    </p:spTree>
    <p:extLst>
      <p:ext uri="{BB962C8B-B14F-4D97-AF65-F5344CB8AC3E}">
        <p14:creationId xmlns:p14="http://schemas.microsoft.com/office/powerpoint/2010/main" val="248981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.00013 -0.02061 L 0.00013 -0.02037 C -2.91667E-6 -0.03403 -2.91667E-6 -0.04746 -0.00026 -0.06065 C -0.00026 -0.06204 -0.00065 -0.0632 -0.00078 -0.06436 C -0.00104 -0.06575 -0.00104 -0.0669 -0.00117 -0.06829 C -0.0013 -0.06968 -0.00156 -0.07107 -0.00169 -0.07246 C -0.00182 -0.07385 -0.00195 -0.075 -0.00208 -0.07616 C -0.00234 -0.07963 -0.00286 -0.08311 -0.00325 -0.08635 C -0.00377 -0.09723 -0.00351 -0.09028 -0.00351 -0.10718 L -0.00351 -0.10695 L -0.0069 -0.16783 L -0.01133 -0.2132 L -0.01705 -0.24491 L -0.02343 -0.27153 L -0.02942 -0.29885 L -0.04909 -0.3213 L -0.06445 -0.31875 L -0.07044 -0.29792 L -0.07825 -0.26297 L -0.08489 -0.23519 L -0.08854 -0.19885 L -0.09271 -0.16737 L -0.09479 -0.13287 L -0.09687 -0.09399 L -0.09909 -0.05741 L -0.1 -0.02385 L -0.10078 0.00416 " pathEditMode="relative" rAng="0" ptsTypes="AAAAAAAAAAAAAAAAAAAAAAAAAAA">
                                      <p:cBhvr>
                                        <p:cTn id="6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-0.02061 L 0.00013 -0.02037 C -2.5E-6 -0.03403 -2.5E-6 -0.04746 -0.00026 -0.06065 C -0.00026 -0.06204 -0.00065 -0.0632 -0.00078 -0.06436 C -0.00104 -0.06575 -0.00104 -0.0669 -0.00117 -0.06829 C -0.0013 -0.06968 -0.00156 -0.07107 -0.00169 -0.07246 C -0.00182 -0.07385 -0.00195 -0.075 -0.00208 -0.07616 C -0.00234 -0.07963 -0.00286 -0.08311 -0.00325 -0.08635 C -0.00377 -0.09723 -0.00351 -0.09028 -0.00351 -0.10718 L -0.00351 -0.10695 L -0.0069 -0.16783 L -0.01133 -0.2132 L -0.01705 -0.24491 L -0.02343 -0.27153 L -0.02942 -0.29885 L -0.04909 -0.3213 L -0.06445 -0.31875 L -0.07044 -0.29792 L -0.07825 -0.26297 L -0.08489 -0.23519 L -0.08854 -0.19885 L -0.09271 -0.16737 L -0.09479 -0.13287 L -0.09687 -0.09399 L -0.09909 -0.05741 L -0.1 -0.02385 L -0.10078 0.00416 " pathEditMode="relative" rAng="0" ptsTypes="AAAAAAAAAAAAAAAAAAAAAAAAAAA">
                                      <p:cBhvr>
                                        <p:cTn id="8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013 -0.0206 L 0.00013 -0.02037 C -1.875E-6 -0.03403 -1.875E-6 -0.04745 -0.00026 -0.06065 C -0.00026 -0.06204 -0.00065 -0.06319 -0.00078 -0.06435 C -0.00104 -0.06574 -0.00104 -0.0669 -0.00117 -0.06829 C -0.0013 -0.06967 -0.00156 -0.07106 -0.00169 -0.07245 C -0.00182 -0.07384 -0.00195 -0.075 -0.00208 -0.07616 C -0.00234 -0.07963 -0.00286 -0.0831 -0.00325 -0.08634 C -0.00377 -0.09722 -0.00351 -0.09028 -0.00351 -0.10717 L -0.00351 -0.10694 L -0.0069 -0.16782 L -0.01133 -0.21319 L -0.01706 -0.24491 L -0.02344 -0.27153 L -0.02943 -0.29884 L -0.04909 -0.32129 L -0.06445 -0.31875 L -0.07044 -0.29792 L -0.07825 -0.26296 L -0.08489 -0.23518 L -0.08854 -0.19884 L -0.09271 -0.16736 L -0.09479 -0.13287 L -0.09687 -0.09398 L -0.09909 -0.05741 L -0.1 -0.02384 L -0.10078 0.00417 " pathEditMode="relative" rAng="0" ptsTypes="AAAAAAAAAAAAAAAAAAAAAAAAAAA">
                                      <p:cBhvr>
                                        <p:cTn id="10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0.00013 -0.0206 L 0.00013 -0.02037 C -1.45833E-6 -0.03403 -1.45833E-6 -0.04745 -0.00026 -0.06065 C -0.00026 -0.06204 -0.00065 -0.06319 -0.00078 -0.06435 C -0.00104 -0.06574 -0.00104 -0.0669 -0.00117 -0.06829 C -0.0013 -0.06967 -0.00156 -0.07106 -0.00169 -0.07245 C -0.00182 -0.07384 -0.00195 -0.075 -0.00208 -0.07616 C -0.00234 -0.07963 -0.00286 -0.0831 -0.00325 -0.08634 C -0.00377 -0.09722 -0.00351 -0.09028 -0.00351 -0.10717 L -0.00351 -0.10694 L -0.0069 -0.16782 L -0.01133 -0.21319 L -0.01706 -0.24491 L -0.02344 -0.27153 L -0.02943 -0.29884 L -0.04909 -0.32129 L -0.06445 -0.31875 L -0.07044 -0.29792 L -0.07825 -0.26296 L -0.08489 -0.23518 L -0.08854 -0.19884 L -0.09271 -0.16736 L -0.09479 -0.13287 L -0.09687 -0.09398 L -0.09909 -0.05741 L -0.1 -0.02384 L -0.10078 0.00417 " pathEditMode="relative" rAng="0" ptsTypes="AAAAAAAAAAAAAAAAAAAAAAAAAAA">
                                      <p:cBhvr>
                                        <p:cTn id="12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07CEEB-900B-D5CD-A9BD-75158278C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13C1B06-E897-8F16-0995-787A927343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168" y="985192"/>
            <a:ext cx="4887615" cy="4887615"/>
          </a:xfrm>
          <a:prstGeom prst="rect">
            <a:avLst/>
          </a:prstGeom>
        </p:spPr>
      </p:pic>
      <p:sp>
        <p:nvSpPr>
          <p:cNvPr id="6" name="Block Arc 5">
            <a:extLst>
              <a:ext uri="{FF2B5EF4-FFF2-40B4-BE49-F238E27FC236}">
                <a16:creationId xmlns:a16="http://schemas.microsoft.com/office/drawing/2014/main" id="{EF32F28F-78BE-3DC9-713C-C33CC247C7CE}"/>
              </a:ext>
            </a:extLst>
          </p:cNvPr>
          <p:cNvSpPr/>
          <p:nvPr/>
        </p:nvSpPr>
        <p:spPr>
          <a:xfrm>
            <a:off x="4288690" y="4560201"/>
            <a:ext cx="1569228" cy="4715281"/>
          </a:xfrm>
          <a:prstGeom prst="blockArc">
            <a:avLst>
              <a:gd name="adj1" fmla="val 10800000"/>
              <a:gd name="adj2" fmla="val 21455848"/>
              <a:gd name="adj3" fmla="val 2309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E0FCF7-8D6B-1B05-C339-B6E515A53E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7910207">
            <a:off x="4481497" y="4737488"/>
            <a:ext cx="467439" cy="1075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EB12FF-BC44-0D9F-0A3A-E54A36AFF2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7386848">
            <a:off x="4283545" y="5155670"/>
            <a:ext cx="467439" cy="1075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CF4741B-5C3B-7681-2842-B10BE1534F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648077">
            <a:off x="4169208" y="5606420"/>
            <a:ext cx="467439" cy="1075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CB08210-721B-5C82-26C2-BCB7787A21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472832">
            <a:off x="4103039" y="6082872"/>
            <a:ext cx="467439" cy="1075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E964C8-40D5-4A95-B07C-05BA2518C6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474044">
            <a:off x="4055016" y="6570525"/>
            <a:ext cx="467439" cy="107511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D7841A56-5560-0892-5B7E-51EB500065C7}"/>
              </a:ext>
            </a:extLst>
          </p:cNvPr>
          <p:cNvGrpSpPr/>
          <p:nvPr/>
        </p:nvGrpSpPr>
        <p:grpSpPr>
          <a:xfrm rot="21219232">
            <a:off x="4486437" y="4993769"/>
            <a:ext cx="533992" cy="2300476"/>
            <a:chOff x="7129673" y="4932093"/>
            <a:chExt cx="533992" cy="230047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05B17D4-5A6B-F92C-ACBC-AFD7273194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7910207">
              <a:off x="7376190" y="5112057"/>
              <a:ext cx="467439" cy="107511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75A3933-BBA8-9732-E050-A1E251735A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7386848">
              <a:off x="7178238" y="5530239"/>
              <a:ext cx="467439" cy="10751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7B26E77-BBE9-CB42-2B04-B46E3E5E7C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648077">
              <a:off x="7063901" y="5980989"/>
              <a:ext cx="467439" cy="107511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DC4B303-FD9C-DF7A-FE3C-E421FCBB5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472832">
              <a:off x="6997732" y="6457441"/>
              <a:ext cx="467439" cy="107511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97792F1-0E2C-FCE3-38F7-C457728CC1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474044">
              <a:off x="6949709" y="6945094"/>
              <a:ext cx="467439" cy="107511"/>
            </a:xfrm>
            <a:prstGeom prst="rect">
              <a:avLst/>
            </a:prstGeom>
          </p:spPr>
        </p:pic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547E7608-08F7-0637-8DAA-6E950C42FE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295598" flipH="1">
            <a:off x="5369052" y="4620115"/>
            <a:ext cx="425628" cy="234716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446AD4A-8C56-EAE4-150B-9ED342E7DE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1132">
            <a:off x="5006960" y="4915789"/>
            <a:ext cx="640135" cy="238374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093CA6B-34A4-1D1D-AF5B-F17761CAF8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5166" y="4905003"/>
            <a:ext cx="223766" cy="1075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1C4B483-75C5-1C3D-FCB0-5A814F3E84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588556">
            <a:off x="4843791" y="4531332"/>
            <a:ext cx="223766" cy="10751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19D5A78-93E7-2BDA-08D1-6532BA8D7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494232">
            <a:off x="5073989" y="4565045"/>
            <a:ext cx="223766" cy="10751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D37BA33-81C3-BC59-FF38-8D463551F2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392035">
            <a:off x="4594371" y="5347485"/>
            <a:ext cx="102285" cy="15506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DED5724-1329-A1BB-845F-495BE178E1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114383">
            <a:off x="4426375" y="6348817"/>
            <a:ext cx="102285" cy="15506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9CF794F-5416-5A28-B5EA-85458D8F9D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4288335">
            <a:off x="4982752" y="4695174"/>
            <a:ext cx="102285" cy="15506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DDB2FBC-3C6D-CD37-02D2-EDCE7B3CAA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7476689">
            <a:off x="5496714" y="5498914"/>
            <a:ext cx="102285" cy="155060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E2F1452E-901F-F42F-3486-D1FFFDA0BDC4}"/>
              </a:ext>
            </a:extLst>
          </p:cNvPr>
          <p:cNvGrpSpPr/>
          <p:nvPr/>
        </p:nvGrpSpPr>
        <p:grpSpPr>
          <a:xfrm>
            <a:off x="4904285" y="3326784"/>
            <a:ext cx="3908541" cy="1489101"/>
            <a:chOff x="3774081" y="4819404"/>
            <a:chExt cx="4691980" cy="1873769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4257427A-71BD-79C9-1D68-B755C2FC9405}"/>
                </a:ext>
              </a:extLst>
            </p:cNvPr>
            <p:cNvSpPr/>
            <p:nvPr/>
          </p:nvSpPr>
          <p:spPr>
            <a:xfrm>
              <a:off x="4867927" y="4819404"/>
              <a:ext cx="3598134" cy="1873769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4DD2462-EE45-A989-5A7A-EC9B3588BCF7}"/>
                </a:ext>
              </a:extLst>
            </p:cNvPr>
            <p:cNvSpPr txBox="1"/>
            <p:nvPr/>
          </p:nvSpPr>
          <p:spPr>
            <a:xfrm>
              <a:off x="4926714" y="4841169"/>
              <a:ext cx="3539347" cy="4647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4: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D69E459B-EFB8-F6AF-AD87-04C5E179D7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74081" y="5565057"/>
              <a:ext cx="1080442" cy="134826"/>
            </a:xfrm>
            <a:prstGeom prst="straightConnector1">
              <a:avLst/>
            </a:prstGeom>
            <a:ln w="76200"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0C32B98-2228-0C5E-6420-D5540B855FA8}"/>
              </a:ext>
            </a:extLst>
          </p:cNvPr>
          <p:cNvGrpSpPr/>
          <p:nvPr/>
        </p:nvGrpSpPr>
        <p:grpSpPr>
          <a:xfrm>
            <a:off x="124280" y="1071485"/>
            <a:ext cx="3996984" cy="695877"/>
            <a:chOff x="1289625" y="840495"/>
            <a:chExt cx="2960737" cy="1046798"/>
          </a:xfrm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208241C8-FA8D-2AC6-2E43-57AA2730C3C8}"/>
                </a:ext>
              </a:extLst>
            </p:cNvPr>
            <p:cNvSpPr/>
            <p:nvPr/>
          </p:nvSpPr>
          <p:spPr>
            <a:xfrm>
              <a:off x="1289625" y="840495"/>
              <a:ext cx="2884910" cy="1046798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40E4C6D-15A1-7637-F258-3EEF00385DF8}"/>
                </a:ext>
              </a:extLst>
            </p:cNvPr>
            <p:cNvSpPr txBox="1"/>
            <p:nvPr/>
          </p:nvSpPr>
          <p:spPr>
            <a:xfrm>
              <a:off x="1365452" y="862995"/>
              <a:ext cx="2884910" cy="5555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1: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68CFEC6-B38D-0896-8433-6E3D1C3D4D74}"/>
              </a:ext>
            </a:extLst>
          </p:cNvPr>
          <p:cNvGrpSpPr/>
          <p:nvPr/>
        </p:nvGrpSpPr>
        <p:grpSpPr>
          <a:xfrm>
            <a:off x="5581866" y="5290662"/>
            <a:ext cx="3534443" cy="1311476"/>
            <a:chOff x="-2962929" y="3381173"/>
            <a:chExt cx="3392352" cy="1202699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F9290ADF-591C-4E0A-C91F-35ABDC15822B}"/>
                </a:ext>
              </a:extLst>
            </p:cNvPr>
            <p:cNvSpPr/>
            <p:nvPr/>
          </p:nvSpPr>
          <p:spPr>
            <a:xfrm>
              <a:off x="-2549170" y="3383543"/>
              <a:ext cx="2978593" cy="1200329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A93461D-7C91-E1D1-27FA-52A9A88407F7}"/>
                </a:ext>
              </a:extLst>
            </p:cNvPr>
            <p:cNvSpPr txBox="1"/>
            <p:nvPr/>
          </p:nvSpPr>
          <p:spPr>
            <a:xfrm>
              <a:off x="-2517375" y="3381173"/>
              <a:ext cx="2893746" cy="4538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2: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01E650D-6BEC-BBA6-0923-D196D228C39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62929" y="4030798"/>
              <a:ext cx="421586" cy="43584"/>
            </a:xfrm>
            <a:prstGeom prst="straightConnector1">
              <a:avLst/>
            </a:prstGeom>
            <a:ln w="76200"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2D2BA01-BB4D-5F9C-C65E-C8A7CB885E36}"/>
              </a:ext>
            </a:extLst>
          </p:cNvPr>
          <p:cNvGrpSpPr/>
          <p:nvPr/>
        </p:nvGrpSpPr>
        <p:grpSpPr>
          <a:xfrm>
            <a:off x="265448" y="5793696"/>
            <a:ext cx="3313422" cy="900042"/>
            <a:chOff x="2673637" y="5388242"/>
            <a:chExt cx="4042490" cy="770546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270845D2-E04E-3B25-CE22-2AABDB717D4E}"/>
                </a:ext>
              </a:extLst>
            </p:cNvPr>
            <p:cNvSpPr/>
            <p:nvPr/>
          </p:nvSpPr>
          <p:spPr>
            <a:xfrm>
              <a:off x="2673637" y="5388350"/>
              <a:ext cx="3941495" cy="770438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F71E0BE-843C-F990-E0F1-EFED0DD2BBFF}"/>
                </a:ext>
              </a:extLst>
            </p:cNvPr>
            <p:cNvSpPr txBox="1"/>
            <p:nvPr/>
          </p:nvSpPr>
          <p:spPr>
            <a:xfrm>
              <a:off x="2774623" y="5388242"/>
              <a:ext cx="3941504" cy="3161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3: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F51527E-BEB6-30ED-D1AE-AE9F36FD93F0}"/>
              </a:ext>
            </a:extLst>
          </p:cNvPr>
          <p:cNvGrpSpPr/>
          <p:nvPr/>
        </p:nvGrpSpPr>
        <p:grpSpPr>
          <a:xfrm>
            <a:off x="218134" y="3850737"/>
            <a:ext cx="4068160" cy="1505551"/>
            <a:chOff x="2482727" y="1495764"/>
            <a:chExt cx="4032287" cy="1473261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5A43497D-6960-1ADB-4CF4-A40777B3F746}"/>
                </a:ext>
              </a:extLst>
            </p:cNvPr>
            <p:cNvSpPr/>
            <p:nvPr/>
          </p:nvSpPr>
          <p:spPr>
            <a:xfrm>
              <a:off x="2482727" y="1495764"/>
              <a:ext cx="2884911" cy="1473261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3DFADF7-D714-1FE3-9FCE-E37F01B063E4}"/>
                </a:ext>
              </a:extLst>
            </p:cNvPr>
            <p:cNvSpPr txBox="1"/>
            <p:nvPr/>
          </p:nvSpPr>
          <p:spPr>
            <a:xfrm>
              <a:off x="2585182" y="1504416"/>
              <a:ext cx="2843286" cy="361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5</a:t>
              </a: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:</a:t>
              </a: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32114F5B-33B2-C8E6-33FF-579C3072EF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67638" y="1899812"/>
              <a:ext cx="1147376" cy="59430"/>
            </a:xfrm>
            <a:prstGeom prst="straightConnector1">
              <a:avLst/>
            </a:prstGeom>
            <a:ln w="76200"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DBD692F4-1D6E-19A3-95DB-D827CE179627}"/>
              </a:ext>
            </a:extLst>
          </p:cNvPr>
          <p:cNvSpPr txBox="1"/>
          <p:nvPr/>
        </p:nvSpPr>
        <p:spPr>
          <a:xfrm>
            <a:off x="9177356" y="386171"/>
            <a:ext cx="2884911" cy="612475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7F51B27-3376-E451-C676-326D4904448D}"/>
              </a:ext>
            </a:extLst>
          </p:cNvPr>
          <p:cNvSpPr txBox="1"/>
          <p:nvPr/>
        </p:nvSpPr>
        <p:spPr>
          <a:xfrm>
            <a:off x="9294123" y="478459"/>
            <a:ext cx="2670508" cy="369332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 questions</a:t>
            </a: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4F2CBB9-5576-586D-3469-2C16D26225D5}"/>
              </a:ext>
            </a:extLst>
          </p:cNvPr>
          <p:cNvSpPr txBox="1"/>
          <p:nvPr/>
        </p:nvSpPr>
        <p:spPr>
          <a:xfrm>
            <a:off x="9207651" y="838027"/>
            <a:ext cx="2843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What part of the brain acts as the body’s thermostat?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95BDE22-B86D-4696-48E2-A0AB662B2FB7}"/>
              </a:ext>
            </a:extLst>
          </p:cNvPr>
          <p:cNvSpPr txBox="1"/>
          <p:nvPr/>
        </p:nvSpPr>
        <p:spPr>
          <a:xfrm>
            <a:off x="9207652" y="1586981"/>
            <a:ext cx="2843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What does the hypothalamus monitor to detect body temperature?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BD88F2E-AD98-4CE9-44F6-B538F6E4F7DA}"/>
              </a:ext>
            </a:extLst>
          </p:cNvPr>
          <p:cNvSpPr txBox="1"/>
          <p:nvPr/>
        </p:nvSpPr>
        <p:spPr>
          <a:xfrm>
            <a:off x="9185319" y="2582157"/>
            <a:ext cx="2843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What structures in the skin detect temperature changes?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9FFF010-B816-5930-3E48-4A2F082B8E6F}"/>
              </a:ext>
            </a:extLst>
          </p:cNvPr>
          <p:cNvSpPr txBox="1"/>
          <p:nvPr/>
        </p:nvSpPr>
        <p:spPr>
          <a:xfrm>
            <a:off x="9185320" y="3331111"/>
            <a:ext cx="2843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How is information about skin temperature sent to the hypothalamus?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278FB97-1702-4EF1-661E-FF5CA00EB0D5}"/>
              </a:ext>
            </a:extLst>
          </p:cNvPr>
          <p:cNvSpPr txBox="1"/>
          <p:nvPr/>
        </p:nvSpPr>
        <p:spPr>
          <a:xfrm>
            <a:off x="9207651" y="4326287"/>
            <a:ext cx="28434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What normal body temperature does the hypothalamus compare against?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DF83712-89D5-5B84-F604-88081B43F891}"/>
              </a:ext>
            </a:extLst>
          </p:cNvPr>
          <p:cNvSpPr txBox="1"/>
          <p:nvPr/>
        </p:nvSpPr>
        <p:spPr>
          <a:xfrm>
            <a:off x="9185319" y="5567682"/>
            <a:ext cx="2843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What does the hypothalamus do if body temperature is too high or too low?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DC27B73-C3E0-1B70-FF51-39DC1CBFFF78}"/>
              </a:ext>
            </a:extLst>
          </p:cNvPr>
          <p:cNvGrpSpPr/>
          <p:nvPr/>
        </p:nvGrpSpPr>
        <p:grpSpPr>
          <a:xfrm>
            <a:off x="5613251" y="1062306"/>
            <a:ext cx="3414341" cy="1762745"/>
            <a:chOff x="6650870" y="2772201"/>
            <a:chExt cx="3165077" cy="1554754"/>
          </a:xfrm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EC204D81-71AB-B850-E4E1-D1BE9E5DD985}"/>
                </a:ext>
              </a:extLst>
            </p:cNvPr>
            <p:cNvSpPr/>
            <p:nvPr/>
          </p:nvSpPr>
          <p:spPr>
            <a:xfrm>
              <a:off x="6650870" y="2816783"/>
              <a:ext cx="3165077" cy="1510172"/>
            </a:xfrm>
            <a:prstGeom prst="roundRect">
              <a:avLst>
                <a:gd name="adj" fmla="val 8752"/>
              </a:avLst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7405735-18B6-F568-33BB-549E1E95AA87}"/>
                </a:ext>
              </a:extLst>
            </p:cNvPr>
            <p:cNvSpPr txBox="1"/>
            <p:nvPr/>
          </p:nvSpPr>
          <p:spPr>
            <a:xfrm>
              <a:off x="6665380" y="2772201"/>
              <a:ext cx="3071526" cy="3257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6: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62" name="Picture 61">
            <a:extLst>
              <a:ext uri="{FF2B5EF4-FFF2-40B4-BE49-F238E27FC236}">
                <a16:creationId xmlns:a16="http://schemas.microsoft.com/office/drawing/2014/main" id="{32931193-BCCD-4D54-8D5E-C35A36F5E5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4170343">
            <a:off x="3889470" y="4521676"/>
            <a:ext cx="672054" cy="67205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DEDB81A1-A963-CB13-0A6A-DB705BA038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3424345">
            <a:off x="3582872" y="5266706"/>
            <a:ext cx="672054" cy="67205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7117D21C-8D4B-60A4-C347-BCFEA58749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3106072">
            <a:off x="3458607" y="6075810"/>
            <a:ext cx="672054" cy="672054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9F964D99-7141-8EBE-A5D9-2377255F651E}"/>
              </a:ext>
            </a:extLst>
          </p:cNvPr>
          <p:cNvSpPr txBox="1"/>
          <p:nvPr/>
        </p:nvSpPr>
        <p:spPr>
          <a:xfrm>
            <a:off x="3296240" y="4757136"/>
            <a:ext cx="1245317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Nerve cells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3782C57-4426-8AA0-0C91-18E037283811}"/>
              </a:ext>
            </a:extLst>
          </p:cNvPr>
          <p:cNvSpPr txBox="1"/>
          <p:nvPr/>
        </p:nvSpPr>
        <p:spPr>
          <a:xfrm>
            <a:off x="1099745" y="2391021"/>
            <a:ext cx="744034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Brain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C0382A1-E789-4D1D-4834-C2755F6F2743}"/>
              </a:ext>
            </a:extLst>
          </p:cNvPr>
          <p:cNvSpPr txBox="1"/>
          <p:nvPr/>
        </p:nvSpPr>
        <p:spPr>
          <a:xfrm>
            <a:off x="3661296" y="3385668"/>
            <a:ext cx="157540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Hypothalamus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7C70644-95B1-A461-378D-0EF1FDC31789}"/>
              </a:ext>
            </a:extLst>
          </p:cNvPr>
          <p:cNvSpPr txBox="1"/>
          <p:nvPr/>
        </p:nvSpPr>
        <p:spPr>
          <a:xfrm>
            <a:off x="4653176" y="5955807"/>
            <a:ext cx="833743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Blood vessel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272C82B-59AC-9A28-3ADE-5954A92622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392035">
            <a:off x="5601221" y="6580774"/>
            <a:ext cx="102285" cy="155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45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.00013 -0.0206 L 0.00013 -0.02037 C 4.16667E-7 -0.03403 4.16667E-7 -0.04745 -0.00026 -0.06065 C -0.00026 -0.06203 -0.00065 -0.06319 -0.00078 -0.06435 C -0.00104 -0.06574 -0.00104 -0.0669 -0.00117 -0.06828 C -0.0013 -0.06967 -0.00156 -0.07106 -0.00169 -0.07245 C -0.00182 -0.07384 -0.00195 -0.075 -0.00208 -0.07616 C -0.00234 -0.07963 -0.00286 -0.0831 -0.00326 -0.08634 C -0.00378 -0.09722 -0.00352 -0.09028 -0.00352 -0.10717 L -0.00352 -0.10694 L -0.0069 -0.16782 L -0.01133 -0.21319 L -0.01706 -0.24491 L -0.02344 -0.27153 L -0.02943 -0.29884 L -0.04909 -0.32129 L -0.06445 -0.31875 L -0.07044 -0.29791 L -0.07826 -0.26296 L -0.0849 -0.23518 L -0.08854 -0.19884 L -0.09271 -0.16736 L -0.09479 -0.13287 L -0.09688 -0.09398 L -0.09909 -0.05741 L -0.1 -0.02384 L -0.10078 0.00417 " pathEditMode="relative" rAng="0" ptsTypes="AAAAAAAAAAAAAAAAAAAAAAAAAAA">
                                      <p:cBhvr>
                                        <p:cTn id="6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-0.0206 L 0.00013 -0.02037 C 2.5E-6 -0.03403 2.5E-6 -0.04746 -0.00026 -0.06065 C -0.00026 -0.06204 -0.00065 -0.0632 -0.00078 -0.06435 C -0.00104 -0.06574 -0.00104 -0.0669 -0.00117 -0.06829 C -0.0013 -0.06968 -0.00156 -0.07107 -0.0017 -0.07246 C -0.00183 -0.07385 -0.00196 -0.075 -0.00209 -0.07616 C -0.00235 -0.07963 -0.00287 -0.0831 -0.00326 -0.08635 C -0.00378 -0.09723 -0.00352 -0.09028 -0.00352 -0.10718 L -0.00352 -0.10695 L -0.0069 -0.16783 L -0.01133 -0.2132 L -0.01706 -0.24491 L -0.02344 -0.27153 L -0.02943 -0.29885 L -0.04909 -0.3213 L -0.06446 -0.31875 L -0.07045 -0.29792 L -0.07826 -0.26297 L -0.0849 -0.23519 L -0.08854 -0.19885 L -0.09271 -0.16736 L -0.09479 -0.13287 L -0.09688 -0.09398 L -0.09909 -0.05741 L -0.1 -0.02385 L -0.10078 0.00416 " pathEditMode="relative" rAng="0" ptsTypes="AAAAAAAAAAAAAAAAAAAAAAAAAAA">
                                      <p:cBhvr>
                                        <p:cTn id="8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013 -0.0206 L 0.00013 -0.02037 C -6.25E-7 -0.03402 -6.25E-7 -0.04745 -0.00026 -0.06064 C -0.00026 -0.06203 -0.00065 -0.06319 -0.00078 -0.06435 C -0.00104 -0.06574 -0.00104 -0.06689 -0.00117 -0.06828 C -0.0013 -0.06967 -0.00156 -0.07106 -0.00169 -0.07245 C -0.00182 -0.07384 -0.00195 -0.075 -0.00208 -0.07615 C -0.00234 -0.07963 -0.00286 -0.0831 -0.00325 -0.08634 C -0.00378 -0.09722 -0.00351 -0.09027 -0.00351 -0.10717 L -0.00351 -0.10694 L -0.0069 -0.16782 L -0.01133 -0.21319 L -0.01706 -0.2449 L -0.02344 -0.27152 L -0.02943 -0.29884 L -0.04909 -0.32129 L -0.06445 -0.31875 L -0.07044 -0.29791 L -0.07825 -0.26296 L -0.0849 -0.23518 L -0.08854 -0.19884 L -0.09271 -0.16736 L -0.09479 -0.13287 L -0.09687 -0.09398 L -0.09909 -0.0574 L -0.1 -0.02384 L -0.10078 0.00417 " pathEditMode="relative" rAng="0" ptsTypes="AAAAAAAAAAAAAAAAAAAAAAAAAAA">
                                      <p:cBhvr>
                                        <p:cTn id="10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0.00013 -0.0206 L 0.00013 -0.02037 C 2.08333E-6 -0.03402 2.08333E-6 -0.04745 -0.00026 -0.06064 C -0.00026 -0.06203 -0.00065 -0.06319 -0.00078 -0.06435 C -0.00104 -0.06574 -0.00104 -0.06689 -0.00117 -0.06828 C -0.0013 -0.06967 -0.00156 -0.07106 -0.00169 -0.07245 C -0.00182 -0.07384 -0.00196 -0.075 -0.00209 -0.07615 C -0.00235 -0.07963 -0.00287 -0.0831 -0.00326 -0.08634 C -0.00378 -0.09722 -0.00352 -0.09027 -0.00352 -0.10717 L -0.00352 -0.10694 L -0.0069 -0.16782 L -0.01133 -0.21319 L -0.01706 -0.2449 L -0.02344 -0.27152 L -0.02943 -0.29884 L -0.04909 -0.32129 L -0.06446 -0.31875 L -0.07044 -0.29791 L -0.07826 -0.26296 L -0.0849 -0.23518 L -0.08854 -0.19884 L -0.09271 -0.16736 L -0.09479 -0.13287 L -0.09688 -0.09398 L -0.09909 -0.0574 L -0.1 -0.02384 L -0.10078 0.00417 " pathEditMode="relative" rAng="0" ptsTypes="AAAAAAAAAAAAAAAAAAAAAAAAAAA">
                                      <p:cBhvr>
                                        <p:cTn id="12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0" presetClass="path" presetSubtype="0" repeatCount="indefinite" accel="50000" decel="5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.00013 -0.0206 L 0.00013 -0.02037 C -1.66667E-6 -0.03402 -1.66667E-6 -0.04745 -0.00026 -0.06064 C -0.00026 -0.06203 -0.00065 -0.06319 -0.00078 -0.06435 C -0.00104 -0.06574 -0.00104 -0.06689 -0.00117 -0.06828 C -0.0013 -0.06967 -0.00156 -0.07106 -0.00169 -0.07245 C -0.00182 -0.07384 -0.00195 -0.075 -0.00208 -0.07615 C -0.00234 -0.07963 -0.00286 -0.0831 -0.00325 -0.08634 C -0.00377 -0.09722 -0.00351 -0.09027 -0.00351 -0.10717 L -0.00351 -0.10694 L -0.0069 -0.16782 L -0.01133 -0.21319 L -0.01706 -0.2449 L -0.02344 -0.27152 L -0.02943 -0.29884 L -0.04909 -0.32129 L -0.06445 -0.31875 L -0.07044 -0.29791 L -0.07825 -0.26296 L -0.08489 -0.23518 L -0.08854 -0.19884 L -0.09271 -0.16736 L -0.09479 -0.13287 L -0.09687 -0.09398 L -0.09909 -0.0574 L -0.1 -0.02384 L -0.10078 0.00417 " pathEditMode="relative" rAng="0" ptsTypes="AAAAAAAAAAAAAAAAAAAAAAAAAAA">
                                      <p:cBhvr>
                                        <p:cTn id="7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273</Words>
  <Application>Microsoft Office PowerPoint</Application>
  <PresentationFormat>Widescreen</PresentationFormat>
  <Paragraphs>89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Chalky Chalk</dc:creator>
  <cp:lastModifiedBy>Chalky Chalk</cp:lastModifiedBy>
  <cp:revision>1</cp:revision>
  <dcterms:created xsi:type="dcterms:W3CDTF">2026-03-13T08:38:47Z</dcterms:created>
  <dcterms:modified xsi:type="dcterms:W3CDTF">2026-03-14T11:45:47Z</dcterms:modified>
</cp:coreProperties>
</file>