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75" autoAdjust="0"/>
    <p:restoredTop sz="94660"/>
  </p:normalViewPr>
  <p:slideViewPr>
    <p:cSldViewPr snapToGrid="0">
      <p:cViewPr varScale="1">
        <p:scale>
          <a:sx n="51" d="100"/>
          <a:sy n="51" d="100"/>
        </p:scale>
        <p:origin x="136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407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866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7874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5146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8866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26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71514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320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5759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406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C7FF0-C4F9-40F3-BD5D-839173DE13DF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0336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C7FF0-C4F9-40F3-BD5D-839173DE13DF}" type="datetimeFigureOut">
              <a:rPr lang="en-GB" smtClean="0"/>
              <a:t>11/06/2020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246C8D-F138-4C2A-B77C-7CDE081595B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526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12" Type="http://schemas.microsoft.com/office/2007/relationships/hdphoto" Target="../media/hdphoto5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11" Type="http://schemas.openxmlformats.org/officeDocument/2006/relationships/image" Target="../media/image6.png"/><Relationship Id="rId5" Type="http://schemas.openxmlformats.org/officeDocument/2006/relationships/image" Target="../media/image3.png"/><Relationship Id="rId10" Type="http://schemas.microsoft.com/office/2007/relationships/hdphoto" Target="../media/hdphoto4.wdp"/><Relationship Id="rId4" Type="http://schemas.microsoft.com/office/2007/relationships/hdphoto" Target="../media/hdphoto1.wdp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EBA776A-B181-44ED-B691-28A1E131A0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97" y="-396"/>
            <a:ext cx="6858297" cy="9144396"/>
          </a:xfrm>
          <a:prstGeom prst="rect">
            <a:avLst/>
          </a:prstGeom>
        </p:spPr>
      </p:pic>
      <p:sp>
        <p:nvSpPr>
          <p:cNvPr id="5" name="Hexagon 4">
            <a:extLst>
              <a:ext uri="{FF2B5EF4-FFF2-40B4-BE49-F238E27FC236}">
                <a16:creationId xmlns:a16="http://schemas.microsoft.com/office/drawing/2014/main" id="{93A4D5A3-108A-43DD-A21C-7DE6500A976C}"/>
              </a:ext>
            </a:extLst>
          </p:cNvPr>
          <p:cNvSpPr/>
          <p:nvPr/>
        </p:nvSpPr>
        <p:spPr>
          <a:xfrm rot="5400000">
            <a:off x="2401346" y="3003714"/>
            <a:ext cx="2711886" cy="2498941"/>
          </a:xfrm>
          <a:prstGeom prst="hexagon">
            <a:avLst/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Hexagon 26">
            <a:extLst>
              <a:ext uri="{FF2B5EF4-FFF2-40B4-BE49-F238E27FC236}">
                <a16:creationId xmlns:a16="http://schemas.microsoft.com/office/drawing/2014/main" id="{108D84DF-84DF-4A3D-828B-A94F98704069}"/>
              </a:ext>
            </a:extLst>
          </p:cNvPr>
          <p:cNvSpPr/>
          <p:nvPr/>
        </p:nvSpPr>
        <p:spPr>
          <a:xfrm rot="5400000">
            <a:off x="3668570" y="944272"/>
            <a:ext cx="2711886" cy="2498941"/>
          </a:xfrm>
          <a:prstGeom prst="hexagon">
            <a:avLst/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7970EAFD-F167-4B0B-ADA4-F060B976364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972325" y="2281828"/>
            <a:ext cx="3625758" cy="3790950"/>
          </a:xfrm>
          <a:prstGeom prst="rect">
            <a:avLst/>
          </a:prstGeom>
        </p:spPr>
      </p:pic>
      <p:sp>
        <p:nvSpPr>
          <p:cNvPr id="2" name="Hexagon 1">
            <a:extLst>
              <a:ext uri="{FF2B5EF4-FFF2-40B4-BE49-F238E27FC236}">
                <a16:creationId xmlns:a16="http://schemas.microsoft.com/office/drawing/2014/main" id="{0932B34E-0D0D-4B4F-9997-E20503A8683F}"/>
              </a:ext>
            </a:extLst>
          </p:cNvPr>
          <p:cNvSpPr/>
          <p:nvPr/>
        </p:nvSpPr>
        <p:spPr>
          <a:xfrm rot="5400000">
            <a:off x="-106473" y="7164891"/>
            <a:ext cx="2711886" cy="2498941"/>
          </a:xfrm>
          <a:prstGeom prst="hexagon">
            <a:avLst/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Hexagon 5">
            <a:extLst>
              <a:ext uri="{FF2B5EF4-FFF2-40B4-BE49-F238E27FC236}">
                <a16:creationId xmlns:a16="http://schemas.microsoft.com/office/drawing/2014/main" id="{146D0C9A-9362-4A7D-B634-84657405EE22}"/>
              </a:ext>
            </a:extLst>
          </p:cNvPr>
          <p:cNvSpPr/>
          <p:nvPr/>
        </p:nvSpPr>
        <p:spPr>
          <a:xfrm rot="5400000">
            <a:off x="1142999" y="5050079"/>
            <a:ext cx="2711886" cy="2498941"/>
          </a:xfrm>
          <a:prstGeom prst="hexagon">
            <a:avLst/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Hexagon 6">
            <a:extLst>
              <a:ext uri="{FF2B5EF4-FFF2-40B4-BE49-F238E27FC236}">
                <a16:creationId xmlns:a16="http://schemas.microsoft.com/office/drawing/2014/main" id="{5508F5D3-AAC0-4E29-9B0A-1DA43EC5F012}"/>
              </a:ext>
            </a:extLst>
          </p:cNvPr>
          <p:cNvSpPr/>
          <p:nvPr/>
        </p:nvSpPr>
        <p:spPr>
          <a:xfrm rot="5400000">
            <a:off x="-106769" y="-1116907"/>
            <a:ext cx="2711886" cy="2498941"/>
          </a:xfrm>
          <a:prstGeom prst="hexagon">
            <a:avLst/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243F207-0F69-4ABB-AF0E-0E6FC7B1FD69}"/>
              </a:ext>
            </a:extLst>
          </p:cNvPr>
          <p:cNvSpPr txBox="1"/>
          <p:nvPr/>
        </p:nvSpPr>
        <p:spPr>
          <a:xfrm>
            <a:off x="818138" y="83110"/>
            <a:ext cx="167192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</a:rPr>
              <a:t>Why Are There Less Bees? 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C2305EE7-5F1E-4E3A-BA7F-2563B9899C35}"/>
              </a:ext>
            </a:extLst>
          </p:cNvPr>
          <p:cNvSpPr/>
          <p:nvPr/>
        </p:nvSpPr>
        <p:spPr>
          <a:xfrm>
            <a:off x="165347" y="327696"/>
            <a:ext cx="438411" cy="427975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E573363-D2A4-4A77-B089-FB4BF085153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5025" b="98995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293423">
            <a:off x="-225319" y="-176184"/>
            <a:ext cx="1474494" cy="1474494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E74DA58D-7EB7-4A56-8513-050239E16430}"/>
              </a:ext>
            </a:extLst>
          </p:cNvPr>
          <p:cNvSpPr/>
          <p:nvPr/>
        </p:nvSpPr>
        <p:spPr>
          <a:xfrm>
            <a:off x="1240595" y="5609129"/>
            <a:ext cx="2498942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00" b="1" dirty="0"/>
              <a:t>Changes in our land use, including insensitive urban development and intensive farming, have caused significant losses and fragmentation of pollinator-friendly habitats.</a:t>
            </a:r>
            <a:endParaRPr lang="en-GB" sz="15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9F5B2F6-D6B1-4E50-BB24-69B9AD0B3363}"/>
              </a:ext>
            </a:extLst>
          </p:cNvPr>
          <p:cNvSpPr txBox="1"/>
          <p:nvPr/>
        </p:nvSpPr>
        <p:spPr>
          <a:xfrm>
            <a:off x="1534141" y="5239797"/>
            <a:ext cx="1929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Habitat Loss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F46D862-E5F0-46B4-A7D5-38F35FCBBC39}"/>
              </a:ext>
            </a:extLst>
          </p:cNvPr>
          <p:cNvSpPr/>
          <p:nvPr/>
        </p:nvSpPr>
        <p:spPr>
          <a:xfrm>
            <a:off x="-87682" y="7631982"/>
            <a:ext cx="26539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00" b="1" dirty="0"/>
              <a:t>Modern intensive farming methods have resulted in the loss of traditional hay and flower meadows, hedgerows, trees and other habitats such as ponds and water meadows.</a:t>
            </a:r>
            <a:endParaRPr lang="en-GB" sz="1500" b="1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0043816-F327-4DFA-98EC-7E5B71AD25E0}"/>
              </a:ext>
            </a:extLst>
          </p:cNvPr>
          <p:cNvSpPr txBox="1"/>
          <p:nvPr/>
        </p:nvSpPr>
        <p:spPr>
          <a:xfrm>
            <a:off x="360570" y="7384578"/>
            <a:ext cx="1839113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700" b="1" dirty="0">
                <a:solidFill>
                  <a:srgbClr val="FF0000"/>
                </a:solidFill>
              </a:rPr>
              <a:t>Intensive Farming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654E815-C3C6-4B59-9594-8F5E0B0AD4B3}"/>
              </a:ext>
            </a:extLst>
          </p:cNvPr>
          <p:cNvSpPr/>
          <p:nvPr/>
        </p:nvSpPr>
        <p:spPr>
          <a:xfrm>
            <a:off x="2490066" y="3723634"/>
            <a:ext cx="249894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00" b="1" dirty="0"/>
              <a:t>As winters become warmer and wetter, and seasons shift there are signs that some wild species may be in the wrong place at the wrong time.</a:t>
            </a:r>
            <a:endParaRPr lang="en-GB" sz="15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97AAA4C-CBBC-4D36-9D1E-0052C4526DBD}"/>
              </a:ext>
            </a:extLst>
          </p:cNvPr>
          <p:cNvSpPr txBox="1"/>
          <p:nvPr/>
        </p:nvSpPr>
        <p:spPr>
          <a:xfrm>
            <a:off x="2792785" y="3317365"/>
            <a:ext cx="1929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Climate Change</a:t>
            </a:r>
          </a:p>
        </p:txBody>
      </p:sp>
      <p:sp>
        <p:nvSpPr>
          <p:cNvPr id="20" name="Hexagon 19">
            <a:extLst>
              <a:ext uri="{FF2B5EF4-FFF2-40B4-BE49-F238E27FC236}">
                <a16:creationId xmlns:a16="http://schemas.microsoft.com/office/drawing/2014/main" id="{BBB13987-598B-4503-ACB7-26075E22E5DA}"/>
              </a:ext>
            </a:extLst>
          </p:cNvPr>
          <p:cNvSpPr/>
          <p:nvPr/>
        </p:nvSpPr>
        <p:spPr>
          <a:xfrm rot="5400000">
            <a:off x="1134122" y="945679"/>
            <a:ext cx="2711886" cy="2498941"/>
          </a:xfrm>
          <a:prstGeom prst="hexagon">
            <a:avLst/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62B8B33C-F801-4ADB-8493-E695E8031BD4}"/>
              </a:ext>
            </a:extLst>
          </p:cNvPr>
          <p:cNvSpPr/>
          <p:nvPr/>
        </p:nvSpPr>
        <p:spPr>
          <a:xfrm>
            <a:off x="1239294" y="1665982"/>
            <a:ext cx="250911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00" b="1" dirty="0"/>
              <a:t>Pesticides are designed to kill unwanted pests, but their toxic properties and widespread use are also harming beneficial insects such as bees.</a:t>
            </a:r>
            <a:endParaRPr lang="en-GB" sz="1500" b="1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E54EAF8-CA73-440B-99EA-5D3C2D736E20}"/>
              </a:ext>
            </a:extLst>
          </p:cNvPr>
          <p:cNvSpPr txBox="1"/>
          <p:nvPr/>
        </p:nvSpPr>
        <p:spPr>
          <a:xfrm>
            <a:off x="1534141" y="1226611"/>
            <a:ext cx="1929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Pesticides</a:t>
            </a:r>
          </a:p>
        </p:txBody>
      </p:sp>
      <p:sp>
        <p:nvSpPr>
          <p:cNvPr id="23" name="Hexagon 22">
            <a:extLst>
              <a:ext uri="{FF2B5EF4-FFF2-40B4-BE49-F238E27FC236}">
                <a16:creationId xmlns:a16="http://schemas.microsoft.com/office/drawing/2014/main" id="{0C16A4CC-BCE0-473F-82E3-B544AD4DAF91}"/>
              </a:ext>
            </a:extLst>
          </p:cNvPr>
          <p:cNvSpPr/>
          <p:nvPr/>
        </p:nvSpPr>
        <p:spPr>
          <a:xfrm rot="5400000">
            <a:off x="3614687" y="5086566"/>
            <a:ext cx="2711886" cy="2498941"/>
          </a:xfrm>
          <a:prstGeom prst="hexagon">
            <a:avLst/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FDBDDD3-A52A-4B40-97CF-B4B13112AE46}"/>
              </a:ext>
            </a:extLst>
          </p:cNvPr>
          <p:cNvSpPr/>
          <p:nvPr/>
        </p:nvSpPr>
        <p:spPr>
          <a:xfrm>
            <a:off x="3757289" y="5704387"/>
            <a:ext cx="2462812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00" b="1" dirty="0"/>
              <a:t>Bee keepers guard their honeybee colonies against a range of pests and diseases. These include the varroa mite or fungal diseases that affect the closely knit colony.</a:t>
            </a:r>
            <a:endParaRPr lang="en-GB" sz="1500" b="1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E430C83-057F-4EB6-A834-562B868DBB31}"/>
              </a:ext>
            </a:extLst>
          </p:cNvPr>
          <p:cNvSpPr txBox="1"/>
          <p:nvPr/>
        </p:nvSpPr>
        <p:spPr>
          <a:xfrm>
            <a:off x="4006423" y="5368282"/>
            <a:ext cx="1929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Pests &amp; Disease</a:t>
            </a:r>
          </a:p>
        </p:txBody>
      </p:sp>
      <p:sp>
        <p:nvSpPr>
          <p:cNvPr id="28" name="Hexagon 27">
            <a:extLst>
              <a:ext uri="{FF2B5EF4-FFF2-40B4-BE49-F238E27FC236}">
                <a16:creationId xmlns:a16="http://schemas.microsoft.com/office/drawing/2014/main" id="{9D882FA6-B161-4C93-B2EC-E0CF1C71E856}"/>
              </a:ext>
            </a:extLst>
          </p:cNvPr>
          <p:cNvSpPr/>
          <p:nvPr/>
        </p:nvSpPr>
        <p:spPr>
          <a:xfrm rot="5400000">
            <a:off x="-106770" y="2940761"/>
            <a:ext cx="2711886" cy="2498941"/>
          </a:xfrm>
          <a:prstGeom prst="hexagon">
            <a:avLst/>
          </a:prstGeom>
          <a:solidFill>
            <a:schemeClr val="accent4">
              <a:lumMod val="40000"/>
              <a:lumOff val="60000"/>
            </a:schemeClr>
          </a:solidFill>
          <a:ln w="7620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D1D7471-3816-4437-A9CA-7DFBE2007FB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503" b="99497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974695" y="4618851"/>
            <a:ext cx="2899645" cy="2899645"/>
          </a:xfrm>
          <a:prstGeom prst="rect">
            <a:avLst/>
          </a:prstGeom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F1D420B1-9371-4607-B5F3-DA7622EE7600}"/>
              </a:ext>
            </a:extLst>
          </p:cNvPr>
          <p:cNvSpPr/>
          <p:nvPr/>
        </p:nvSpPr>
        <p:spPr>
          <a:xfrm>
            <a:off x="3666972" y="1441885"/>
            <a:ext cx="2642063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00" b="1" dirty="0"/>
              <a:t>The Asian Hornet, which recently arrived in the UK could devastate British bee species if they took hold and the Small hive beetle could damage Honeybee and Bumblebee colonies</a:t>
            </a:r>
            <a:endParaRPr lang="en-GB" sz="1500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FD1CCB45-BE2F-454A-A083-066248FD70DA}"/>
              </a:ext>
            </a:extLst>
          </p:cNvPr>
          <p:cNvSpPr txBox="1"/>
          <p:nvPr/>
        </p:nvSpPr>
        <p:spPr>
          <a:xfrm>
            <a:off x="4060009" y="1196713"/>
            <a:ext cx="1929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Invasive Species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A6470146-8F92-4A4D-BA51-B53E53EE466B}"/>
              </a:ext>
            </a:extLst>
          </p:cNvPr>
          <p:cNvSpPr/>
          <p:nvPr/>
        </p:nvSpPr>
        <p:spPr>
          <a:xfrm>
            <a:off x="-49486" y="3499308"/>
            <a:ext cx="258426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500" b="1" dirty="0"/>
              <a:t>These individual causes are bad enough for bees, and there is evidence to show that they work in combination, weakening bees and other pollinating insects</a:t>
            </a:r>
            <a:endParaRPr lang="en-GB" sz="1500" b="1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E51E366-D0B3-44C1-BAA5-1398E919A5FB}"/>
              </a:ext>
            </a:extLst>
          </p:cNvPr>
          <p:cNvSpPr txBox="1"/>
          <p:nvPr/>
        </p:nvSpPr>
        <p:spPr>
          <a:xfrm>
            <a:off x="460478" y="3014863"/>
            <a:ext cx="1577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</a:rPr>
              <a:t>Combined Effects</a:t>
            </a:r>
          </a:p>
        </p:txBody>
      </p:sp>
      <p:pic>
        <p:nvPicPr>
          <p:cNvPr id="36" name="Picture 35">
            <a:extLst>
              <a:ext uri="{FF2B5EF4-FFF2-40B4-BE49-F238E27FC236}">
                <a16:creationId xmlns:a16="http://schemas.microsoft.com/office/drawing/2014/main" id="{8A08B0F9-F9AC-4E0D-BDE4-A07233F213B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9799" b="97236" l="9799" r="9799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60296" y="6441168"/>
            <a:ext cx="2880831" cy="2880831"/>
          </a:xfrm>
          <a:prstGeom prst="rect">
            <a:avLst/>
          </a:prstGeom>
        </p:spPr>
      </p:pic>
      <p:pic>
        <p:nvPicPr>
          <p:cNvPr id="38" name="Picture 37">
            <a:extLst>
              <a:ext uri="{FF2B5EF4-FFF2-40B4-BE49-F238E27FC236}">
                <a16:creationId xmlns:a16="http://schemas.microsoft.com/office/drawing/2014/main" id="{C2CFBB9A-8586-4569-9653-7749F3191E5B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89380">
            <a:off x="4661555" y="-448125"/>
            <a:ext cx="2397902" cy="2397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75036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</TotalTime>
  <Words>211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Chalky Chalk</dc:creator>
  <cp:lastModifiedBy>Chalky Chalk</cp:lastModifiedBy>
  <cp:revision>7</cp:revision>
  <dcterms:created xsi:type="dcterms:W3CDTF">2020-06-02T21:48:48Z</dcterms:created>
  <dcterms:modified xsi:type="dcterms:W3CDTF">2020-06-11T09:11:14Z</dcterms:modified>
</cp:coreProperties>
</file>