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503" y="8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6470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125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0608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060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53333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5989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77200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85422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395317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06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0515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50491A-1CF6-4122-8D67-1D497AA1A31E}" type="datetimeFigureOut">
              <a:rPr lang="en-GB" smtClean="0"/>
              <a:t>03/07/2025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8212AF-F8A0-4C1D-B892-7FB5C38F784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52907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bfbES1798Ao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B7F95F6-096D-48EC-13EC-04C57A5BA9A1}"/>
              </a:ext>
            </a:extLst>
          </p:cNvPr>
          <p:cNvSpPr/>
          <p:nvPr/>
        </p:nvSpPr>
        <p:spPr>
          <a:xfrm>
            <a:off x="204489" y="205891"/>
            <a:ext cx="6501112" cy="8774336"/>
          </a:xfrm>
          <a:prstGeom prst="rect">
            <a:avLst/>
          </a:prstGeom>
          <a:noFill/>
          <a:ln w="57150">
            <a:solidFill>
              <a:srgbClr val="00B0F0"/>
            </a:solidFill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9F04D79-8F02-5CCD-1AD1-56B03B98564B}"/>
              </a:ext>
            </a:extLst>
          </p:cNvPr>
          <p:cNvSpPr txBox="1"/>
          <p:nvPr/>
        </p:nvSpPr>
        <p:spPr>
          <a:xfrm>
            <a:off x="313899" y="346317"/>
            <a:ext cx="6209732" cy="443519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lang="en-GB" sz="23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GB" sz="2000" b="1" kern="0" dirty="0">
                <a:solidFill>
                  <a:prstClr val="black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Vaccination Data </a:t>
            </a:r>
            <a:r>
              <a:rPr kumimoji="0" lang="en-GB" sz="20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</a:rPr>
              <a:t>Question</a:t>
            </a:r>
            <a:endParaRPr kumimoji="0" lang="en-GB" sz="23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E2084D59-1CC2-47B3-040A-D3EA5A4DB419}"/>
              </a:ext>
            </a:extLst>
          </p:cNvPr>
          <p:cNvSpPr txBox="1"/>
          <p:nvPr/>
        </p:nvSpPr>
        <p:spPr>
          <a:xfrm>
            <a:off x="313899" y="793172"/>
            <a:ext cx="6137701" cy="550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r>
              <a:rPr lang="en-GB" dirty="0"/>
              <a:t>The table below shows the concentration of antibodies (mg/mL) in blood samples taken at different days after vaccination.</a:t>
            </a: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sz="1050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r>
              <a:rPr lang="en-GB" dirty="0"/>
              <a:t>Analyse the data and explain what it shows about the immune response after vaccination.</a:t>
            </a: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dirty="0">
              <a:solidFill>
                <a:srgbClr val="222222"/>
              </a:solidFill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  <a:p>
            <a:pPr algn="just">
              <a:spcBef>
                <a:spcPts val="1200"/>
              </a:spcBef>
            </a:pPr>
            <a:endParaRPr lang="en-GB" b="1" i="0" dirty="0">
              <a:solidFill>
                <a:srgbClr val="222222"/>
              </a:solidFill>
              <a:effectLst/>
              <a:highlight>
                <a:srgbClr val="FFFFFF"/>
              </a:highlight>
            </a:endParaRPr>
          </a:p>
        </p:txBody>
      </p:sp>
      <p:sp>
        <p:nvSpPr>
          <p:cNvPr id="8" name="Rectangle 2">
            <a:extLst>
              <a:ext uri="{FF2B5EF4-FFF2-40B4-BE49-F238E27FC236}">
                <a16:creationId xmlns:a16="http://schemas.microsoft.com/office/drawing/2014/main" id="{C56A6E68-8521-86C7-26F5-257848B532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-323165"/>
            <a:ext cx="264816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0C680294-9AEB-EBE2-9D9F-9D73B0C0FC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4786716"/>
              </p:ext>
            </p:extLst>
          </p:nvPr>
        </p:nvGraphicFramePr>
        <p:xfrm>
          <a:off x="497533" y="1764641"/>
          <a:ext cx="5915024" cy="2346960"/>
        </p:xfrm>
        <a:graphic>
          <a:graphicData uri="http://schemas.openxmlformats.org/drawingml/2006/table">
            <a:tbl>
              <a:tblPr/>
              <a:tblGrid>
                <a:gridCol w="2957512">
                  <a:extLst>
                    <a:ext uri="{9D8B030D-6E8A-4147-A177-3AD203B41FA5}">
                      <a16:colId xmlns:a16="http://schemas.microsoft.com/office/drawing/2014/main" val="3192943747"/>
                    </a:ext>
                  </a:extLst>
                </a:gridCol>
                <a:gridCol w="2957512">
                  <a:extLst>
                    <a:ext uri="{9D8B030D-6E8A-4147-A177-3AD203B41FA5}">
                      <a16:colId xmlns:a16="http://schemas.microsoft.com/office/drawing/2014/main" val="857577812"/>
                    </a:ext>
                  </a:extLst>
                </a:gridCol>
              </a:tblGrid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Day after vaccination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Antibody concentration (mg/mL)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632452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 dirty="0"/>
                        <a:t>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0.1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3293923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0.5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1071625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7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2.0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86272754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14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/>
                        <a:t>5.5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04077128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21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4.8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529976"/>
                  </a:ext>
                </a:extLst>
              </a:tr>
              <a:tr h="297180">
                <a:tc>
                  <a:txBody>
                    <a:bodyPr/>
                    <a:lstStyle/>
                    <a:p>
                      <a:r>
                        <a:rPr lang="en-GB" sz="1600"/>
                        <a:t>28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600" dirty="0"/>
                        <a:t>3.0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3897771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7891270-5AA6-D011-A332-29788C012493}"/>
              </a:ext>
            </a:extLst>
          </p:cNvPr>
          <p:cNvSpPr txBox="1"/>
          <p:nvPr/>
        </p:nvSpPr>
        <p:spPr>
          <a:xfrm rot="16200000">
            <a:off x="-719050" y="6539522"/>
            <a:ext cx="2685179" cy="584775"/>
          </a:xfrm>
          <a:prstGeom prst="rect">
            <a:avLst/>
          </a:prstGeom>
          <a:solidFill>
            <a:srgbClr val="F79646">
              <a:lumMod val="40000"/>
              <a:lumOff val="60000"/>
            </a:srgbClr>
          </a:solidFill>
          <a:ln w="38100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2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Answer</a:t>
            </a:r>
            <a:endParaRPr kumimoji="0" lang="en-GB" sz="2800" b="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3FE07C0-E4B2-1F58-69CF-94E00DD753DC}"/>
              </a:ext>
            </a:extLst>
          </p:cNvPr>
          <p:cNvSpPr txBox="1"/>
          <p:nvPr/>
        </p:nvSpPr>
        <p:spPr>
          <a:xfrm>
            <a:off x="967936" y="5489320"/>
            <a:ext cx="558566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_</a:t>
            </a:r>
          </a:p>
        </p:txBody>
      </p:sp>
      <p:sp>
        <p:nvSpPr>
          <p:cNvPr id="7" name="TextBox 6">
            <a:hlinkClick r:id="rId3"/>
            <a:extLst>
              <a:ext uri="{FF2B5EF4-FFF2-40B4-BE49-F238E27FC236}">
                <a16:creationId xmlns:a16="http://schemas.microsoft.com/office/drawing/2014/main" id="{961F08CC-6FCD-7FEA-4C21-7F861C367C08}"/>
              </a:ext>
            </a:extLst>
          </p:cNvPr>
          <p:cNvSpPr txBox="1"/>
          <p:nvPr/>
        </p:nvSpPr>
        <p:spPr>
          <a:xfrm>
            <a:off x="356406" y="8324463"/>
            <a:ext cx="4897982" cy="467197"/>
          </a:xfrm>
          <a:prstGeom prst="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2700000" scaled="1"/>
            <a:tileRect/>
          </a:gradFill>
          <a:ln w="28575"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+mn-cs"/>
              </a:rPr>
              <a:t>Link to video</a:t>
            </a: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A829B7A9-6BBC-00B2-34DE-17395BD527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5532" y="7650406"/>
            <a:ext cx="1218071" cy="1230292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036426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44665"/>
    </mc:Choice>
    <mc:Fallback xmlns="">
      <p:transition spd="slow" advTm="44665"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.2|4.4|8.2|7.4"/>
</p:tagLst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14303</TotalTime>
  <Words>69</Words>
  <Application>Microsoft Office PowerPoint</Application>
  <PresentationFormat>On-screen Show (4:3)</PresentationFormat>
  <Paragraphs>27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1_Office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Mr D Chalk</dc:creator>
  <cp:lastModifiedBy>Chalky Chalk</cp:lastModifiedBy>
  <cp:revision>132</cp:revision>
  <dcterms:created xsi:type="dcterms:W3CDTF">2024-01-19T05:37:07Z</dcterms:created>
  <dcterms:modified xsi:type="dcterms:W3CDTF">2025-07-03T16:52:42Z</dcterms:modified>
</cp:coreProperties>
</file>