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sldIdLst>
    <p:sldId id="256" r:id="rId3"/>
    <p:sldId id="257" r:id="rId4"/>
    <p:sldId id="259" r:id="rId5"/>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7" d="100"/>
          <a:sy n="47" d="100"/>
        </p:scale>
        <p:origin x="151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3.xml"/><Relationship Id="rId4" Type="http://schemas.openxmlformats.org/officeDocument/2006/relationships/slide" Target="slides/slide2.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50491A-1CF6-4122-8D67-1D497AA1A31E}" type="datetimeFigureOut">
              <a:rPr lang="en-GB" smtClean="0"/>
              <a:t>02/05/2024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3243647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50491A-1CF6-4122-8D67-1D497AA1A31E}" type="datetimeFigureOut">
              <a:rPr lang="en-GB" smtClean="0"/>
              <a:t>02/05/2024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3557125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50491A-1CF6-4122-8D67-1D497AA1A31E}" type="datetimeFigureOut">
              <a:rPr lang="en-GB" smtClean="0"/>
              <a:t>02/05/2024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3250608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347847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19681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AA4433-A435-4F16-AD0A-11C026674ABC}" type="datetimeFigureOut">
              <a:rPr lang="en-GB" smtClean="0"/>
              <a:t>02/05/2024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4240557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AA4433-A435-4F16-AD0A-11C026674ABC}" type="datetimeFigureOut">
              <a:rPr lang="en-GB" smtClean="0"/>
              <a:t>02/05/2024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664905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AA4433-A435-4F16-AD0A-11C026674ABC}" type="datetimeFigureOut">
              <a:rPr lang="en-GB" smtClean="0"/>
              <a:t>02/05/2024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315854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AA4433-A435-4F16-AD0A-11C026674ABC}" type="datetimeFigureOut">
              <a:rPr lang="en-GB" smtClean="0"/>
              <a:t>02/05/2024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675505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A4433-A435-4F16-AD0A-11C026674ABC}" type="datetimeFigureOut">
              <a:rPr lang="en-GB" smtClean="0"/>
              <a:t>02/05/2024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527950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02/05/2024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4068300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50491A-1CF6-4122-8D67-1D497AA1A31E}" type="datetimeFigureOut">
              <a:rPr lang="en-GB" smtClean="0"/>
              <a:t>02/05/2024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2970060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02/05/2024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830206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850107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2362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50491A-1CF6-4122-8D67-1D497AA1A31E}" type="datetimeFigureOut">
              <a:rPr lang="en-GB" smtClean="0"/>
              <a:t>02/05/2024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1965333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50491A-1CF6-4122-8D67-1D497AA1A31E}" type="datetimeFigureOut">
              <a:rPr lang="en-GB" smtClean="0"/>
              <a:t>02/05/2024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254598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50491A-1CF6-4122-8D67-1D497AA1A31E}" type="datetimeFigureOut">
              <a:rPr lang="en-GB" smtClean="0"/>
              <a:t>02/05/2024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2527720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50491A-1CF6-4122-8D67-1D497AA1A31E}" type="datetimeFigureOut">
              <a:rPr lang="en-GB" smtClean="0"/>
              <a:t>02/05/2024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3868542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50491A-1CF6-4122-8D67-1D497AA1A31E}" type="datetimeFigureOut">
              <a:rPr lang="en-GB" smtClean="0"/>
              <a:t>02/05/2024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439531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150491A-1CF6-4122-8D67-1D497AA1A31E}" type="datetimeFigureOut">
              <a:rPr lang="en-GB" smtClean="0"/>
              <a:t>02/05/2024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86006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150491A-1CF6-4122-8D67-1D497AA1A31E}" type="datetimeFigureOut">
              <a:rPr lang="en-GB" smtClean="0"/>
              <a:t>02/05/2024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8212AF-F8A0-4C1D-B892-7FB5C38F7849}" type="slidenum">
              <a:rPr lang="en-GB" smtClean="0"/>
              <a:t>‹#›</a:t>
            </a:fld>
            <a:endParaRPr lang="en-GB"/>
          </a:p>
        </p:txBody>
      </p:sp>
    </p:spTree>
    <p:extLst>
      <p:ext uri="{BB962C8B-B14F-4D97-AF65-F5344CB8AC3E}">
        <p14:creationId xmlns:p14="http://schemas.microsoft.com/office/powerpoint/2010/main" val="4230515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C150491A-1CF6-4122-8D67-1D497AA1A31E}" type="datetimeFigureOut">
              <a:rPr lang="en-GB" smtClean="0"/>
              <a:t>02/05/2024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398212AF-F8A0-4C1D-B892-7FB5C38F7849}" type="slidenum">
              <a:rPr lang="en-GB" smtClean="0"/>
              <a:t>‹#›</a:t>
            </a:fld>
            <a:endParaRPr lang="en-GB"/>
          </a:p>
        </p:txBody>
      </p:sp>
    </p:spTree>
    <p:extLst>
      <p:ext uri="{BB962C8B-B14F-4D97-AF65-F5344CB8AC3E}">
        <p14:creationId xmlns:p14="http://schemas.microsoft.com/office/powerpoint/2010/main" val="15552907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09AA4433-A435-4F16-AD0A-11C026674ABC}" type="datetimeFigureOut">
              <a:rPr lang="en-GB" smtClean="0"/>
              <a:t>02/05/2024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043347DD-AFF3-410F-9857-6D81E87CA2D7}" type="slidenum">
              <a:rPr lang="en-GB" smtClean="0"/>
              <a:t>‹#›</a:t>
            </a:fld>
            <a:endParaRPr lang="en-GB"/>
          </a:p>
        </p:txBody>
      </p:sp>
    </p:spTree>
    <p:extLst>
      <p:ext uri="{BB962C8B-B14F-4D97-AF65-F5344CB8AC3E}">
        <p14:creationId xmlns:p14="http://schemas.microsoft.com/office/powerpoint/2010/main" val="31287440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hyperlink" Target="https://www.youtube.com/watch?v=mC8gWl6YoeY"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https://www.youtube.com/embed/mC8gWl6YoeY?feature=oembed" TargetMode="External"/><Relationship Id="rId1" Type="http://schemas.openxmlformats.org/officeDocument/2006/relationships/tags" Target="../tags/tag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hyperlink" Target="https://www.facebook.com/teachlikeahero" TargetMode="External"/><Relationship Id="rId13" Type="http://schemas.openxmlformats.org/officeDocument/2006/relationships/hyperlink" Target="https://www.teacherspayteachers.com/Product/Biology-Science-Coronary-Heart-Disease-CHD-Lesson-Activities-4304950" TargetMode="External"/><Relationship Id="rId3" Type="http://schemas.openxmlformats.org/officeDocument/2006/relationships/hyperlink" Target="https://www.instagram.com/teachlikeahero/" TargetMode="External"/><Relationship Id="rId7" Type="http://schemas.openxmlformats.org/officeDocument/2006/relationships/hyperlink" Target="https://www.youtube.com/channel/UCusRyTOMev92b-esEk3kVew" TargetMode="External"/><Relationship Id="rId12" Type="http://schemas.openxmlformats.org/officeDocument/2006/relationships/hyperlink" Target="https://www.tes.com/teaching-resource/ks4-aqa-gcse-biology-science-coronary-heart-disease-chd-lesson-and-activities-12050554" TargetMode="Externa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hyperlink" Target="https://www.pinterest.co.uk/isany1coming4an/" TargetMode="External"/><Relationship Id="rId11" Type="http://schemas.openxmlformats.org/officeDocument/2006/relationships/hyperlink" Target="https://www.youtube.com/@MrChalksRevisionTips/search?query=percentage" TargetMode="External"/><Relationship Id="rId5" Type="http://schemas.openxmlformats.org/officeDocument/2006/relationships/hyperlink" Target="https://twitter.com/teacherchalky1" TargetMode="External"/><Relationship Id="rId10"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hyperlink" Target="https://mailchi.mp/b9218a58e7d3/subscribe-to-our-newsletter-to-keep-up-to-date-with-all-our-teaching-cpd-updates" TargetMode="External"/><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7F95F6-096D-48EC-13EC-04C57A5BA9A1}"/>
              </a:ext>
            </a:extLst>
          </p:cNvPr>
          <p:cNvSpPr/>
          <p:nvPr/>
        </p:nvSpPr>
        <p:spPr>
          <a:xfrm>
            <a:off x="204489" y="205891"/>
            <a:ext cx="6501112" cy="8774336"/>
          </a:xfrm>
          <a:prstGeom prst="rect">
            <a:avLst/>
          </a:prstGeom>
          <a:noFill/>
          <a:ln w="57150">
            <a:solidFill>
              <a:srgbClr val="00B0F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9F04D79-8F02-5CCD-1AD1-56B03B98564B}"/>
              </a:ext>
            </a:extLst>
          </p:cNvPr>
          <p:cNvSpPr txBox="1"/>
          <p:nvPr/>
        </p:nvSpPr>
        <p:spPr>
          <a:xfrm>
            <a:off x="313899" y="346317"/>
            <a:ext cx="6209732" cy="45878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rtlCol="0">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lang="en-GB" sz="2400" b="1" kern="0">
                <a:solidFill>
                  <a:prstClr val="black"/>
                </a:solidFill>
                <a:latin typeface="Arial" panose="020B0604020202020204" pitchFamily="34" charset="0"/>
                <a:ea typeface="Times New Roman" panose="02020603050405020304" pitchFamily="18" charset="0"/>
              </a:rPr>
              <a:t>Statins </a:t>
            </a:r>
            <a:r>
              <a:rPr kumimoji="0" lang="en-GB" sz="2400" b="1"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rPr>
              <a:t>Question</a:t>
            </a:r>
            <a:endParaRPr kumimoji="0" lang="en-GB" sz="2400" b="1"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E2084D59-1CC2-47B3-040A-D3EA5A4DB419}"/>
              </a:ext>
            </a:extLst>
          </p:cNvPr>
          <p:cNvSpPr txBox="1"/>
          <p:nvPr/>
        </p:nvSpPr>
        <p:spPr>
          <a:xfrm>
            <a:off x="356406" y="838330"/>
            <a:ext cx="6209732" cy="6186309"/>
          </a:xfrm>
          <a:prstGeom prst="rect">
            <a:avLst/>
          </a:prstGeom>
          <a:noFill/>
        </p:spPr>
        <p:txBody>
          <a:bodyPr wrap="square">
            <a:spAutoFit/>
          </a:bodyPr>
          <a:lstStyle/>
          <a:p>
            <a:pPr algn="l">
              <a:spcBef>
                <a:spcPts val="1200"/>
              </a:spcBef>
              <a:spcAft>
                <a:spcPts val="0"/>
              </a:spcAft>
            </a:pPr>
            <a:r>
              <a:rPr lang="en-GB" sz="1800" b="0" i="0" dirty="0">
                <a:solidFill>
                  <a:srgbClr val="222222"/>
                </a:solidFill>
                <a:effectLst/>
                <a:highlight>
                  <a:srgbClr val="FFFFFF"/>
                </a:highlight>
                <a:latin typeface="Arial" panose="020B0604020202020204" pitchFamily="34" charset="0"/>
              </a:rPr>
              <a:t>LDL is one form of cholesterol found in the blood.  People with a high concentration of LDL in their blood may be treated with drugs called statins. The graph shows the effects of the treatment of one person with four different statins, A, B, C and D, over a period of 8 years. The arrows show when each new treatment was started.</a:t>
            </a:r>
          </a:p>
          <a:p>
            <a:pPr algn="l">
              <a:spcBef>
                <a:spcPts val="1200"/>
              </a:spcBef>
              <a:spcAft>
                <a:spcPts val="0"/>
              </a:spcAft>
            </a:pPr>
            <a:endParaRPr lang="en-GB" sz="1800" b="0" i="0" dirty="0">
              <a:solidFill>
                <a:srgbClr val="222222"/>
              </a:solidFill>
              <a:effectLst/>
              <a:highlight>
                <a:srgbClr val="FFFFFF"/>
              </a:highlight>
              <a:latin typeface="Arial" panose="020B0604020202020204" pitchFamily="34" charset="0"/>
            </a:endParaRPr>
          </a:p>
          <a:p>
            <a:pPr algn="l">
              <a:spcBef>
                <a:spcPts val="1200"/>
              </a:spcBef>
              <a:spcAft>
                <a:spcPts val="0"/>
              </a:spcAft>
            </a:pPr>
            <a:endParaRPr lang="en-GB" dirty="0">
              <a:solidFill>
                <a:srgbClr val="222222"/>
              </a:solidFill>
              <a:highlight>
                <a:srgbClr val="FFFFFF"/>
              </a:highlight>
              <a:latin typeface="Arial" panose="020B0604020202020204" pitchFamily="34" charset="0"/>
            </a:endParaRPr>
          </a:p>
          <a:p>
            <a:pPr algn="l">
              <a:spcBef>
                <a:spcPts val="1200"/>
              </a:spcBef>
              <a:spcAft>
                <a:spcPts val="0"/>
              </a:spcAft>
            </a:pPr>
            <a:endParaRPr lang="en-GB" sz="1800" b="0" i="0" dirty="0">
              <a:solidFill>
                <a:srgbClr val="222222"/>
              </a:solidFill>
              <a:effectLst/>
              <a:highlight>
                <a:srgbClr val="FFFFFF"/>
              </a:highlight>
              <a:latin typeface="Arial" panose="020B0604020202020204" pitchFamily="34" charset="0"/>
            </a:endParaRPr>
          </a:p>
          <a:p>
            <a:pPr algn="l">
              <a:spcBef>
                <a:spcPts val="1200"/>
              </a:spcBef>
              <a:spcAft>
                <a:spcPts val="0"/>
              </a:spcAft>
            </a:pPr>
            <a:endParaRPr lang="en-GB" dirty="0">
              <a:solidFill>
                <a:srgbClr val="222222"/>
              </a:solidFill>
              <a:highlight>
                <a:srgbClr val="FFFFFF"/>
              </a:highlight>
              <a:latin typeface="Arial" panose="020B0604020202020204" pitchFamily="34" charset="0"/>
            </a:endParaRPr>
          </a:p>
          <a:p>
            <a:pPr algn="l">
              <a:spcBef>
                <a:spcPts val="1200"/>
              </a:spcBef>
              <a:spcAft>
                <a:spcPts val="0"/>
              </a:spcAft>
            </a:pPr>
            <a:endParaRPr lang="en-GB" sz="1800" b="0" i="0" dirty="0">
              <a:solidFill>
                <a:srgbClr val="222222"/>
              </a:solidFill>
              <a:effectLst/>
              <a:highlight>
                <a:srgbClr val="FFFFFF"/>
              </a:highlight>
              <a:latin typeface="Arial" panose="020B0604020202020204" pitchFamily="34" charset="0"/>
            </a:endParaRPr>
          </a:p>
          <a:p>
            <a:pPr algn="l">
              <a:spcBef>
                <a:spcPts val="1200"/>
              </a:spcBef>
              <a:spcAft>
                <a:spcPts val="0"/>
              </a:spcAft>
            </a:pPr>
            <a:endParaRPr lang="en-GB" dirty="0">
              <a:solidFill>
                <a:srgbClr val="222222"/>
              </a:solidFill>
              <a:highlight>
                <a:srgbClr val="FFFFFF"/>
              </a:highlight>
              <a:latin typeface="Arial" panose="020B0604020202020204" pitchFamily="34" charset="0"/>
            </a:endParaRPr>
          </a:p>
          <a:p>
            <a:pPr algn="l">
              <a:spcBef>
                <a:spcPts val="1200"/>
              </a:spcBef>
              <a:spcAft>
                <a:spcPts val="0"/>
              </a:spcAft>
            </a:pPr>
            <a:endParaRPr lang="en-GB" sz="1800" b="0" i="0" dirty="0">
              <a:solidFill>
                <a:srgbClr val="222222"/>
              </a:solidFill>
              <a:effectLst/>
              <a:highlight>
                <a:srgbClr val="FFFFFF"/>
              </a:highlight>
              <a:latin typeface="Arial" panose="020B0604020202020204" pitchFamily="34" charset="0"/>
            </a:endParaRPr>
          </a:p>
          <a:p>
            <a:pPr algn="l">
              <a:spcBef>
                <a:spcPts val="1200"/>
              </a:spcBef>
              <a:spcAft>
                <a:spcPts val="0"/>
              </a:spcAft>
            </a:pPr>
            <a:endParaRPr lang="en-GB" sz="800" b="0" i="0" dirty="0">
              <a:solidFill>
                <a:srgbClr val="222222"/>
              </a:solidFill>
              <a:effectLst/>
              <a:highlight>
                <a:srgbClr val="FFFFFF"/>
              </a:highlight>
              <a:latin typeface="Arial" panose="020B0604020202020204" pitchFamily="34" charset="0"/>
            </a:endParaRPr>
          </a:p>
          <a:p>
            <a:pPr algn="l">
              <a:spcBef>
                <a:spcPts val="1200"/>
              </a:spcBef>
              <a:spcAft>
                <a:spcPts val="0"/>
              </a:spcAft>
            </a:pPr>
            <a:r>
              <a:rPr lang="en-GB" sz="1800" b="0" i="0" dirty="0">
                <a:solidFill>
                  <a:srgbClr val="222222"/>
                </a:solidFill>
                <a:effectLst/>
                <a:highlight>
                  <a:srgbClr val="FFFFFF"/>
                </a:highlight>
                <a:latin typeface="Arial" panose="020B0604020202020204" pitchFamily="34" charset="0"/>
              </a:rPr>
              <a:t>Compare the effectiveness of the five treatments in reducing the risk of heart and circulatory diseases for this person.</a:t>
            </a:r>
            <a:endParaRPr lang="en-GB" b="1" i="0" dirty="0">
              <a:solidFill>
                <a:srgbClr val="222222"/>
              </a:solidFill>
              <a:effectLst/>
              <a:highlight>
                <a:srgbClr val="FFFFFF"/>
              </a:highlight>
            </a:endParaRPr>
          </a:p>
        </p:txBody>
      </p:sp>
      <p:sp>
        <p:nvSpPr>
          <p:cNvPr id="52" name="TextBox 51">
            <a:extLst>
              <a:ext uri="{FF2B5EF4-FFF2-40B4-BE49-F238E27FC236}">
                <a16:creationId xmlns:a16="http://schemas.microsoft.com/office/drawing/2014/main" id="{311526A9-CE6D-F01A-47EC-33D37C908240}"/>
              </a:ext>
            </a:extLst>
          </p:cNvPr>
          <p:cNvSpPr txBox="1"/>
          <p:nvPr/>
        </p:nvSpPr>
        <p:spPr>
          <a:xfrm rot="16200000">
            <a:off x="-76053" y="7332512"/>
            <a:ext cx="1314652" cy="369332"/>
          </a:xfrm>
          <a:prstGeom prst="rect">
            <a:avLst/>
          </a:prstGeom>
          <a:solidFill>
            <a:srgbClr val="F79646">
              <a:lumMod val="40000"/>
              <a:lumOff val="60000"/>
            </a:srgbClr>
          </a:solid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ysClr val="windowText" lastClr="000000"/>
                </a:solidFill>
                <a:effectLst/>
                <a:uLnTx/>
                <a:uFillTx/>
                <a:latin typeface="Calibri" panose="020F0502020204030204"/>
                <a:ea typeface="+mn-ea"/>
                <a:cs typeface="+mn-cs"/>
              </a:rPr>
              <a:t>Answer</a:t>
            </a:r>
            <a:endParaRPr kumimoji="0" lang="en-GB" sz="16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7D159392-9E3F-A7C6-C6AB-B5EB2CA86C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790" y="2766257"/>
            <a:ext cx="5695950" cy="3028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FA9B2DB-02E0-48EB-DD96-6C6992D41B6A}"/>
              </a:ext>
            </a:extLst>
          </p:cNvPr>
          <p:cNvSpPr txBox="1"/>
          <p:nvPr/>
        </p:nvSpPr>
        <p:spPr>
          <a:xfrm>
            <a:off x="806140" y="6680281"/>
            <a:ext cx="5585667" cy="1477328"/>
          </a:xfrm>
          <a:prstGeom prst="rect">
            <a:avLst/>
          </a:prstGeom>
          <a:noFill/>
        </p:spPr>
        <p:txBody>
          <a:bodyPr wrap="square" rtlCol="0">
            <a:spAutoFit/>
          </a:bodyPr>
          <a:lstStyle/>
          <a:p>
            <a:r>
              <a:rPr lang="en-GB" b="1" dirty="0"/>
              <a:t>____________________________________________________________________________________________________________________________________________________________________________________________________________________________________</a:t>
            </a:r>
          </a:p>
        </p:txBody>
      </p:sp>
      <p:sp>
        <p:nvSpPr>
          <p:cNvPr id="11" name="TextBox 10">
            <a:hlinkClick r:id="rId4"/>
            <a:extLst>
              <a:ext uri="{FF2B5EF4-FFF2-40B4-BE49-F238E27FC236}">
                <a16:creationId xmlns:a16="http://schemas.microsoft.com/office/drawing/2014/main" id="{FA7F0220-92D3-8E89-DCE6-5B0424805BE3}"/>
              </a:ext>
            </a:extLst>
          </p:cNvPr>
          <p:cNvSpPr txBox="1"/>
          <p:nvPr/>
        </p:nvSpPr>
        <p:spPr>
          <a:xfrm>
            <a:off x="356406" y="8324463"/>
            <a:ext cx="4897982" cy="46719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rtlCol="0">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lang="en-GB" sz="2400" b="1" kern="0" dirty="0">
                <a:solidFill>
                  <a:prstClr val="black"/>
                </a:solidFill>
                <a:latin typeface="Arial" panose="020B0604020202020204" pitchFamily="34" charset="0"/>
                <a:ea typeface="Times New Roman" panose="02020603050405020304" pitchFamily="18" charset="0"/>
              </a:rPr>
              <a:t>Link to video</a:t>
            </a:r>
            <a:endParaRPr kumimoji="0" lang="en-GB" sz="2400" b="1"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pic>
        <p:nvPicPr>
          <p:cNvPr id="14" name="Picture 13" descr="A qr code on a white background&#10;&#10;Description automatically generated">
            <a:extLst>
              <a:ext uri="{FF2B5EF4-FFF2-40B4-BE49-F238E27FC236}">
                <a16:creationId xmlns:a16="http://schemas.microsoft.com/office/drawing/2014/main" id="{6114F56C-A966-18CA-934B-50C316A48D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9347" y="7165631"/>
            <a:ext cx="1281294" cy="1660984"/>
          </a:xfrm>
          <a:prstGeom prst="rect">
            <a:avLst/>
          </a:prstGeom>
        </p:spPr>
      </p:pic>
    </p:spTree>
    <p:custDataLst>
      <p:tags r:id="rId1"/>
    </p:custDataLst>
    <p:extLst>
      <p:ext uri="{BB962C8B-B14F-4D97-AF65-F5344CB8AC3E}">
        <p14:creationId xmlns:p14="http://schemas.microsoft.com/office/powerpoint/2010/main" val="3403642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7F95F6-096D-48EC-13EC-04C57A5BA9A1}"/>
              </a:ext>
            </a:extLst>
          </p:cNvPr>
          <p:cNvSpPr/>
          <p:nvPr/>
        </p:nvSpPr>
        <p:spPr>
          <a:xfrm>
            <a:off x="204489" y="205891"/>
            <a:ext cx="6501112" cy="8774336"/>
          </a:xfrm>
          <a:prstGeom prst="rect">
            <a:avLst/>
          </a:prstGeom>
          <a:noFill/>
          <a:ln w="57150">
            <a:solidFill>
              <a:srgbClr val="00B0F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9F04D79-8F02-5CCD-1AD1-56B03B98564B}"/>
              </a:ext>
            </a:extLst>
          </p:cNvPr>
          <p:cNvSpPr txBox="1"/>
          <p:nvPr/>
        </p:nvSpPr>
        <p:spPr>
          <a:xfrm>
            <a:off x="313899" y="346317"/>
            <a:ext cx="6209732" cy="45878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rtlCol="0">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2400" b="1" i="0" u="none" strike="noStrike" kern="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Statins </a:t>
            </a:r>
            <a:r>
              <a:rPr kumimoji="0" lang="en-GB" sz="2400" b="1"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Question</a:t>
            </a:r>
            <a:endParaRPr kumimoji="0" lang="en-GB" sz="2400" b="1"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pic>
        <p:nvPicPr>
          <p:cNvPr id="2" name="Online Media 1" title="4 mark statins GCSE Biology question">
            <a:hlinkClick r:id="" action="ppaction://media"/>
            <a:extLst>
              <a:ext uri="{FF2B5EF4-FFF2-40B4-BE49-F238E27FC236}">
                <a16:creationId xmlns:a16="http://schemas.microsoft.com/office/drawing/2014/main" id="{D0094951-F681-98A1-B51F-4B063D188903}"/>
              </a:ext>
            </a:extLst>
          </p:cNvPr>
          <p:cNvPicPr>
            <a:picLocks noRot="1" noChangeAspect="1"/>
          </p:cNvPicPr>
          <p:nvPr>
            <a:videoFile r:link="rId2"/>
          </p:nvPr>
        </p:nvPicPr>
        <p:blipFill rotWithShape="1">
          <a:blip r:embed="rId4"/>
          <a:srcRect l="22687" r="22587"/>
          <a:stretch/>
        </p:blipFill>
        <p:spPr>
          <a:xfrm>
            <a:off x="651681" y="1185303"/>
            <a:ext cx="5554638" cy="7612380"/>
          </a:xfrm>
          <a:prstGeom prst="rect">
            <a:avLst/>
          </a:prstGeom>
        </p:spPr>
      </p:pic>
    </p:spTree>
    <p:custDataLst>
      <p:tags r:id="rId1"/>
    </p:custDataLst>
    <p:extLst>
      <p:ext uri="{BB962C8B-B14F-4D97-AF65-F5344CB8AC3E}">
        <p14:creationId xmlns:p14="http://schemas.microsoft.com/office/powerpoint/2010/main" val="232982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AB1D5-46D3-59D1-2B68-632BE9731D4E}"/>
              </a:ext>
            </a:extLst>
          </p:cNvPr>
          <p:cNvPicPr>
            <a:picLocks noChangeAspect="1"/>
          </p:cNvPicPr>
          <p:nvPr/>
        </p:nvPicPr>
        <p:blipFill>
          <a:blip r:embed="rId2"/>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CD88466C-4A7F-6581-C065-0F7F1AEC9599}"/>
              </a:ext>
            </a:extLst>
          </p:cNvPr>
          <p:cNvSpPr txBox="1"/>
          <p:nvPr/>
        </p:nvSpPr>
        <p:spPr>
          <a:xfrm>
            <a:off x="181866" y="6593553"/>
            <a:ext cx="1063051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Follow me on social media to stay in touch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1EAFA8-0B77-BD02-E1B8-BE5054BB4AA7}"/>
              </a:ext>
            </a:extLst>
          </p:cNvPr>
          <p:cNvSpPr txBox="1"/>
          <p:nvPr/>
        </p:nvSpPr>
        <p:spPr>
          <a:xfrm>
            <a:off x="181867" y="7888002"/>
            <a:ext cx="655581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Keep up to date with my new content: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Creating Social Media Share Buttons | by David Olurebi | Medium">
            <a:hlinkClick r:id="rId3"/>
            <a:extLst>
              <a:ext uri="{FF2B5EF4-FFF2-40B4-BE49-F238E27FC236}">
                <a16:creationId xmlns:a16="http://schemas.microsoft.com/office/drawing/2014/main" id="{8709037B-2D2A-2871-6025-219AB18D8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745" b="50000"/>
          <a:stretch/>
        </p:blipFill>
        <p:spPr bwMode="auto">
          <a:xfrm>
            <a:off x="1538488" y="705521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eating Social Media Share Buttons | by David Olurebi | Medium">
            <a:hlinkClick r:id="rId5"/>
            <a:extLst>
              <a:ext uri="{FF2B5EF4-FFF2-40B4-BE49-F238E27FC236}">
                <a16:creationId xmlns:a16="http://schemas.microsoft.com/office/drawing/2014/main" id="{FE4668F3-07B4-061C-992D-2AB8D9BFDF3C}"/>
              </a:ext>
            </a:extLst>
          </p:cNvPr>
          <p:cNvPicPr/>
          <p:nvPr/>
        </p:nvPicPr>
        <p:blipFill rotWithShape="1">
          <a:blip r:embed="rId4">
            <a:extLst>
              <a:ext uri="{28A0092B-C50C-407E-A947-70E740481C1C}">
                <a14:useLocalDpi xmlns:a14="http://schemas.microsoft.com/office/drawing/2010/main" val="0"/>
              </a:ext>
            </a:extLst>
          </a:blip>
          <a:srcRect l="34652" r="34165" b="51080"/>
          <a:stretch/>
        </p:blipFill>
        <p:spPr bwMode="auto">
          <a:xfrm>
            <a:off x="2289097" y="7069078"/>
            <a:ext cx="533400" cy="62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eating Social Media Share Buttons | by David Olurebi | Medium">
            <a:hlinkClick r:id="rId6"/>
            <a:extLst>
              <a:ext uri="{FF2B5EF4-FFF2-40B4-BE49-F238E27FC236}">
                <a16:creationId xmlns:a16="http://schemas.microsoft.com/office/drawing/2014/main" id="{9D724994-7DC6-00DB-75CF-70F7C0A36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45" b="50000"/>
          <a:stretch/>
        </p:blipFill>
        <p:spPr bwMode="auto">
          <a:xfrm>
            <a:off x="3056268" y="706907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eating Social Media Share Buttons | by David Olurebi | Medium">
            <a:hlinkClick r:id="rId7"/>
            <a:extLst>
              <a:ext uri="{FF2B5EF4-FFF2-40B4-BE49-F238E27FC236}">
                <a16:creationId xmlns:a16="http://schemas.microsoft.com/office/drawing/2014/main" id="{0C10102D-C99F-EFEB-B6C6-D7486B974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55" t="50000" r="34563"/>
          <a:stretch/>
        </p:blipFill>
        <p:spPr bwMode="auto">
          <a:xfrm>
            <a:off x="3784545" y="7120116"/>
            <a:ext cx="533400" cy="64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eating Social Media Share Buttons | by David Olurebi | Medium">
            <a:hlinkClick r:id="rId8"/>
            <a:extLst>
              <a:ext uri="{FF2B5EF4-FFF2-40B4-BE49-F238E27FC236}">
                <a16:creationId xmlns:a16="http://schemas.microsoft.com/office/drawing/2014/main" id="{667B59A2-C43B-952A-BD9E-96C4CC0F7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49" t="50000"/>
          <a:stretch/>
        </p:blipFill>
        <p:spPr bwMode="auto">
          <a:xfrm>
            <a:off x="4640224" y="7120115"/>
            <a:ext cx="568783" cy="641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extLst>
              <a:ext uri="{FF2B5EF4-FFF2-40B4-BE49-F238E27FC236}">
                <a16:creationId xmlns:a16="http://schemas.microsoft.com/office/drawing/2014/main" id="{F8C9123E-1A57-C29C-3133-2D24E1C8A5FA}"/>
              </a:ext>
            </a:extLst>
          </p:cNvPr>
          <p:cNvPicPr>
            <a:picLocks noChangeAspect="1"/>
          </p:cNvPicPr>
          <p:nvPr/>
        </p:nvPicPr>
        <p:blipFill>
          <a:blip r:embed="rId10"/>
          <a:stretch>
            <a:fillRect/>
          </a:stretch>
        </p:blipFill>
        <p:spPr>
          <a:xfrm>
            <a:off x="1831462" y="8410202"/>
            <a:ext cx="3517697" cy="493819"/>
          </a:xfrm>
          <a:prstGeom prst="rect">
            <a:avLst/>
          </a:prstGeom>
        </p:spPr>
      </p:pic>
      <p:sp>
        <p:nvSpPr>
          <p:cNvPr id="13" name="Rectangle 12">
            <a:extLst>
              <a:ext uri="{FF2B5EF4-FFF2-40B4-BE49-F238E27FC236}">
                <a16:creationId xmlns:a16="http://schemas.microsoft.com/office/drawing/2014/main" id="{240C70AA-9D1A-6EBE-7D76-FC2E8B5245FC}"/>
              </a:ext>
            </a:extLst>
          </p:cNvPr>
          <p:cNvSpPr/>
          <p:nvPr/>
        </p:nvSpPr>
        <p:spPr>
          <a:xfrm>
            <a:off x="402840" y="4032301"/>
            <a:ext cx="2653427"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hlinkClick r:id="rId11"/>
            <a:extLst>
              <a:ext uri="{FF2B5EF4-FFF2-40B4-BE49-F238E27FC236}">
                <a16:creationId xmlns:a16="http://schemas.microsoft.com/office/drawing/2014/main" id="{B44B7E01-518A-5A10-A601-09209E4CEF1A}"/>
              </a:ext>
            </a:extLst>
          </p:cNvPr>
          <p:cNvSpPr txBox="1"/>
          <p:nvPr/>
        </p:nvSpPr>
        <p:spPr>
          <a:xfrm>
            <a:off x="549037" y="4181605"/>
            <a:ext cx="2338542" cy="52322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Click here to access my </a:t>
            </a:r>
            <a:r>
              <a:rPr kumimoji="0" lang="en-GB" sz="1400" b="1" i="0" u="none" strike="noStrike" kern="1200" cap="none" spc="0" normalizeH="0" baseline="0" noProof="0" dirty="0" err="1">
                <a:ln>
                  <a:noFill/>
                </a:ln>
                <a:solidFill>
                  <a:prstClr val="black"/>
                </a:solidFill>
                <a:effectLst/>
                <a:uLnTx/>
                <a:uFillTx/>
                <a:latin typeface="Aptos" panose="02110004020202020204"/>
                <a:ea typeface="+mn-ea"/>
                <a:cs typeface="+mn-cs"/>
              </a:rPr>
              <a:t>youtube</a:t>
            </a: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 videos</a:t>
            </a:r>
          </a:p>
        </p:txBody>
      </p:sp>
      <p:sp>
        <p:nvSpPr>
          <p:cNvPr id="16" name="Rectangle 15">
            <a:extLst>
              <a:ext uri="{FF2B5EF4-FFF2-40B4-BE49-F238E27FC236}">
                <a16:creationId xmlns:a16="http://schemas.microsoft.com/office/drawing/2014/main" id="{79F371CF-2DD3-9FE4-95D6-D7F2A1B89C68}"/>
              </a:ext>
            </a:extLst>
          </p:cNvPr>
          <p:cNvSpPr/>
          <p:nvPr/>
        </p:nvSpPr>
        <p:spPr>
          <a:xfrm>
            <a:off x="3313510" y="4032301"/>
            <a:ext cx="3141650"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815893D7-5996-C913-F8FC-365A8A445234}"/>
              </a:ext>
            </a:extLst>
          </p:cNvPr>
          <p:cNvSpPr txBox="1"/>
          <p:nvPr/>
        </p:nvSpPr>
        <p:spPr>
          <a:xfrm>
            <a:off x="3202465" y="4086660"/>
            <a:ext cx="3252696"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Resources that this activity would work well with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hlinkClick r:id="rId12"/>
            <a:extLst>
              <a:ext uri="{FF2B5EF4-FFF2-40B4-BE49-F238E27FC236}">
                <a16:creationId xmlns:a16="http://schemas.microsoft.com/office/drawing/2014/main" id="{73842A33-4CC3-ED2D-3E8F-77BB3EEB177A}"/>
              </a:ext>
            </a:extLst>
          </p:cNvPr>
          <p:cNvSpPr txBox="1"/>
          <p:nvPr/>
        </p:nvSpPr>
        <p:spPr>
          <a:xfrm>
            <a:off x="3459107" y="480749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 on TES</a:t>
            </a:r>
          </a:p>
        </p:txBody>
      </p:sp>
      <p:sp>
        <p:nvSpPr>
          <p:cNvPr id="19" name="TextBox 18">
            <a:hlinkClick r:id="rId13"/>
            <a:extLst>
              <a:ext uri="{FF2B5EF4-FFF2-40B4-BE49-F238E27FC236}">
                <a16:creationId xmlns:a16="http://schemas.microsoft.com/office/drawing/2014/main" id="{A6B715A4-B4C1-D925-DB55-C751830CEEFE}"/>
              </a:ext>
            </a:extLst>
          </p:cNvPr>
          <p:cNvSpPr txBox="1"/>
          <p:nvPr/>
        </p:nvSpPr>
        <p:spPr>
          <a:xfrm>
            <a:off x="3459107" y="5361934"/>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ptos" panose="02110004020202020204"/>
                <a:ea typeface="+mn-ea"/>
                <a:cs typeface="+mn-cs"/>
              </a:rPr>
              <a:t>Lesson on TPT</a:t>
            </a:r>
            <a:endPar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 name="Picture 1">
            <a:extLst>
              <a:ext uri="{FF2B5EF4-FFF2-40B4-BE49-F238E27FC236}">
                <a16:creationId xmlns:a16="http://schemas.microsoft.com/office/drawing/2014/main" id="{9A01C135-DB74-AAFA-7247-1686F937BCCC}"/>
              </a:ext>
            </a:extLst>
          </p:cNvPr>
          <p:cNvPicPr>
            <a:picLocks noChangeAspect="1"/>
          </p:cNvPicPr>
          <p:nvPr/>
        </p:nvPicPr>
        <p:blipFill>
          <a:blip r:embed="rId14"/>
          <a:stretch>
            <a:fillRect/>
          </a:stretch>
        </p:blipFill>
        <p:spPr>
          <a:xfrm>
            <a:off x="572128" y="4914790"/>
            <a:ext cx="2338542" cy="1315430"/>
          </a:xfrm>
          <a:prstGeom prst="rect">
            <a:avLst/>
          </a:prstGeom>
        </p:spPr>
      </p:pic>
    </p:spTree>
    <p:extLst>
      <p:ext uri="{BB962C8B-B14F-4D97-AF65-F5344CB8AC3E}">
        <p14:creationId xmlns:p14="http://schemas.microsoft.com/office/powerpoint/2010/main" val="17555148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4.2|4.3|16.8|2.2|17.3|1.6|37.5|1"/>
</p:tagLst>
</file>

<file path=ppt/tags/tag2.xml><?xml version="1.0" encoding="utf-8"?>
<p:tagLst xmlns:a="http://schemas.openxmlformats.org/drawingml/2006/main" xmlns:r="http://schemas.openxmlformats.org/officeDocument/2006/relationships" xmlns:p="http://schemas.openxmlformats.org/presentationml/2006/main">
  <p:tag name="TIMING" val="|44.2|4.3|16.8|2.2|17.3|1.6|37.5|1"/>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7300</TotalTime>
  <Words>138</Words>
  <Application>Microsoft Office PowerPoint</Application>
  <PresentationFormat>On-screen Show (4:3)</PresentationFormat>
  <Paragraphs>21</Paragraphs>
  <Slides>3</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vt:i4>
      </vt:variant>
    </vt:vector>
  </HeadingPairs>
  <TitlesOfParts>
    <vt:vector size="11" baseType="lpstr">
      <vt:lpstr>Aptos</vt:lpstr>
      <vt:lpstr>Aptos Display</vt:lpstr>
      <vt:lpstr>Arial</vt:lpstr>
      <vt:lpstr>Calibri</vt:lpstr>
      <vt:lpstr>Calibri Light</vt:lpstr>
      <vt:lpstr>Comic Sans MS</vt:lpstr>
      <vt:lpstr>1_Office Theme</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D Chalk</dc:creator>
  <cp:lastModifiedBy>Mr D Chalk</cp:lastModifiedBy>
  <cp:revision>36</cp:revision>
  <dcterms:created xsi:type="dcterms:W3CDTF">2024-01-19T05:37:07Z</dcterms:created>
  <dcterms:modified xsi:type="dcterms:W3CDTF">2024-05-06T05:52:55Z</dcterms:modified>
</cp:coreProperties>
</file>