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7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24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971918"/>
      </p:ext>
    </p:extLst>
  </p:cSld>
  <p:clrMapOvr>
    <a:masterClrMapping/>
  </p:clrMapOvr>
  <p:transition spd="slow"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77190"/>
      </p:ext>
    </p:extLst>
  </p:cSld>
  <p:clrMapOvr>
    <a:masterClrMapping/>
  </p:clrMapOvr>
  <p:transition spd="slow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14446"/>
      </p:ext>
    </p:extLst>
  </p:cSld>
  <p:clrMapOvr>
    <a:masterClrMapping/>
  </p:clrMapOvr>
  <p:transition spd="slow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733662"/>
      </p:ext>
    </p:extLst>
  </p:cSld>
  <p:clrMapOvr>
    <a:masterClrMapping/>
  </p:clrMapOvr>
  <p:transition spd="slow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60794"/>
      </p:ext>
    </p:extLst>
  </p:cSld>
  <p:clrMapOvr>
    <a:masterClrMapping/>
  </p:clrMapOvr>
  <p:transition spd="slow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52544"/>
      </p:ext>
    </p:extLst>
  </p:cSld>
  <p:clrMapOvr>
    <a:masterClrMapping/>
  </p:clrMapOvr>
  <p:transition spd="slow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309711"/>
      </p:ext>
    </p:extLst>
  </p:cSld>
  <p:clrMapOvr>
    <a:masterClrMapping/>
  </p:clrMapOvr>
  <p:transition spd="slow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983519"/>
      </p:ext>
    </p:extLst>
  </p:cSld>
  <p:clrMapOvr>
    <a:masterClrMapping/>
  </p:clrMapOvr>
  <p:transition spd="slow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20488"/>
      </p:ext>
    </p:extLst>
  </p:cSld>
  <p:clrMapOvr>
    <a:masterClrMapping/>
  </p:clrMapOvr>
  <p:transition spd="slow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391207"/>
      </p:ext>
    </p:extLst>
  </p:cSld>
  <p:clrMapOvr>
    <a:masterClrMapping/>
  </p:clrMapOvr>
  <p:transition spd="slow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4099-24F9-4F08-B71B-E2644C3DEDDF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671464"/>
      </p:ext>
    </p:extLst>
  </p:cSld>
  <p:clrMapOvr>
    <a:masterClrMapping/>
  </p:clrMapOvr>
  <p:transition spd="slow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74099-24F9-4F08-B71B-E2644C3DEDDF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3AC4-48D5-4CFE-8518-31AE2F68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5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200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435B1D31-D57F-67B7-7F00-8C7C0970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F74B96-418D-64CC-D118-EE5F4B864421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Biology Question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FF0BB6-DEC6-44C6-AC77-00EA6CE4DE6B}"/>
              </a:ext>
            </a:extLst>
          </p:cNvPr>
          <p:cNvSpPr/>
          <p:nvPr/>
        </p:nvSpPr>
        <p:spPr>
          <a:xfrm>
            <a:off x="443551" y="1291623"/>
            <a:ext cx="5970898" cy="95410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5 seconds to look at the diagram below</a:t>
            </a:r>
          </a:p>
        </p:txBody>
      </p:sp>
      <p:pic>
        <p:nvPicPr>
          <p:cNvPr id="23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97D86180-5A1F-B00B-611E-341E2641B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09486" y="1619271"/>
            <a:ext cx="4064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82A731-80CB-CDCC-8110-1F31EDD46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333" y="3454401"/>
            <a:ext cx="6407158" cy="4397976"/>
          </a:xfrm>
          <a:prstGeom prst="rect">
            <a:avLst/>
          </a:prstGeom>
        </p:spPr>
      </p:pic>
      <p:pic>
        <p:nvPicPr>
          <p:cNvPr id="24" name="Picture 23" descr="A cartoon of a person holding a cup&#10;&#10;Description automatically generated">
            <a:extLst>
              <a:ext uri="{FF2B5EF4-FFF2-40B4-BE49-F238E27FC236}">
                <a16:creationId xmlns:a16="http://schemas.microsoft.com/office/drawing/2014/main" id="{74C77150-9A3E-1233-20D5-8E6C4EEBEA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9" y="6233825"/>
            <a:ext cx="2646747" cy="35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250"/>
    </mc:Choice>
    <mc:Fallback xmlns="">
      <p:transition spd="slow" advClick="0" advTm="5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57DF7286-4D2A-CAC8-8547-08F6AFBAB3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5800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435B1D31-D57F-67B7-7F00-8C7C0970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F74B96-418D-64CC-D118-EE5F4B864421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Biology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9C2E9D-E330-987F-6200-DEEB5ACBA693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1E7ED-C3BD-1BDE-1870-9713A8B48A21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91B980-1817-60EA-C458-80A199EDB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BC27DF-44F9-C1CB-3783-26408DC981E0}"/>
              </a:ext>
            </a:extLst>
          </p:cNvPr>
          <p:cNvGrpSpPr/>
          <p:nvPr/>
        </p:nvGrpSpPr>
        <p:grpSpPr>
          <a:xfrm>
            <a:off x="1241215" y="2101167"/>
            <a:ext cx="4391120" cy="523220"/>
            <a:chOff x="1241215" y="2101167"/>
            <a:chExt cx="4391120" cy="5232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FF0BB6-DEC6-44C6-AC77-00EA6CE4DE6B}"/>
                </a:ext>
              </a:extLst>
            </p:cNvPr>
            <p:cNvSpPr/>
            <p:nvPr/>
          </p:nvSpPr>
          <p:spPr>
            <a:xfrm>
              <a:off x="1914881" y="2101167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sz="2800" b="1" dirty="0">
                  <a:solidFill>
                    <a:prstClr val="black"/>
                  </a:solidFill>
                </a:rPr>
                <a:t>+70mV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7322AA41-CCC8-4B3B-B134-AC6BE85BA10E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F4A238-9B6F-8138-5A0B-49F866E20CDF}"/>
              </a:ext>
            </a:extLst>
          </p:cNvPr>
          <p:cNvGrpSpPr/>
          <p:nvPr/>
        </p:nvGrpSpPr>
        <p:grpSpPr>
          <a:xfrm>
            <a:off x="1233331" y="3180984"/>
            <a:ext cx="4391337" cy="523220"/>
            <a:chOff x="1240780" y="3255243"/>
            <a:chExt cx="4391337" cy="523220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60D8059F-1DAE-43F1-AD02-6943AB9A2543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EB2900-DF95-49AF-81E2-B040CFD39DEC}"/>
                </a:ext>
              </a:extLst>
            </p:cNvPr>
            <p:cNvSpPr/>
            <p:nvPr/>
          </p:nvSpPr>
          <p:spPr>
            <a:xfrm>
              <a:off x="1914663" y="3255243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800" b="1" dirty="0">
                  <a:solidFill>
                    <a:prstClr val="black"/>
                  </a:solidFill>
                </a:rPr>
                <a:t>-70mV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4DEB7-2044-92ED-FDC9-677AF63EA078}"/>
              </a:ext>
            </a:extLst>
          </p:cNvPr>
          <p:cNvGrpSpPr/>
          <p:nvPr/>
        </p:nvGrpSpPr>
        <p:grpSpPr>
          <a:xfrm>
            <a:off x="1240780" y="4464347"/>
            <a:ext cx="4391337" cy="523220"/>
            <a:chOff x="1240780" y="4482690"/>
            <a:chExt cx="4391337" cy="523220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B413E438-5E43-446D-9447-70C28A8BFABB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E5A1A-D7B0-43ED-A8F7-3E5524EF759D}"/>
                </a:ext>
              </a:extLst>
            </p:cNvPr>
            <p:cNvSpPr/>
            <p:nvPr/>
          </p:nvSpPr>
          <p:spPr>
            <a:xfrm>
              <a:off x="1914663" y="4482690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libri" panose="020F0502020204030204"/>
                </a:rPr>
                <a:t>55mV</a:t>
              </a:r>
              <a:endParaRPr lang="en-GB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32446-589E-9E9D-A363-47A2272AB3B2}"/>
              </a:ext>
            </a:extLst>
          </p:cNvPr>
          <p:cNvGrpSpPr/>
          <p:nvPr/>
        </p:nvGrpSpPr>
        <p:grpSpPr>
          <a:xfrm>
            <a:off x="1240780" y="5522161"/>
            <a:ext cx="4391337" cy="523220"/>
            <a:chOff x="1240780" y="5673451"/>
            <a:chExt cx="4391337" cy="523220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989BBB3C-6749-417E-A76D-60203B6CBD4E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678BD7-CBEF-40FB-9D13-E4D2910BD0D8}"/>
                </a:ext>
              </a:extLst>
            </p:cNvPr>
            <p:cNvSpPr/>
            <p:nvPr/>
          </p:nvSpPr>
          <p:spPr>
            <a:xfrm>
              <a:off x="1914663" y="5673451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800" b="1" dirty="0">
                  <a:solidFill>
                    <a:prstClr val="black"/>
                  </a:solidFill>
                </a:rPr>
                <a:t>-10mV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0D615A0-BA5B-E6A7-5CC6-63F1A63FC5D1}"/>
              </a:ext>
            </a:extLst>
          </p:cNvPr>
          <p:cNvSpPr/>
          <p:nvPr/>
        </p:nvSpPr>
        <p:spPr>
          <a:xfrm>
            <a:off x="171930" y="117213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400" b="1" dirty="0">
                <a:solidFill>
                  <a:prstClr val="black"/>
                </a:solidFill>
              </a:rPr>
              <a:t>What is the typical resting membrane potential of a neuron?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4753ED0-F3C0-782E-8A07-6E3E11C3C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15F73D1F-24B7-88AB-DC8B-3F6FB2E00B77}"/>
              </a:ext>
            </a:extLst>
          </p:cNvPr>
          <p:cNvSpPr/>
          <p:nvPr/>
        </p:nvSpPr>
        <p:spPr>
          <a:xfrm rot="10800000">
            <a:off x="5015759" y="288158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Media1">
            <a:hlinkClick r:id="" action="ppaction://media"/>
            <a:extLst>
              <a:ext uri="{FF2B5EF4-FFF2-40B4-BE49-F238E27FC236}">
                <a16:creationId xmlns:a16="http://schemas.microsoft.com/office/drawing/2014/main" id="{7073FC56-18D8-2081-9B93-82C94E578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7997" y="2289390"/>
            <a:ext cx="304800" cy="304800"/>
          </a:xfrm>
          <a:prstGeom prst="rect">
            <a:avLst/>
          </a:prstGeom>
        </p:spPr>
      </p:pic>
      <p:pic>
        <p:nvPicPr>
          <p:cNvPr id="3" name="Picture 8" descr="Congrats-work GIFs - Get the best GIF on GIPHY">
            <a:extLst>
              <a:ext uri="{FF2B5EF4-FFF2-40B4-BE49-F238E27FC236}">
                <a16:creationId xmlns:a16="http://schemas.microsoft.com/office/drawing/2014/main" id="{592BC782-4C2A-7D6D-E9CA-7E9F9B082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31" y="6418361"/>
            <a:ext cx="2700353" cy="27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8003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4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7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20000" numSld="999" showWhenStopped="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4624F-0F4E-7E8F-842F-E82BCBA6E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EBDE33EB-2C40-CC9A-1DBA-806B657D44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6088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B111C844-917A-FB31-CEEF-D593CC4BC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3A9BAF-DDC0-EF46-62BB-590863E4A413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Biology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BE42DB-E6BF-168C-4CC1-653D1F5564D0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A3F139-BA72-14B6-41CD-17FE38CAFBE9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405BAA-2973-A420-EB04-8943F9D6C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96F1E8-6989-14E1-441F-8B929BB2AA1A}"/>
              </a:ext>
            </a:extLst>
          </p:cNvPr>
          <p:cNvGrpSpPr/>
          <p:nvPr/>
        </p:nvGrpSpPr>
        <p:grpSpPr>
          <a:xfrm>
            <a:off x="261502" y="2101167"/>
            <a:ext cx="6424567" cy="523220"/>
            <a:chOff x="1241215" y="2101167"/>
            <a:chExt cx="4391120" cy="5232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89BC3F-940C-E62D-3C57-C25B46DA5B45}"/>
                </a:ext>
              </a:extLst>
            </p:cNvPr>
            <p:cNvSpPr/>
            <p:nvPr/>
          </p:nvSpPr>
          <p:spPr>
            <a:xfrm>
              <a:off x="1914881" y="2101167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Sodium (Na⁺) channels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347221AF-35C5-5805-55D6-D625A2BD5D1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BCD56C-BEA3-97FC-5017-3BCC77848F35}"/>
              </a:ext>
            </a:extLst>
          </p:cNvPr>
          <p:cNvGrpSpPr/>
          <p:nvPr/>
        </p:nvGrpSpPr>
        <p:grpSpPr>
          <a:xfrm>
            <a:off x="253619" y="3180984"/>
            <a:ext cx="6432450" cy="523220"/>
            <a:chOff x="1240780" y="3255243"/>
            <a:chExt cx="4391337" cy="523220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3118A5EB-77B3-CE08-EA58-AEFDC21FDF12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0F9B19-6A96-20CE-C884-0EFA1F8A504A}"/>
                </a:ext>
              </a:extLst>
            </p:cNvPr>
            <p:cNvSpPr/>
            <p:nvPr/>
          </p:nvSpPr>
          <p:spPr>
            <a:xfrm>
              <a:off x="1914663" y="3255243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Potassium (K⁺) channels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96DBBC-A84A-2380-4E34-3825FF47C16C}"/>
              </a:ext>
            </a:extLst>
          </p:cNvPr>
          <p:cNvGrpSpPr/>
          <p:nvPr/>
        </p:nvGrpSpPr>
        <p:grpSpPr>
          <a:xfrm>
            <a:off x="261068" y="4464347"/>
            <a:ext cx="6425001" cy="523220"/>
            <a:chOff x="1240780" y="4482690"/>
            <a:chExt cx="4391337" cy="523220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4B4F9D25-11FE-4832-9536-F04AD81B4846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F4074D-97B2-5379-12A6-11C16DC6B9E7}"/>
                </a:ext>
              </a:extLst>
            </p:cNvPr>
            <p:cNvSpPr/>
            <p:nvPr/>
          </p:nvSpPr>
          <p:spPr>
            <a:xfrm>
              <a:off x="1914663" y="4482690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Chloride (Cl⁻) channels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FAABA0-D480-C812-4589-25F18DAF9A33}"/>
              </a:ext>
            </a:extLst>
          </p:cNvPr>
          <p:cNvGrpSpPr/>
          <p:nvPr/>
        </p:nvGrpSpPr>
        <p:grpSpPr>
          <a:xfrm>
            <a:off x="261068" y="5522161"/>
            <a:ext cx="6425000" cy="523220"/>
            <a:chOff x="1240780" y="5673451"/>
            <a:chExt cx="6425000" cy="523220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82A6A860-19D7-F978-B833-405B25FCC585}"/>
                </a:ext>
              </a:extLst>
            </p:cNvPr>
            <p:cNvSpPr txBox="1"/>
            <p:nvPr/>
          </p:nvSpPr>
          <p:spPr>
            <a:xfrm>
              <a:off x="1240780" y="5762032"/>
              <a:ext cx="571164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C9443F-B79A-3362-C979-B460DF0849B8}"/>
                </a:ext>
              </a:extLst>
            </p:cNvPr>
            <p:cNvSpPr/>
            <p:nvPr/>
          </p:nvSpPr>
          <p:spPr>
            <a:xfrm>
              <a:off x="2226841" y="5673451"/>
              <a:ext cx="5438939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Calcium (Ca²⁺)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7427D-07A1-587B-6E66-39CA0841EBC9}"/>
              </a:ext>
            </a:extLst>
          </p:cNvPr>
          <p:cNvSpPr/>
          <p:nvPr/>
        </p:nvSpPr>
        <p:spPr>
          <a:xfrm>
            <a:off x="171930" y="117213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400" b="1" dirty="0">
                <a:solidFill>
                  <a:prstClr val="black"/>
                </a:solidFill>
              </a:rPr>
              <a:t>During an action potential, which ion channels open first when the threshold is reached?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D68BFA1-BA6E-8E80-9665-E0313D481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79B5EAB1-F37B-B187-E6C2-4B32AD353ED4}"/>
              </a:ext>
            </a:extLst>
          </p:cNvPr>
          <p:cNvSpPr/>
          <p:nvPr/>
        </p:nvSpPr>
        <p:spPr>
          <a:xfrm rot="10800000">
            <a:off x="5314296" y="1809223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8" descr="Congrats-work GIFs - Get the best GIF on GIPHY">
            <a:extLst>
              <a:ext uri="{FF2B5EF4-FFF2-40B4-BE49-F238E27FC236}">
                <a16:creationId xmlns:a16="http://schemas.microsoft.com/office/drawing/2014/main" id="{068E0E01-C22E-49A8-280E-7BE53CAED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31" y="6418361"/>
            <a:ext cx="2700353" cy="27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84814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2D422-C688-2B7E-66AE-7E6F362F4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38A52328-7B8E-8E2A-B7E9-EFCE4C349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5800" y="4586514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1BEFB182-20F0-5730-3D8A-72DA4016A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5EB7F6-0B5B-6B39-CC23-994998E600FD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Biology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12DD98-9D8E-5478-AF6C-AE63C826F660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615429-B695-626E-210D-E8361A195AC7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21D43F-B7CD-B1CB-EF29-1F0937A7A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ED6A6E-6289-5C72-D395-01FC53C8E418}"/>
              </a:ext>
            </a:extLst>
          </p:cNvPr>
          <p:cNvGrpSpPr/>
          <p:nvPr/>
        </p:nvGrpSpPr>
        <p:grpSpPr>
          <a:xfrm>
            <a:off x="1241215" y="2522081"/>
            <a:ext cx="4391120" cy="954107"/>
            <a:chOff x="1241215" y="2101167"/>
            <a:chExt cx="4391120" cy="9541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91FA46-2B08-DC9F-93F5-98C40566FC22}"/>
                </a:ext>
              </a:extLst>
            </p:cNvPr>
            <p:cNvSpPr/>
            <p:nvPr/>
          </p:nvSpPr>
          <p:spPr>
            <a:xfrm>
              <a:off x="1914881" y="2101167"/>
              <a:ext cx="3717454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Relative refractory period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06161495-1213-676B-E842-DD363E7EC89E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E56412-8B2A-1E27-93D9-44257BFC1203}"/>
              </a:ext>
            </a:extLst>
          </p:cNvPr>
          <p:cNvGrpSpPr/>
          <p:nvPr/>
        </p:nvGrpSpPr>
        <p:grpSpPr>
          <a:xfrm>
            <a:off x="1233331" y="3855895"/>
            <a:ext cx="4391337" cy="523220"/>
            <a:chOff x="1240780" y="3255243"/>
            <a:chExt cx="4391337" cy="523220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708C63F7-CA1D-7860-D194-1C845309675D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F2A735-AF36-26E2-6724-47E0D4EF392A}"/>
                </a:ext>
              </a:extLst>
            </p:cNvPr>
            <p:cNvSpPr/>
            <p:nvPr/>
          </p:nvSpPr>
          <p:spPr>
            <a:xfrm>
              <a:off x="1914663" y="3255243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Depolarisation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9585AC-14F3-9257-18F4-F2DD85888A77}"/>
              </a:ext>
            </a:extLst>
          </p:cNvPr>
          <p:cNvGrpSpPr/>
          <p:nvPr/>
        </p:nvGrpSpPr>
        <p:grpSpPr>
          <a:xfrm>
            <a:off x="1240780" y="4682061"/>
            <a:ext cx="4391337" cy="523220"/>
            <a:chOff x="1240780" y="4482690"/>
            <a:chExt cx="4391337" cy="523220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2D221752-08B6-E7C4-918A-F0919D3CC5A6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767798-07B7-3926-26E8-29EC71BC7BC3}"/>
                </a:ext>
              </a:extLst>
            </p:cNvPr>
            <p:cNvSpPr/>
            <p:nvPr/>
          </p:nvSpPr>
          <p:spPr>
            <a:xfrm>
              <a:off x="1914663" y="4482690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Hyperpolarisation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AD975F-FA3F-E625-AAFE-7B181D77E0EF}"/>
              </a:ext>
            </a:extLst>
          </p:cNvPr>
          <p:cNvGrpSpPr/>
          <p:nvPr/>
        </p:nvGrpSpPr>
        <p:grpSpPr>
          <a:xfrm>
            <a:off x="1240780" y="5522161"/>
            <a:ext cx="4391337" cy="954107"/>
            <a:chOff x="1240780" y="5673451"/>
            <a:chExt cx="4391337" cy="954107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599635A2-EF99-FA22-9539-D29D78B1058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DECA99-7C0D-65E9-75D8-A53D650E2701}"/>
                </a:ext>
              </a:extLst>
            </p:cNvPr>
            <p:cNvSpPr/>
            <p:nvPr/>
          </p:nvSpPr>
          <p:spPr>
            <a:xfrm>
              <a:off x="1914663" y="5673451"/>
              <a:ext cx="3717454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Absolute refractory period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D8F95A-305F-CB50-AB75-A8587B6C660D}"/>
              </a:ext>
            </a:extLst>
          </p:cNvPr>
          <p:cNvSpPr/>
          <p:nvPr/>
        </p:nvSpPr>
        <p:spPr>
          <a:xfrm>
            <a:off x="171930" y="1172136"/>
            <a:ext cx="6514140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400" b="1" dirty="0">
                <a:solidFill>
                  <a:prstClr val="black"/>
                </a:solidFill>
              </a:rPr>
              <a:t>What term describes the period when a neuron cannot fire another action potential, no matter how strong the stimulus?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E565AF2-1085-A11F-B700-4683B105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CFA1A25D-E935-21F7-344F-9310134BD2A2}"/>
              </a:ext>
            </a:extLst>
          </p:cNvPr>
          <p:cNvSpPr/>
          <p:nvPr/>
        </p:nvSpPr>
        <p:spPr>
          <a:xfrm rot="10800000">
            <a:off x="5226842" y="557149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8" descr="Congrats-work GIFs - Get the best GIF on GIPHY">
            <a:extLst>
              <a:ext uri="{FF2B5EF4-FFF2-40B4-BE49-F238E27FC236}">
                <a16:creationId xmlns:a16="http://schemas.microsoft.com/office/drawing/2014/main" id="{50EAAA0E-4875-4C45-1F3B-A5C4881EC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31" y="6418361"/>
            <a:ext cx="2700353" cy="27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8639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A28D2-1D85-F2EC-D0D5-E5553ED44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0B1E47DE-CC26-F635-B35D-7651B2D43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5800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E0C8A8E9-6D28-F34A-0C03-2EE51B6C8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A6C271-0452-9375-1408-A2452836E0C5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Biology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3697AE-3B7E-7465-B39C-E34DC835BD04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8CC1F8A-1B9D-2CA5-3813-45868CB3710B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74EA88-4239-6FDE-DD5B-32B5E74DB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5611AC-075D-9A8B-5405-05F4993CD5EB}"/>
              </a:ext>
            </a:extLst>
          </p:cNvPr>
          <p:cNvGrpSpPr/>
          <p:nvPr/>
        </p:nvGrpSpPr>
        <p:grpSpPr>
          <a:xfrm>
            <a:off x="1241215" y="2275335"/>
            <a:ext cx="4391120" cy="523220"/>
            <a:chOff x="1241215" y="2101167"/>
            <a:chExt cx="4391120" cy="5232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F3F79D-E902-69A5-F9CA-CC3F5F762174}"/>
                </a:ext>
              </a:extLst>
            </p:cNvPr>
            <p:cNvSpPr/>
            <p:nvPr/>
          </p:nvSpPr>
          <p:spPr>
            <a:xfrm>
              <a:off x="1914881" y="2101167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Depolarisation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0B65D636-2397-261D-9078-76FBDC94BA4A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DB3FF7-D331-A600-C369-426B5A795932}"/>
              </a:ext>
            </a:extLst>
          </p:cNvPr>
          <p:cNvGrpSpPr/>
          <p:nvPr/>
        </p:nvGrpSpPr>
        <p:grpSpPr>
          <a:xfrm>
            <a:off x="1233331" y="3180984"/>
            <a:ext cx="4391337" cy="523220"/>
            <a:chOff x="1240780" y="3255243"/>
            <a:chExt cx="4391337" cy="523220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3FDDBFB0-D4B8-88C8-AD5F-660132FCA279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094ADE-2A02-B287-FB69-AE29038EF5CC}"/>
                </a:ext>
              </a:extLst>
            </p:cNvPr>
            <p:cNvSpPr/>
            <p:nvPr/>
          </p:nvSpPr>
          <p:spPr>
            <a:xfrm>
              <a:off x="1914663" y="3255243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Hyperpolarisation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CB46C0-0BCD-F276-C834-9571A196E472}"/>
              </a:ext>
            </a:extLst>
          </p:cNvPr>
          <p:cNvGrpSpPr/>
          <p:nvPr/>
        </p:nvGrpSpPr>
        <p:grpSpPr>
          <a:xfrm>
            <a:off x="1240780" y="4464347"/>
            <a:ext cx="4391337" cy="523220"/>
            <a:chOff x="1240780" y="4482690"/>
            <a:chExt cx="4391337" cy="523220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25E9E312-C733-E263-33D6-D06CE40720DB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A8ACA9-43E0-BE9C-9A09-3B66164EC613}"/>
                </a:ext>
              </a:extLst>
            </p:cNvPr>
            <p:cNvSpPr/>
            <p:nvPr/>
          </p:nvSpPr>
          <p:spPr>
            <a:xfrm>
              <a:off x="1914663" y="4482690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Repolarisation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46738-C7C4-6391-57BC-3DB2D687263C}"/>
              </a:ext>
            </a:extLst>
          </p:cNvPr>
          <p:cNvGrpSpPr/>
          <p:nvPr/>
        </p:nvGrpSpPr>
        <p:grpSpPr>
          <a:xfrm>
            <a:off x="1240780" y="5522161"/>
            <a:ext cx="4391337" cy="523220"/>
            <a:chOff x="1240780" y="5673451"/>
            <a:chExt cx="4391337" cy="523220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CAE525FF-2DFE-57F5-4E4C-5A6DE501CF22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C7A2F1-DE71-5561-8D6F-404C6984828B}"/>
                </a:ext>
              </a:extLst>
            </p:cNvPr>
            <p:cNvSpPr/>
            <p:nvPr/>
          </p:nvSpPr>
          <p:spPr>
            <a:xfrm>
              <a:off x="1914663" y="5673451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Threshold potential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E0CFCBF-72F3-D347-E6CD-AC6FD0094382}"/>
              </a:ext>
            </a:extLst>
          </p:cNvPr>
          <p:cNvSpPr/>
          <p:nvPr/>
        </p:nvSpPr>
        <p:spPr>
          <a:xfrm>
            <a:off x="171930" y="1172136"/>
            <a:ext cx="651414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000" b="1" dirty="0">
                <a:solidFill>
                  <a:prstClr val="black"/>
                </a:solidFill>
              </a:rPr>
              <a:t>Which process restores the membrane potential to a more negative value after the peak of an action potential?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35357DA-3F22-E3F9-86DD-ADF74D25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044857F4-6895-26A7-BBD3-E68B91D21933}"/>
              </a:ext>
            </a:extLst>
          </p:cNvPr>
          <p:cNvSpPr/>
          <p:nvPr/>
        </p:nvSpPr>
        <p:spPr>
          <a:xfrm rot="10800000">
            <a:off x="5284335" y="419553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8" descr="Congrats-work GIFs - Get the best GIF on GIPHY">
            <a:extLst>
              <a:ext uri="{FF2B5EF4-FFF2-40B4-BE49-F238E27FC236}">
                <a16:creationId xmlns:a16="http://schemas.microsoft.com/office/drawing/2014/main" id="{84705DFB-0155-A94B-3D24-BCAA174C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31" y="6418361"/>
            <a:ext cx="2700353" cy="27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760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D91B7-2411-4CD9-E6F9-3C4687D10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698096CF-1B8B-4590-EE4E-E947F1727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5800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376DBC91-DD56-E000-6103-2B587A747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BCD81A-7701-A0C3-BE10-50EF21333343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Biology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679554-3EFF-B31C-1D53-1E15D4190485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E7357A-DD6F-2E30-239A-A976CCDFCD35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B95BD5-C7D0-A953-373C-AFF06F6B8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0BA819-B588-35C5-5F2D-4740023BCB59}"/>
              </a:ext>
            </a:extLst>
          </p:cNvPr>
          <p:cNvGrpSpPr/>
          <p:nvPr/>
        </p:nvGrpSpPr>
        <p:grpSpPr>
          <a:xfrm>
            <a:off x="1241215" y="2101167"/>
            <a:ext cx="4391120" cy="830997"/>
            <a:chOff x="1241215" y="2101167"/>
            <a:chExt cx="4391120" cy="8309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183F3F-34F6-ECFD-F5C4-48889E2A9CFA}"/>
                </a:ext>
              </a:extLst>
            </p:cNvPr>
            <p:cNvSpPr/>
            <p:nvPr/>
          </p:nvSpPr>
          <p:spPr>
            <a:xfrm>
              <a:off x="1914881" y="2101167"/>
              <a:ext cx="371745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Influx of potassium ions (K⁺)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12968D43-30D4-001E-E917-83C7E632363E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FC5EF7-B13B-9AD1-40FB-9F78C9A33788}"/>
              </a:ext>
            </a:extLst>
          </p:cNvPr>
          <p:cNvGrpSpPr/>
          <p:nvPr/>
        </p:nvGrpSpPr>
        <p:grpSpPr>
          <a:xfrm>
            <a:off x="1233331" y="3180984"/>
            <a:ext cx="4391337" cy="494318"/>
            <a:chOff x="1240780" y="3255243"/>
            <a:chExt cx="4391337" cy="494318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3AEEFCB7-0AE1-FED9-51D0-FC13F1233A0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873F4A-2552-4916-6447-C46B72F9EC07}"/>
                </a:ext>
              </a:extLst>
            </p:cNvPr>
            <p:cNvSpPr/>
            <p:nvPr/>
          </p:nvSpPr>
          <p:spPr>
            <a:xfrm>
              <a:off x="1914663" y="3255243"/>
              <a:ext cx="371745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Efflux of sodium ions (Na⁺)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B718B4-7F37-4E17-19D6-3C4C6BAD1DC0}"/>
              </a:ext>
            </a:extLst>
          </p:cNvPr>
          <p:cNvGrpSpPr/>
          <p:nvPr/>
        </p:nvGrpSpPr>
        <p:grpSpPr>
          <a:xfrm>
            <a:off x="1240780" y="4464347"/>
            <a:ext cx="4391337" cy="463058"/>
            <a:chOff x="1240780" y="4482690"/>
            <a:chExt cx="4391337" cy="463058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6E28179B-29FE-54D2-26A4-0F089C4C750E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443CA7-7F45-9D9F-41F2-1890BAC56A09}"/>
                </a:ext>
              </a:extLst>
            </p:cNvPr>
            <p:cNvSpPr/>
            <p:nvPr/>
          </p:nvSpPr>
          <p:spPr>
            <a:xfrm>
              <a:off x="1914663" y="4482690"/>
              <a:ext cx="371745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Influx of sodium ions (Na⁺)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5AFDB7-14C8-A973-B424-3CC930D2E9F6}"/>
              </a:ext>
            </a:extLst>
          </p:cNvPr>
          <p:cNvGrpSpPr/>
          <p:nvPr/>
        </p:nvGrpSpPr>
        <p:grpSpPr>
          <a:xfrm>
            <a:off x="1240780" y="5522161"/>
            <a:ext cx="4391337" cy="468484"/>
            <a:chOff x="1240780" y="5673451"/>
            <a:chExt cx="4391337" cy="468484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11C3BDCB-9857-9432-C467-75F23E9F7FFD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9BCFFE5-0802-A50E-4874-6DBAB6B6C912}"/>
                </a:ext>
              </a:extLst>
            </p:cNvPr>
            <p:cNvSpPr/>
            <p:nvPr/>
          </p:nvSpPr>
          <p:spPr>
            <a:xfrm>
              <a:off x="1914663" y="5673451"/>
              <a:ext cx="371745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Efflux of calcium ions (Ca²⁺)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10B4685-74CE-412A-1ECD-A1A9D581A67F}"/>
              </a:ext>
            </a:extLst>
          </p:cNvPr>
          <p:cNvSpPr/>
          <p:nvPr/>
        </p:nvSpPr>
        <p:spPr>
          <a:xfrm>
            <a:off x="171930" y="1172136"/>
            <a:ext cx="651414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GB" sz="2000" b="1" dirty="0">
                <a:solidFill>
                  <a:prstClr val="black"/>
                </a:solidFill>
              </a:rPr>
              <a:t>What causes the rapid depolarization phase of the action potential?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8870152-B1B6-1FF1-22B5-ADDEDE09E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4EDFC8FE-08F9-0C4F-9821-C29F512C19CE}"/>
              </a:ext>
            </a:extLst>
          </p:cNvPr>
          <p:cNvSpPr/>
          <p:nvPr/>
        </p:nvSpPr>
        <p:spPr>
          <a:xfrm rot="10800000">
            <a:off x="5337763" y="415406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8" descr="Congrats-work GIFs - Get the best GIF on GIPHY">
            <a:extLst>
              <a:ext uri="{FF2B5EF4-FFF2-40B4-BE49-F238E27FC236}">
                <a16:creationId xmlns:a16="http://schemas.microsoft.com/office/drawing/2014/main" id="{D244EADE-F976-F23A-A7C0-580DF9EEE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31" y="6418361"/>
            <a:ext cx="2700353" cy="27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07222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A343B-55EF-B268-5B80-C788388A3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he Chance - Audionautix">
            <a:hlinkClick r:id="" action="ppaction://media"/>
            <a:extLst>
              <a:ext uri="{FF2B5EF4-FFF2-40B4-BE49-F238E27FC236}">
                <a16:creationId xmlns:a16="http://schemas.microsoft.com/office/drawing/2014/main" id="{C102461F-6577-4742-8A27-288E8EB523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5800" y="4368800"/>
            <a:ext cx="406400" cy="406400"/>
          </a:xfrm>
          <a:prstGeom prst="rect">
            <a:avLst/>
          </a:prstGeom>
        </p:spPr>
      </p:pic>
      <p:pic>
        <p:nvPicPr>
          <p:cNvPr id="1028" name="Picture 4" descr="How To Make A GIF on Desktop – GIPHY">
            <a:extLst>
              <a:ext uri="{FF2B5EF4-FFF2-40B4-BE49-F238E27FC236}">
                <a16:creationId xmlns:a16="http://schemas.microsoft.com/office/drawing/2014/main" id="{C2AA340E-34BC-29D8-AC9B-64737779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69504" y="1169504"/>
            <a:ext cx="9197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FC6A9D-0C26-8533-7836-33A8B4E8CE9C}"/>
              </a:ext>
            </a:extLst>
          </p:cNvPr>
          <p:cNvSpPr txBox="1"/>
          <p:nvPr/>
        </p:nvSpPr>
        <p:spPr>
          <a:xfrm>
            <a:off x="443551" y="184146"/>
            <a:ext cx="5970898" cy="923330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Biology Question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349FA6-2F9B-EB01-65DE-A73D1E72C868}"/>
              </a:ext>
            </a:extLst>
          </p:cNvPr>
          <p:cNvGrpSpPr/>
          <p:nvPr/>
        </p:nvGrpSpPr>
        <p:grpSpPr>
          <a:xfrm>
            <a:off x="0" y="5841242"/>
            <a:ext cx="3084394" cy="3355766"/>
            <a:chOff x="0" y="4633695"/>
            <a:chExt cx="4339988" cy="45633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9A8F74A-4692-BD84-EBFB-119EEEFC9AAB}"/>
                </a:ext>
              </a:extLst>
            </p:cNvPr>
            <p:cNvSpPr/>
            <p:nvPr/>
          </p:nvSpPr>
          <p:spPr>
            <a:xfrm>
              <a:off x="443551" y="6114197"/>
              <a:ext cx="1146412" cy="13101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117D7E-0E3F-0245-A706-95C871B5B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352" b="100000" l="2613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633695"/>
              <a:ext cx="4339988" cy="45633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777924-5FE3-C36E-3E72-BC303423916A}"/>
              </a:ext>
            </a:extLst>
          </p:cNvPr>
          <p:cNvGrpSpPr/>
          <p:nvPr/>
        </p:nvGrpSpPr>
        <p:grpSpPr>
          <a:xfrm>
            <a:off x="1241215" y="2101167"/>
            <a:ext cx="4391120" cy="954107"/>
            <a:chOff x="1241215" y="2101167"/>
            <a:chExt cx="4391120" cy="9541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38FD72-9BFE-9838-5F90-57D1C70995A0}"/>
                </a:ext>
              </a:extLst>
            </p:cNvPr>
            <p:cNvSpPr/>
            <p:nvPr/>
          </p:nvSpPr>
          <p:spPr>
            <a:xfrm>
              <a:off x="1914881" y="2101167"/>
              <a:ext cx="3717454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Voltage-gated potassium channel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88C69DC4-EA1C-9D1B-E609-DECFB00870B9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5BECA-35F6-C883-FE30-B3CED7B08E97}"/>
              </a:ext>
            </a:extLst>
          </p:cNvPr>
          <p:cNvGrpSpPr/>
          <p:nvPr/>
        </p:nvGrpSpPr>
        <p:grpSpPr>
          <a:xfrm>
            <a:off x="1233331" y="3180984"/>
            <a:ext cx="4391337" cy="954107"/>
            <a:chOff x="1240780" y="3255243"/>
            <a:chExt cx="4391337" cy="954107"/>
          </a:xfrm>
        </p:grpSpPr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847051AB-5AA3-F137-0A09-82B837529CB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EBE2EE-66F4-3574-58B1-8F41C59DC0FC}"/>
                </a:ext>
              </a:extLst>
            </p:cNvPr>
            <p:cNvSpPr/>
            <p:nvPr/>
          </p:nvSpPr>
          <p:spPr>
            <a:xfrm>
              <a:off x="1914663" y="3255243"/>
              <a:ext cx="3717454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Ligand-gated sodium ion channel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3FDBC6-826A-CF01-090F-80250FF25FFF}"/>
              </a:ext>
            </a:extLst>
          </p:cNvPr>
          <p:cNvGrpSpPr/>
          <p:nvPr/>
        </p:nvGrpSpPr>
        <p:grpSpPr>
          <a:xfrm>
            <a:off x="1240780" y="4464347"/>
            <a:ext cx="4391337" cy="523220"/>
            <a:chOff x="1240780" y="4482690"/>
            <a:chExt cx="4391337" cy="523220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B6AA9E78-F946-A9B0-3CCA-9868BCB4029F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6E32B9-9470-32DD-6089-93533875DE18}"/>
                </a:ext>
              </a:extLst>
            </p:cNvPr>
            <p:cNvSpPr/>
            <p:nvPr/>
          </p:nvSpPr>
          <p:spPr>
            <a:xfrm>
              <a:off x="1914663" y="4482690"/>
              <a:ext cx="3717454" cy="5232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Potassium leak channel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A42F21-5E36-55C3-C9BE-82D4BD1A5D8E}"/>
              </a:ext>
            </a:extLst>
          </p:cNvPr>
          <p:cNvGrpSpPr/>
          <p:nvPr/>
        </p:nvGrpSpPr>
        <p:grpSpPr>
          <a:xfrm>
            <a:off x="1240780" y="5522161"/>
            <a:ext cx="4391337" cy="954107"/>
            <a:chOff x="1240780" y="5673451"/>
            <a:chExt cx="4391337" cy="954107"/>
          </a:xfrm>
        </p:grpSpPr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ECEDF5EC-8283-24BD-AFD9-4B5A96FBFECB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62D088-CD21-85C4-46DB-B2359F8144B8}"/>
                </a:ext>
              </a:extLst>
            </p:cNvPr>
            <p:cNvSpPr/>
            <p:nvPr/>
          </p:nvSpPr>
          <p:spPr>
            <a:xfrm>
              <a:off x="1914663" y="5673451"/>
              <a:ext cx="3717454" cy="95410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Voltage gated sodium ion channel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03251C9-55C6-129B-E4F5-B0F375A4F49B}"/>
              </a:ext>
            </a:extLst>
          </p:cNvPr>
          <p:cNvSpPr/>
          <p:nvPr/>
        </p:nvSpPr>
        <p:spPr>
          <a:xfrm>
            <a:off x="171930" y="1172136"/>
            <a:ext cx="6514140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What sort of protein channels open in the axon membrane as the action potential is propagated? </a:t>
            </a:r>
            <a:endParaRPr lang="en-GB" sz="2000" dirty="0">
              <a:effectLst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55C81DE-02C0-C277-DB92-1D1963BE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1158" y="6516842"/>
            <a:ext cx="4113471" cy="23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79900151-8C88-2406-47FC-1B7C21983BF1}"/>
              </a:ext>
            </a:extLst>
          </p:cNvPr>
          <p:cNvSpPr/>
          <p:nvPr/>
        </p:nvSpPr>
        <p:spPr>
          <a:xfrm rot="10800000">
            <a:off x="5226842" y="549760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8" descr="Congrats-work GIFs - Get the best GIF on GIPHY">
            <a:extLst>
              <a:ext uri="{FF2B5EF4-FFF2-40B4-BE49-F238E27FC236}">
                <a16:creationId xmlns:a16="http://schemas.microsoft.com/office/drawing/2014/main" id="{B61D821F-2626-94E7-07EB-CEA43D87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31" y="6418361"/>
            <a:ext cx="2700353" cy="270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7529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5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42116</TotalTime>
  <Words>233</Words>
  <Application>Microsoft Office PowerPoint</Application>
  <PresentationFormat>On-screen Show (4:3)</PresentationFormat>
  <Paragraphs>62</Paragraphs>
  <Slides>7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27</cp:revision>
  <dcterms:created xsi:type="dcterms:W3CDTF">2023-12-31T21:43:28Z</dcterms:created>
  <dcterms:modified xsi:type="dcterms:W3CDTF">2024-11-07T21:54:20Z</dcterms:modified>
</cp:coreProperties>
</file>