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9" r:id="rId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2265"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4364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55712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5060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8872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5382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509294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35016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34705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4401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67045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8565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97006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6513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83497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0978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0491A-1CF6-4122-8D67-1D497AA1A31E}"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19653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0491A-1CF6-4122-8D67-1D497AA1A31E}"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459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0491A-1CF6-4122-8D67-1D497AA1A31E}" type="datetimeFigureOut">
              <a:rPr lang="en-GB" smtClean="0"/>
              <a:t>04/11/2024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2772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0491A-1CF6-4122-8D67-1D497AA1A31E}" type="datetimeFigureOut">
              <a:rPr lang="en-GB" smtClean="0"/>
              <a:t>04/11/2024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8685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0491A-1CF6-4122-8D67-1D497AA1A31E}" type="datetimeFigureOut">
              <a:rPr lang="en-GB" smtClean="0"/>
              <a:t>04/11/2024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3953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8600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230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150491A-1CF6-4122-8D67-1D497AA1A31E}" type="datetimeFigureOut">
              <a:rPr lang="en-GB" smtClean="0"/>
              <a:t>04/11/2024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98212AF-F8A0-4C1D-B892-7FB5C38F7849}" type="slidenum">
              <a:rPr lang="en-GB" smtClean="0"/>
              <a:t>‹#›</a:t>
            </a:fld>
            <a:endParaRPr lang="en-GB"/>
          </a:p>
        </p:txBody>
      </p:sp>
    </p:spTree>
    <p:extLst>
      <p:ext uri="{BB962C8B-B14F-4D97-AF65-F5344CB8AC3E}">
        <p14:creationId xmlns:p14="http://schemas.microsoft.com/office/powerpoint/2010/main" val="1555290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04/11/2024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769554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s://www.youtube.com/watch?v=mC8gWl6YoeY"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mC8gWl6YoeY?feature=oembed" TargetMode="Externa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image" Target="../media/image7.png"/><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health-issues-lesson-12372664"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health" TargetMode="External"/><Relationship Id="rId5" Type="http://schemas.openxmlformats.org/officeDocument/2006/relationships/hyperlink" Target="https://twitter.com/teacherchalky1"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s://mailchi.mp/b9218a58e7d3/subscribe-to-our-newsletter-to-keep-up-to-date-with-all-our-teaching-cpd-upd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9" y="346317"/>
            <a:ext cx="6209732" cy="4587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b="1" kern="0">
                <a:solidFill>
                  <a:prstClr val="black"/>
                </a:solidFill>
                <a:latin typeface="Arial" panose="020B0604020202020204" pitchFamily="34" charset="0"/>
                <a:ea typeface="Times New Roman" panose="02020603050405020304" pitchFamily="18" charset="0"/>
              </a:rPr>
              <a:t>Statins </a:t>
            </a:r>
            <a:r>
              <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Question</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084D59-1CC2-47B3-040A-D3EA5A4DB419}"/>
              </a:ext>
            </a:extLst>
          </p:cNvPr>
          <p:cNvSpPr txBox="1"/>
          <p:nvPr/>
        </p:nvSpPr>
        <p:spPr>
          <a:xfrm>
            <a:off x="356406" y="838330"/>
            <a:ext cx="6209732" cy="6186309"/>
          </a:xfrm>
          <a:prstGeom prst="rect">
            <a:avLst/>
          </a:prstGeom>
          <a:noFill/>
        </p:spPr>
        <p:txBody>
          <a:bodyPr wrap="square">
            <a:spAutoFit/>
          </a:bodyPr>
          <a:lstStyle/>
          <a:p>
            <a:pPr algn="l">
              <a:spcBef>
                <a:spcPts val="1200"/>
              </a:spcBef>
              <a:spcAft>
                <a:spcPts val="0"/>
              </a:spcAft>
            </a:pPr>
            <a:r>
              <a:rPr lang="en-GB" sz="1800" b="0" i="0" dirty="0">
                <a:solidFill>
                  <a:srgbClr val="222222"/>
                </a:solidFill>
                <a:effectLst/>
                <a:highlight>
                  <a:srgbClr val="FFFFFF"/>
                </a:highlight>
                <a:latin typeface="Arial" panose="020B0604020202020204" pitchFamily="34" charset="0"/>
              </a:rPr>
              <a:t>LDL is one form of cholesterol found in the blood.  People with a high concentration of LDL in their blood may be treated with drugs called statins. The graph shows the effects of the treatment of one person with four different statins, A, B, C and D, over a period of 8 years. The arrows show when each new treatment was started.</a:t>
            </a: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sz="800" b="0" i="0" dirty="0">
              <a:solidFill>
                <a:srgbClr val="222222"/>
              </a:solidFill>
              <a:effectLst/>
              <a:highlight>
                <a:srgbClr val="FFFFFF"/>
              </a:highlight>
              <a:latin typeface="Arial" panose="020B0604020202020204" pitchFamily="34" charset="0"/>
            </a:endParaRPr>
          </a:p>
          <a:p>
            <a:pPr algn="l">
              <a:spcBef>
                <a:spcPts val="1200"/>
              </a:spcBef>
              <a:spcAft>
                <a:spcPts val="0"/>
              </a:spcAft>
            </a:pPr>
            <a:r>
              <a:rPr lang="en-GB" sz="1800" b="0" i="0" dirty="0">
                <a:solidFill>
                  <a:srgbClr val="222222"/>
                </a:solidFill>
                <a:effectLst/>
                <a:highlight>
                  <a:srgbClr val="FFFFFF"/>
                </a:highlight>
                <a:latin typeface="Arial" panose="020B0604020202020204" pitchFamily="34" charset="0"/>
              </a:rPr>
              <a:t>Compare the effectiveness of the five treatments in reducing the risk of heart and circulatory diseases for this person.</a:t>
            </a:r>
            <a:endParaRPr lang="en-GB" b="1" i="0" dirty="0">
              <a:solidFill>
                <a:srgbClr val="222222"/>
              </a:solidFill>
              <a:effectLst/>
              <a:highlight>
                <a:srgbClr val="FFFFFF"/>
              </a:highlight>
            </a:endParaRPr>
          </a:p>
        </p:txBody>
      </p:sp>
      <p:sp>
        <p:nvSpPr>
          <p:cNvPr id="52" name="TextBox 51">
            <a:extLst>
              <a:ext uri="{FF2B5EF4-FFF2-40B4-BE49-F238E27FC236}">
                <a16:creationId xmlns:a16="http://schemas.microsoft.com/office/drawing/2014/main" id="{311526A9-CE6D-F01A-47EC-33D37C908240}"/>
              </a:ext>
            </a:extLst>
          </p:cNvPr>
          <p:cNvSpPr txBox="1"/>
          <p:nvPr/>
        </p:nvSpPr>
        <p:spPr>
          <a:xfrm rot="16200000">
            <a:off x="-76053" y="7332512"/>
            <a:ext cx="1314652" cy="369332"/>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a:ea typeface="+mn-ea"/>
                <a:cs typeface="+mn-cs"/>
              </a:rPr>
              <a:t>Answer</a:t>
            </a:r>
            <a:endParaRPr kumimoji="0" lang="en-GB"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7D159392-9E3F-A7C6-C6AB-B5EB2CA86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90" y="2766257"/>
            <a:ext cx="5695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A9B2DB-02E0-48EB-DD96-6C6992D41B6A}"/>
              </a:ext>
            </a:extLst>
          </p:cNvPr>
          <p:cNvSpPr txBox="1"/>
          <p:nvPr/>
        </p:nvSpPr>
        <p:spPr>
          <a:xfrm>
            <a:off x="806140" y="6680281"/>
            <a:ext cx="5585667" cy="1477328"/>
          </a:xfrm>
          <a:prstGeom prst="rect">
            <a:avLst/>
          </a:prstGeom>
          <a:noFill/>
        </p:spPr>
        <p:txBody>
          <a:bodyPr wrap="square" rtlCol="0">
            <a:spAutoFit/>
          </a:bodyPr>
          <a:lstStyle/>
          <a:p>
            <a:r>
              <a:rPr lang="en-GB" b="1" dirty="0"/>
              <a:t>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hlinkClick r:id="rId4"/>
            <a:extLst>
              <a:ext uri="{FF2B5EF4-FFF2-40B4-BE49-F238E27FC236}">
                <a16:creationId xmlns:a16="http://schemas.microsoft.com/office/drawing/2014/main" id="{FA7F0220-92D3-8E89-DCE6-5B0424805BE3}"/>
              </a:ext>
            </a:extLst>
          </p:cNvPr>
          <p:cNvSpPr txBox="1"/>
          <p:nvPr/>
        </p:nvSpPr>
        <p:spPr>
          <a:xfrm>
            <a:off x="356406" y="8324463"/>
            <a:ext cx="4897982" cy="4671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b="1" kern="0" dirty="0">
                <a:solidFill>
                  <a:prstClr val="black"/>
                </a:solidFill>
                <a:latin typeface="Arial" panose="020B0604020202020204" pitchFamily="34" charset="0"/>
                <a:ea typeface="Times New Roman" panose="02020603050405020304" pitchFamily="18" charset="0"/>
              </a:rPr>
              <a:t>Link to video</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Picture 13" descr="A qr code on a white background&#10;&#10;Description automatically generated">
            <a:extLst>
              <a:ext uri="{FF2B5EF4-FFF2-40B4-BE49-F238E27FC236}">
                <a16:creationId xmlns:a16="http://schemas.microsoft.com/office/drawing/2014/main" id="{6114F56C-A966-18CA-934B-50C316A48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347" y="7165631"/>
            <a:ext cx="1281294" cy="1660984"/>
          </a:xfrm>
          <a:prstGeom prst="rect">
            <a:avLst/>
          </a:prstGeom>
        </p:spPr>
      </p:pic>
    </p:spTree>
    <p:custDataLst>
      <p:tags r:id="rId1"/>
    </p:custDataLst>
    <p:extLst>
      <p:ext uri="{BB962C8B-B14F-4D97-AF65-F5344CB8AC3E}">
        <p14:creationId xmlns:p14="http://schemas.microsoft.com/office/powerpoint/2010/main" val="340364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9" y="346317"/>
            <a:ext cx="6209732" cy="4587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Statins </a:t>
            </a:r>
            <a:r>
              <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Question</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Online Media 1" title="4 mark statins GCSE Biology question">
            <a:hlinkClick r:id="" action="ppaction://media"/>
            <a:extLst>
              <a:ext uri="{FF2B5EF4-FFF2-40B4-BE49-F238E27FC236}">
                <a16:creationId xmlns:a16="http://schemas.microsoft.com/office/drawing/2014/main" id="{D0094951-F681-98A1-B51F-4B063D188903}"/>
              </a:ext>
            </a:extLst>
          </p:cNvPr>
          <p:cNvPicPr>
            <a:picLocks noRot="1" noChangeAspect="1"/>
          </p:cNvPicPr>
          <p:nvPr>
            <a:videoFile r:link="rId2"/>
          </p:nvPr>
        </p:nvPicPr>
        <p:blipFill rotWithShape="1">
          <a:blip r:embed="rId4"/>
          <a:srcRect l="22687" r="22587"/>
          <a:stretch/>
        </p:blipFill>
        <p:spPr>
          <a:xfrm>
            <a:off x="651681" y="1185303"/>
            <a:ext cx="5554638" cy="7612380"/>
          </a:xfrm>
          <a:prstGeom prst="rect">
            <a:avLst/>
          </a:prstGeom>
        </p:spPr>
      </p:pic>
    </p:spTree>
    <p:custDataLst>
      <p:tags r:id="rId1"/>
    </p:custDataLst>
    <p:extLst>
      <p:ext uri="{BB962C8B-B14F-4D97-AF65-F5344CB8AC3E}">
        <p14:creationId xmlns:p14="http://schemas.microsoft.com/office/powerpoint/2010/main" val="23298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health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pic>
        <p:nvPicPr>
          <p:cNvPr id="2" name="Picture 1">
            <a:extLst>
              <a:ext uri="{FF2B5EF4-FFF2-40B4-BE49-F238E27FC236}">
                <a16:creationId xmlns:a16="http://schemas.microsoft.com/office/drawing/2014/main" id="{34BA717A-FCE7-BDCB-80D3-1DB268B87863}"/>
              </a:ext>
            </a:extLst>
          </p:cNvPr>
          <p:cNvPicPr>
            <a:picLocks noChangeAspect="1"/>
          </p:cNvPicPr>
          <p:nvPr/>
        </p:nvPicPr>
        <p:blipFill>
          <a:blip r:embed="rId13"/>
          <a:stretch>
            <a:fillRect/>
          </a:stretch>
        </p:blipFill>
        <p:spPr>
          <a:xfrm>
            <a:off x="533400" y="4914877"/>
            <a:ext cx="2289097" cy="1287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4.2|4.3|16.8|2.2|17.3|1.6|37.5|1"/>
</p:tagLst>
</file>

<file path=ppt/tags/tag2.xml><?xml version="1.0" encoding="utf-8"?>
<p:tagLst xmlns:a="http://schemas.openxmlformats.org/drawingml/2006/main" xmlns:r="http://schemas.openxmlformats.org/officeDocument/2006/relationships" xmlns:p="http://schemas.openxmlformats.org/presentationml/2006/main">
  <p:tag name="TIMING" val="|44.2|4.3|16.8|2.2|17.3|1.6|37.5|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1861</TotalTime>
  <Words>136</Words>
  <Application>Microsoft Office PowerPoint</Application>
  <PresentationFormat>On-screen Show (4:3)</PresentationFormat>
  <Paragraphs>20</Paragraphs>
  <Slides>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Aptos</vt:lpstr>
      <vt:lpstr>Aptos Display</vt:lpstr>
      <vt:lpstr>Arial</vt:lpstr>
      <vt:lpstr>Calibri</vt:lpstr>
      <vt:lpstr>Calibri Light</vt:lpstr>
      <vt:lpstr>Comic Sans MS</vt:lpstr>
      <vt:lpstr>1_Office Theme</vt:lpstr>
      <vt:lpstr>2_Office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Chalky Chalk</cp:lastModifiedBy>
  <cp:revision>35</cp:revision>
  <dcterms:created xsi:type="dcterms:W3CDTF">2024-01-19T05:37:07Z</dcterms:created>
  <dcterms:modified xsi:type="dcterms:W3CDTF">2024-11-04T20:55:48Z</dcterms:modified>
</cp:coreProperties>
</file>