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942"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15/06/2025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243647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15/06/2025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557125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15/06/2025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250608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15/06/2025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970060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50491A-1CF6-4122-8D67-1D497AA1A31E}" type="datetimeFigureOut">
              <a:rPr lang="en-GB" smtClean="0"/>
              <a:t>15/06/2025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1965333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150491A-1CF6-4122-8D67-1D497AA1A31E}" type="datetimeFigureOut">
              <a:rPr lang="en-GB" smtClean="0"/>
              <a:t>15/06/2025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54598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150491A-1CF6-4122-8D67-1D497AA1A31E}" type="datetimeFigureOut">
              <a:rPr lang="en-GB" smtClean="0"/>
              <a:t>15/06/2025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527720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150491A-1CF6-4122-8D67-1D497AA1A31E}" type="datetimeFigureOut">
              <a:rPr lang="en-GB" smtClean="0"/>
              <a:t>15/06/2025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868542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50491A-1CF6-4122-8D67-1D497AA1A31E}" type="datetimeFigureOut">
              <a:rPr lang="en-GB" smtClean="0"/>
              <a:t>15/06/2025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439531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150491A-1CF6-4122-8D67-1D497AA1A31E}" type="datetimeFigureOut">
              <a:rPr lang="en-GB" smtClean="0"/>
              <a:t>15/06/2025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86006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150491A-1CF6-4122-8D67-1D497AA1A31E}" type="datetimeFigureOut">
              <a:rPr lang="en-GB" smtClean="0"/>
              <a:t>15/06/2025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4230515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C150491A-1CF6-4122-8D67-1D497AA1A31E}" type="datetimeFigureOut">
              <a:rPr lang="en-GB" smtClean="0"/>
              <a:t>15/06/2025</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398212AF-F8A0-4C1D-B892-7FB5C38F7849}" type="slidenum">
              <a:rPr lang="en-GB" smtClean="0"/>
              <a:t>‹#›</a:t>
            </a:fld>
            <a:endParaRPr lang="en-GB"/>
          </a:p>
        </p:txBody>
      </p:sp>
    </p:spTree>
    <p:extLst>
      <p:ext uri="{BB962C8B-B14F-4D97-AF65-F5344CB8AC3E}">
        <p14:creationId xmlns:p14="http://schemas.microsoft.com/office/powerpoint/2010/main" val="155529078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B7F95F6-096D-48EC-13EC-04C57A5BA9A1}"/>
              </a:ext>
            </a:extLst>
          </p:cNvPr>
          <p:cNvSpPr/>
          <p:nvPr/>
        </p:nvSpPr>
        <p:spPr>
          <a:xfrm>
            <a:off x="204489" y="205891"/>
            <a:ext cx="6501112" cy="8774336"/>
          </a:xfrm>
          <a:prstGeom prst="rect">
            <a:avLst/>
          </a:prstGeom>
          <a:noFill/>
          <a:ln w="57150">
            <a:solidFill>
              <a:srgbClr val="00B0F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99F04D79-8F02-5CCD-1AD1-56B03B98564B}"/>
              </a:ext>
            </a:extLst>
          </p:cNvPr>
          <p:cNvSpPr txBox="1"/>
          <p:nvPr/>
        </p:nvSpPr>
        <p:spPr>
          <a:xfrm>
            <a:off x="313899" y="346317"/>
            <a:ext cx="6209732" cy="45878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rtlCol="0">
            <a:spAutoFit/>
          </a:bodyPr>
          <a:lstStyle/>
          <a:p>
            <a:pPr marL="0" marR="0" lvl="0" indent="0" algn="ctr" defTabSz="457200" rtl="0" eaLnBrk="1" fontAlgn="auto" latinLnBrk="0" hangingPunct="1">
              <a:lnSpc>
                <a:spcPct val="107000"/>
              </a:lnSpc>
              <a:spcBef>
                <a:spcPts val="0"/>
              </a:spcBef>
              <a:spcAft>
                <a:spcPts val="800"/>
              </a:spcAft>
              <a:buClrTx/>
              <a:buSzTx/>
              <a:buFontTx/>
              <a:buNone/>
              <a:tabLst/>
              <a:defRPr/>
            </a:pPr>
            <a:r>
              <a:rPr kumimoji="0" lang="en-GB" sz="24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rPr>
              <a:t>Gravity</a:t>
            </a:r>
          </a:p>
        </p:txBody>
      </p:sp>
      <p:sp>
        <p:nvSpPr>
          <p:cNvPr id="17" name="TextBox 16">
            <a:extLst>
              <a:ext uri="{FF2B5EF4-FFF2-40B4-BE49-F238E27FC236}">
                <a16:creationId xmlns:a16="http://schemas.microsoft.com/office/drawing/2014/main" id="{E2084D59-1CC2-47B3-040A-D3EA5A4DB419}"/>
              </a:ext>
            </a:extLst>
          </p:cNvPr>
          <p:cNvSpPr txBox="1"/>
          <p:nvPr/>
        </p:nvSpPr>
        <p:spPr>
          <a:xfrm>
            <a:off x="313899" y="798348"/>
            <a:ext cx="6209732" cy="400110"/>
          </a:xfrm>
          <a:prstGeom prst="rect">
            <a:avLst/>
          </a:prstGeom>
          <a:noFill/>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a:ea typeface="+mn-ea"/>
                <a:cs typeface="+mn-cs"/>
              </a:rPr>
              <a:t>Read the text below- highlight any key words</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5" name="TextBox 54">
            <a:extLst>
              <a:ext uri="{FF2B5EF4-FFF2-40B4-BE49-F238E27FC236}">
                <a16:creationId xmlns:a16="http://schemas.microsoft.com/office/drawing/2014/main" id="{2B92D795-BB81-12DA-1144-B8366413BC4C}"/>
              </a:ext>
            </a:extLst>
          </p:cNvPr>
          <p:cNvSpPr txBox="1"/>
          <p:nvPr/>
        </p:nvSpPr>
        <p:spPr>
          <a:xfrm>
            <a:off x="358804" y="4494692"/>
            <a:ext cx="6164827" cy="58477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Why does the Earth have stronger gravity than smaller objects like the Moon or an apple?</a:t>
            </a:r>
          </a:p>
        </p:txBody>
      </p:sp>
      <p:sp>
        <p:nvSpPr>
          <p:cNvPr id="2" name="Rectangle 1">
            <a:extLst>
              <a:ext uri="{FF2B5EF4-FFF2-40B4-BE49-F238E27FC236}">
                <a16:creationId xmlns:a16="http://schemas.microsoft.com/office/drawing/2014/main" id="{01EF13AB-6173-F7A9-3DD7-A2797C91F48C}"/>
              </a:ext>
            </a:extLst>
          </p:cNvPr>
          <p:cNvSpPr>
            <a:spLocks noChangeArrowheads="1"/>
          </p:cNvSpPr>
          <p:nvPr/>
        </p:nvSpPr>
        <p:spPr bwMode="auto">
          <a:xfrm>
            <a:off x="324134" y="1321568"/>
            <a:ext cx="6209732" cy="3046988"/>
          </a:xfrm>
          <a:prstGeom prst="rect">
            <a:avLst/>
          </a:prstGeom>
          <a:solidFill>
            <a:schemeClr val="bg1"/>
          </a:solidFill>
          <a:ln w="57150">
            <a:solidFill>
              <a:schemeClr val="tx1"/>
            </a:solidFill>
            <a:miter lim="800000"/>
            <a:headEnd/>
            <a:tailEnd/>
          </a:ln>
          <a:effectLst/>
        </p:spPr>
        <p:txBody>
          <a:bodyPr vert="horz" wrap="square" lIns="91440" tIns="45720" rIns="91440" bIns="45720" numCol="1" anchor="ctr" anchorCtr="0" compatLnSpc="1">
            <a:prstTxWarp prst="textNoShape">
              <a:avLst/>
            </a:prstTxWarp>
            <a:spAutoFit/>
          </a:bodyPr>
          <a:lstStyle/>
          <a:p>
            <a:r>
              <a:rPr lang="en-GB" sz="1600" dirty="0"/>
              <a:t>Gravity is a force that pulls objects toward each other. It is what keeps us on the ground and makes things fall when you drop them. Gravity is strongest when objects are very heavy or close together. The Earth has a lot of mass, so it has strong gravity that pulls everything towards its centre — that’s why apples fall from trees and why we don’t float into space.</a:t>
            </a:r>
          </a:p>
          <a:p>
            <a:r>
              <a:rPr lang="en-GB" sz="1600" dirty="0"/>
              <a:t>Gravity is not just found on Earth — it works everywhere in the universe. The Moon’s gravity causes the tides in our oceans, and the Sun’s gravity keeps the planets in orbit. Without gravity, there would be no atmosphere, no oceans, and no life on Earth. Understanding gravity helps us learn more about how planets move and why things behave the way they do in space and on Earth.</a:t>
            </a:r>
          </a:p>
        </p:txBody>
      </p:sp>
      <p:sp>
        <p:nvSpPr>
          <p:cNvPr id="3" name="TextBox 2">
            <a:extLst>
              <a:ext uri="{FF2B5EF4-FFF2-40B4-BE49-F238E27FC236}">
                <a16:creationId xmlns:a16="http://schemas.microsoft.com/office/drawing/2014/main" id="{135F45A5-51FC-F60C-286B-13048231D0C2}"/>
              </a:ext>
            </a:extLst>
          </p:cNvPr>
          <p:cNvSpPr txBox="1"/>
          <p:nvPr/>
        </p:nvSpPr>
        <p:spPr>
          <a:xfrm>
            <a:off x="324134" y="5079467"/>
            <a:ext cx="6339612" cy="646331"/>
          </a:xfrm>
          <a:prstGeom prst="rect">
            <a:avLst/>
          </a:prstGeom>
          <a:noFill/>
        </p:spPr>
        <p:txBody>
          <a:bodyPr wrap="square" rtlCol="0">
            <a:spAutoFit/>
          </a:bodyPr>
          <a:lstStyle/>
          <a:p>
            <a:r>
              <a:rPr lang="en-GB" b="1" dirty="0"/>
              <a:t>__________________________________________________________________________________________________________</a:t>
            </a:r>
          </a:p>
        </p:txBody>
      </p:sp>
      <p:sp>
        <p:nvSpPr>
          <p:cNvPr id="4" name="TextBox 3">
            <a:extLst>
              <a:ext uri="{FF2B5EF4-FFF2-40B4-BE49-F238E27FC236}">
                <a16:creationId xmlns:a16="http://schemas.microsoft.com/office/drawing/2014/main" id="{F29A18D3-731A-CD12-B964-256C9394BB6F}"/>
              </a:ext>
            </a:extLst>
          </p:cNvPr>
          <p:cNvSpPr txBox="1"/>
          <p:nvPr/>
        </p:nvSpPr>
        <p:spPr>
          <a:xfrm>
            <a:off x="346586" y="5917666"/>
            <a:ext cx="6177045" cy="58477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How does the Sun’s gravity keep the planets in orbit, and what would happen if this gravity didn’t exist?</a:t>
            </a:r>
            <a:endParaRPr kumimoji="0" lang="en-US" sz="1600" b="1" i="0" u="none" strike="noStrike" kern="1200" cap="none" spc="0" normalizeH="0" baseline="0" noProof="0" dirty="0">
              <a:ln>
                <a:noFill/>
              </a:ln>
              <a:solidFill>
                <a:prstClr val="black"/>
              </a:solidFill>
              <a:effectLst/>
              <a:uLnTx/>
              <a:uFillTx/>
              <a:latin typeface="Calibri" panose="020F0502020204030204"/>
            </a:endParaRPr>
          </a:p>
        </p:txBody>
      </p:sp>
      <p:sp>
        <p:nvSpPr>
          <p:cNvPr id="9" name="TextBox 8">
            <a:extLst>
              <a:ext uri="{FF2B5EF4-FFF2-40B4-BE49-F238E27FC236}">
                <a16:creationId xmlns:a16="http://schemas.microsoft.com/office/drawing/2014/main" id="{44BB83FB-F733-DE4D-F3E0-616B863FCE76}"/>
              </a:ext>
            </a:extLst>
          </p:cNvPr>
          <p:cNvSpPr txBox="1"/>
          <p:nvPr/>
        </p:nvSpPr>
        <p:spPr>
          <a:xfrm>
            <a:off x="389173" y="6638711"/>
            <a:ext cx="6339612" cy="646331"/>
          </a:xfrm>
          <a:prstGeom prst="rect">
            <a:avLst/>
          </a:prstGeom>
          <a:noFill/>
        </p:spPr>
        <p:txBody>
          <a:bodyPr wrap="square" rtlCol="0">
            <a:spAutoFit/>
          </a:bodyPr>
          <a:lstStyle/>
          <a:p>
            <a:r>
              <a:rPr lang="en-GB" b="1" dirty="0"/>
              <a:t>__________________________________________________________________________________________________________</a:t>
            </a:r>
          </a:p>
        </p:txBody>
      </p:sp>
      <p:sp>
        <p:nvSpPr>
          <p:cNvPr id="10" name="TextBox 9">
            <a:extLst>
              <a:ext uri="{FF2B5EF4-FFF2-40B4-BE49-F238E27FC236}">
                <a16:creationId xmlns:a16="http://schemas.microsoft.com/office/drawing/2014/main" id="{94695706-88E1-7684-9DA6-96BAD029CA59}"/>
              </a:ext>
            </a:extLst>
          </p:cNvPr>
          <p:cNvSpPr txBox="1"/>
          <p:nvPr/>
        </p:nvSpPr>
        <p:spPr>
          <a:xfrm>
            <a:off x="356822" y="7380646"/>
            <a:ext cx="6177044" cy="830997"/>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Explain how gravity affects both falling objects on Earth and the movement of planets in space. What does this tell us about gravity’s role in the universe?</a:t>
            </a:r>
            <a:endParaRPr kumimoji="0" lang="en-US" sz="1600" b="1" i="0" u="none" strike="noStrike" kern="1200" cap="none" spc="0" normalizeH="0" baseline="0" noProof="0" dirty="0">
              <a:ln>
                <a:noFill/>
              </a:ln>
              <a:solidFill>
                <a:prstClr val="black"/>
              </a:solidFill>
              <a:effectLst/>
              <a:uLnTx/>
              <a:uFillTx/>
              <a:latin typeface="Calibri" panose="020F0502020204030204"/>
            </a:endParaRPr>
          </a:p>
        </p:txBody>
      </p:sp>
      <p:sp>
        <p:nvSpPr>
          <p:cNvPr id="13" name="TextBox 12">
            <a:extLst>
              <a:ext uri="{FF2B5EF4-FFF2-40B4-BE49-F238E27FC236}">
                <a16:creationId xmlns:a16="http://schemas.microsoft.com/office/drawing/2014/main" id="{5031201C-5C1A-02E7-4FCB-37C7C6A048A8}"/>
              </a:ext>
            </a:extLst>
          </p:cNvPr>
          <p:cNvSpPr txBox="1"/>
          <p:nvPr/>
        </p:nvSpPr>
        <p:spPr>
          <a:xfrm>
            <a:off x="389173" y="8307247"/>
            <a:ext cx="6339612" cy="646331"/>
          </a:xfrm>
          <a:prstGeom prst="rect">
            <a:avLst/>
          </a:prstGeom>
          <a:noFill/>
        </p:spPr>
        <p:txBody>
          <a:bodyPr wrap="square" rtlCol="0">
            <a:spAutoFit/>
          </a:bodyPr>
          <a:lstStyle/>
          <a:p>
            <a:r>
              <a:rPr lang="en-GB" b="1" dirty="0"/>
              <a:t>__________________________________________________________________________________________________________</a:t>
            </a:r>
          </a:p>
        </p:txBody>
      </p:sp>
    </p:spTree>
    <p:custDataLst>
      <p:tags r:id="rId1"/>
    </p:custDataLst>
    <p:extLst>
      <p:ext uri="{BB962C8B-B14F-4D97-AF65-F5344CB8AC3E}">
        <p14:creationId xmlns:p14="http://schemas.microsoft.com/office/powerpoint/2010/main" val="3403642602"/>
      </p:ext>
    </p:extLst>
  </p:cSld>
  <p:clrMapOvr>
    <a:masterClrMapping/>
  </p:clrMapOvr>
  <mc:AlternateContent xmlns:mc="http://schemas.openxmlformats.org/markup-compatibility/2006" xmlns:p14="http://schemas.microsoft.com/office/powerpoint/2010/main">
    <mc:Choice Requires="p14">
      <p:transition spd="slow" p14:dur="2000" advTm="114490"/>
    </mc:Choice>
    <mc:Fallback xmlns="">
      <p:transition spd="slow" advTm="11449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2422C9-48C2-7B25-EFB6-D939B1057520}"/>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4FC5977B-447B-E906-7C21-86C3F4A4E67B}"/>
              </a:ext>
            </a:extLst>
          </p:cNvPr>
          <p:cNvSpPr/>
          <p:nvPr/>
        </p:nvSpPr>
        <p:spPr>
          <a:xfrm>
            <a:off x="204489" y="205891"/>
            <a:ext cx="6501112" cy="8774336"/>
          </a:xfrm>
          <a:prstGeom prst="rect">
            <a:avLst/>
          </a:prstGeom>
          <a:noFill/>
          <a:ln w="57150">
            <a:solidFill>
              <a:srgbClr val="00B0F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AC1D5A32-A839-7425-2B74-F8FCDB0B5F30}"/>
              </a:ext>
            </a:extLst>
          </p:cNvPr>
          <p:cNvSpPr txBox="1"/>
          <p:nvPr/>
        </p:nvSpPr>
        <p:spPr>
          <a:xfrm>
            <a:off x="313899" y="346317"/>
            <a:ext cx="6209732" cy="45878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rtlCol="0">
            <a:spAutoFit/>
          </a:bodyPr>
          <a:lstStyle/>
          <a:p>
            <a:pPr marL="0" marR="0" lvl="0" indent="0" algn="ctr" defTabSz="457200" rtl="0" eaLnBrk="1" fontAlgn="auto" latinLnBrk="0" hangingPunct="1">
              <a:lnSpc>
                <a:spcPct val="107000"/>
              </a:lnSpc>
              <a:spcBef>
                <a:spcPts val="0"/>
              </a:spcBef>
              <a:spcAft>
                <a:spcPts val="800"/>
              </a:spcAft>
              <a:buClrTx/>
              <a:buSzTx/>
              <a:buFontTx/>
              <a:buNone/>
              <a:tabLst/>
              <a:defRPr/>
            </a:pPr>
            <a:r>
              <a:rPr kumimoji="0" lang="en-GB" sz="24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rPr>
              <a:t>Gravity</a:t>
            </a:r>
          </a:p>
        </p:txBody>
      </p:sp>
      <p:sp>
        <p:nvSpPr>
          <p:cNvPr id="55" name="TextBox 54">
            <a:extLst>
              <a:ext uri="{FF2B5EF4-FFF2-40B4-BE49-F238E27FC236}">
                <a16:creationId xmlns:a16="http://schemas.microsoft.com/office/drawing/2014/main" id="{AC2A9240-2148-10BD-6373-88425BCF0DE9}"/>
              </a:ext>
            </a:extLst>
          </p:cNvPr>
          <p:cNvSpPr txBox="1"/>
          <p:nvPr/>
        </p:nvSpPr>
        <p:spPr>
          <a:xfrm>
            <a:off x="358804" y="4104952"/>
            <a:ext cx="6164827" cy="58477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Why does the Earth have stronger gravity than smaller objects like the Moon or an apple?</a:t>
            </a:r>
          </a:p>
        </p:txBody>
      </p:sp>
      <p:sp>
        <p:nvSpPr>
          <p:cNvPr id="2" name="Rectangle 1">
            <a:extLst>
              <a:ext uri="{FF2B5EF4-FFF2-40B4-BE49-F238E27FC236}">
                <a16:creationId xmlns:a16="http://schemas.microsoft.com/office/drawing/2014/main" id="{6EF24DF0-3802-8A29-2F86-056AD7E48259}"/>
              </a:ext>
            </a:extLst>
          </p:cNvPr>
          <p:cNvSpPr>
            <a:spLocks noChangeArrowheads="1"/>
          </p:cNvSpPr>
          <p:nvPr/>
        </p:nvSpPr>
        <p:spPr bwMode="auto">
          <a:xfrm>
            <a:off x="324134" y="932357"/>
            <a:ext cx="6209732" cy="3046988"/>
          </a:xfrm>
          <a:prstGeom prst="rect">
            <a:avLst/>
          </a:prstGeom>
          <a:solidFill>
            <a:schemeClr val="bg1"/>
          </a:solidFill>
          <a:ln w="57150">
            <a:solidFill>
              <a:schemeClr val="tx1"/>
            </a:solidFill>
            <a:miter lim="800000"/>
            <a:headEnd/>
            <a:tailEnd/>
          </a:ln>
          <a:effectLst/>
        </p:spPr>
        <p:txBody>
          <a:bodyPr vert="horz" wrap="square" lIns="91440" tIns="45720" rIns="91440" bIns="45720" numCol="1" anchor="ctr" anchorCtr="0" compatLnSpc="1">
            <a:prstTxWarp prst="textNoShape">
              <a:avLst/>
            </a:prstTxWarp>
            <a:spAutoFit/>
          </a:bodyPr>
          <a:lstStyle/>
          <a:p>
            <a:r>
              <a:rPr lang="en-GB" sz="1600" dirty="0"/>
              <a:t>Gravity is a force that pulls objects toward each other. It is what keeps us on the ground and makes things fall when you drop them. Gravity is strongest when objects are very heavy or close together. The Earth has a lot of mass, so it has strong gravity that pulls everything towards its centre — that’s why apples fall from trees and why we don’t float into space.</a:t>
            </a:r>
          </a:p>
          <a:p>
            <a:r>
              <a:rPr lang="en-GB" sz="1600" dirty="0"/>
              <a:t>Gravity is not just found on Earth — it works everywhere in the universe. The Moon’s gravity causes the tides in our oceans, and the Sun’s gravity keeps the planets in orbit. Without gravity, there would be no atmosphere, no oceans, and no life on Earth. Understanding gravity helps us learn more about how planets move and why things behave the way they do in space and on Earth.</a:t>
            </a:r>
          </a:p>
        </p:txBody>
      </p:sp>
      <p:sp>
        <p:nvSpPr>
          <p:cNvPr id="3" name="TextBox 2">
            <a:extLst>
              <a:ext uri="{FF2B5EF4-FFF2-40B4-BE49-F238E27FC236}">
                <a16:creationId xmlns:a16="http://schemas.microsoft.com/office/drawing/2014/main" id="{12A884BD-6EC0-1797-84D5-B423582396C5}"/>
              </a:ext>
            </a:extLst>
          </p:cNvPr>
          <p:cNvSpPr txBox="1"/>
          <p:nvPr/>
        </p:nvSpPr>
        <p:spPr>
          <a:xfrm>
            <a:off x="324134" y="4689727"/>
            <a:ext cx="6339612" cy="830997"/>
          </a:xfrm>
          <a:prstGeom prst="rect">
            <a:avLst/>
          </a:prstGeom>
          <a:noFill/>
        </p:spPr>
        <p:txBody>
          <a:bodyPr wrap="square" rtlCol="0">
            <a:spAutoFit/>
          </a:bodyPr>
          <a:lstStyle/>
          <a:p>
            <a:r>
              <a:rPr lang="en-GB" sz="1600" dirty="0"/>
              <a:t>Gravity depends on mass — the more mass an object has, the stronger its gravitational pull. The Earth has much more mass than the Moon or an apple, so it pulls objects more strongly toward its centre</a:t>
            </a:r>
            <a:endParaRPr lang="en-GB" sz="1600" b="1" dirty="0"/>
          </a:p>
        </p:txBody>
      </p:sp>
      <p:sp>
        <p:nvSpPr>
          <p:cNvPr id="4" name="TextBox 3">
            <a:extLst>
              <a:ext uri="{FF2B5EF4-FFF2-40B4-BE49-F238E27FC236}">
                <a16:creationId xmlns:a16="http://schemas.microsoft.com/office/drawing/2014/main" id="{F0DE59FF-57E1-9BA4-D619-922776A5660B}"/>
              </a:ext>
            </a:extLst>
          </p:cNvPr>
          <p:cNvSpPr txBox="1"/>
          <p:nvPr/>
        </p:nvSpPr>
        <p:spPr>
          <a:xfrm>
            <a:off x="346586" y="5527926"/>
            <a:ext cx="6177045" cy="58477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How does the Sun’s gravity keep the planets in orbit, and what would happen if this gravity didn’t exist?</a:t>
            </a:r>
            <a:endParaRPr kumimoji="0" lang="en-US" sz="1600" b="1" i="0" u="none" strike="noStrike" kern="1200" cap="none" spc="0" normalizeH="0" baseline="0" noProof="0" dirty="0">
              <a:ln>
                <a:noFill/>
              </a:ln>
              <a:solidFill>
                <a:prstClr val="black"/>
              </a:solidFill>
              <a:effectLst/>
              <a:uLnTx/>
              <a:uFillTx/>
              <a:latin typeface="Calibri" panose="020F0502020204030204"/>
            </a:endParaRPr>
          </a:p>
        </p:txBody>
      </p:sp>
      <p:sp>
        <p:nvSpPr>
          <p:cNvPr id="9" name="TextBox 8">
            <a:extLst>
              <a:ext uri="{FF2B5EF4-FFF2-40B4-BE49-F238E27FC236}">
                <a16:creationId xmlns:a16="http://schemas.microsoft.com/office/drawing/2014/main" id="{5A7D8492-4FAE-AE5F-C07D-64A589DD6BB7}"/>
              </a:ext>
            </a:extLst>
          </p:cNvPr>
          <p:cNvSpPr txBox="1"/>
          <p:nvPr/>
        </p:nvSpPr>
        <p:spPr>
          <a:xfrm>
            <a:off x="389173" y="6121556"/>
            <a:ext cx="6339612" cy="830997"/>
          </a:xfrm>
          <a:prstGeom prst="rect">
            <a:avLst/>
          </a:prstGeom>
          <a:noFill/>
        </p:spPr>
        <p:txBody>
          <a:bodyPr wrap="square" rtlCol="0">
            <a:spAutoFit/>
          </a:bodyPr>
          <a:lstStyle/>
          <a:p>
            <a:r>
              <a:rPr lang="en-GB" sz="1600" dirty="0"/>
              <a:t>The Sun’s gravity pulls the planets toward it, while their forward motion keeps them moving around the Sun in orbits. Without the Sun’s gravity, the planets would fly off into space in straight lines instead of orbiting.</a:t>
            </a:r>
            <a:endParaRPr lang="en-GB" sz="1600" b="1" dirty="0"/>
          </a:p>
        </p:txBody>
      </p:sp>
      <p:sp>
        <p:nvSpPr>
          <p:cNvPr id="10" name="TextBox 9">
            <a:extLst>
              <a:ext uri="{FF2B5EF4-FFF2-40B4-BE49-F238E27FC236}">
                <a16:creationId xmlns:a16="http://schemas.microsoft.com/office/drawing/2014/main" id="{CBED873F-05EF-86E3-2C2E-2B7C813EF53E}"/>
              </a:ext>
            </a:extLst>
          </p:cNvPr>
          <p:cNvSpPr txBox="1"/>
          <p:nvPr/>
        </p:nvSpPr>
        <p:spPr>
          <a:xfrm>
            <a:off x="356822" y="6990906"/>
            <a:ext cx="6177044" cy="830997"/>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Explain how gravity affects both falling objects on Earth and the movement of planets in space. What does this tell us about gravity’s role in the universe?</a:t>
            </a:r>
            <a:endParaRPr kumimoji="0" lang="en-US" sz="1600" b="1" i="0" u="none" strike="noStrike" kern="1200" cap="none" spc="0" normalizeH="0" baseline="0" noProof="0" dirty="0">
              <a:ln>
                <a:noFill/>
              </a:ln>
              <a:solidFill>
                <a:prstClr val="black"/>
              </a:solidFill>
              <a:effectLst/>
              <a:uLnTx/>
              <a:uFillTx/>
              <a:latin typeface="Calibri" panose="020F0502020204030204"/>
            </a:endParaRPr>
          </a:p>
        </p:txBody>
      </p:sp>
      <p:sp>
        <p:nvSpPr>
          <p:cNvPr id="13" name="TextBox 12">
            <a:extLst>
              <a:ext uri="{FF2B5EF4-FFF2-40B4-BE49-F238E27FC236}">
                <a16:creationId xmlns:a16="http://schemas.microsoft.com/office/drawing/2014/main" id="{D2943324-22C6-D7AE-487B-8C8D60F75698}"/>
              </a:ext>
            </a:extLst>
          </p:cNvPr>
          <p:cNvSpPr txBox="1"/>
          <p:nvPr/>
        </p:nvSpPr>
        <p:spPr>
          <a:xfrm>
            <a:off x="389173" y="7872537"/>
            <a:ext cx="6339612" cy="1077218"/>
          </a:xfrm>
          <a:prstGeom prst="rect">
            <a:avLst/>
          </a:prstGeom>
          <a:noFill/>
        </p:spPr>
        <p:txBody>
          <a:bodyPr wrap="square" rtlCol="0">
            <a:spAutoFit/>
          </a:bodyPr>
          <a:lstStyle/>
          <a:p>
            <a:r>
              <a:rPr lang="en-GB" sz="1600" dirty="0"/>
              <a:t>On Earth, gravity pulls objects down, making them fall. In space, gravity keeps planets and moons in orbit. This shows that gravity is a universal force acting everywhere, affecting both small everyday objects and huge celestial bodies.</a:t>
            </a:r>
            <a:endParaRPr lang="en-GB" sz="1600" b="1" dirty="0"/>
          </a:p>
        </p:txBody>
      </p:sp>
    </p:spTree>
    <p:custDataLst>
      <p:tags r:id="rId1"/>
    </p:custDataLst>
    <p:extLst>
      <p:ext uri="{BB962C8B-B14F-4D97-AF65-F5344CB8AC3E}">
        <p14:creationId xmlns:p14="http://schemas.microsoft.com/office/powerpoint/2010/main" val="2798590936"/>
      </p:ext>
    </p:extLst>
  </p:cSld>
  <p:clrMapOvr>
    <a:masterClrMapping/>
  </p:clrMapOvr>
  <mc:AlternateContent xmlns:mc="http://schemas.openxmlformats.org/markup-compatibility/2006" xmlns:p14="http://schemas.microsoft.com/office/powerpoint/2010/main">
    <mc:Choice Requires="p14">
      <p:transition spd="slow" p14:dur="2000" advTm="114490"/>
    </mc:Choice>
    <mc:Fallback xmlns="">
      <p:transition spd="slow" advTm="11449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P spid="13"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39|4.3|15.6|1.9|9.9|2.6|16.8|1.7"/>
</p:tagLst>
</file>

<file path=ppt/tags/tag2.xml><?xml version="1.0" encoding="utf-8"?>
<p:tagLst xmlns:a="http://schemas.openxmlformats.org/drawingml/2006/main" xmlns:r="http://schemas.openxmlformats.org/officeDocument/2006/relationships" xmlns:p="http://schemas.openxmlformats.org/presentationml/2006/main">
  <p:tag name="TIMING" val="|39|4.3|15.6|1.9|9.9|2.6|16.8|1.7"/>
</p:tagLst>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9351</TotalTime>
  <Words>574</Words>
  <Application>Microsoft Office PowerPoint</Application>
  <PresentationFormat>On-screen Show (4:3)</PresentationFormat>
  <Paragraphs>19</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1_Office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D Chalk</dc:creator>
  <cp:lastModifiedBy>Chalky Chalk</cp:lastModifiedBy>
  <cp:revision>50</cp:revision>
  <dcterms:created xsi:type="dcterms:W3CDTF">2024-01-19T05:37:07Z</dcterms:created>
  <dcterms:modified xsi:type="dcterms:W3CDTF">2025-06-16T03:58:01Z</dcterms:modified>
</cp:coreProperties>
</file>