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Titration Calculations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786862"/>
            <a:ext cx="4145675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30.0 cm³ of 0.050 mol/dm³ nitric acid reacts with 25.0 cm³ of sodium hydroxide.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HNO₃ + NaOH → </a:t>
            </a:r>
            <a:r>
              <a:rPr lang="en-GB" dirty="0" err="1"/>
              <a:t>NaNO</a:t>
            </a:r>
            <a:r>
              <a:rPr lang="en-GB" dirty="0"/>
              <a:t>₃ + H₂O </a:t>
            </a:r>
            <a:br>
              <a:rPr lang="en-GB" dirty="0"/>
            </a:br>
            <a:r>
              <a:rPr lang="en-GB" b="1" dirty="0"/>
              <a:t>Calculate the concentration of sodium hydroxide.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1526A9-CE6D-F01A-47EC-33D37C908240}"/>
              </a:ext>
            </a:extLst>
          </p:cNvPr>
          <p:cNvSpPr txBox="1"/>
          <p:nvPr/>
        </p:nvSpPr>
        <p:spPr>
          <a:xfrm rot="16200000">
            <a:off x="-2220031" y="5698617"/>
            <a:ext cx="5687137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B92D795-BB81-12DA-1144-B8366413BC4C}"/>
              </a:ext>
            </a:extLst>
          </p:cNvPr>
          <p:cNvSpPr txBox="1"/>
          <p:nvPr/>
        </p:nvSpPr>
        <p:spPr>
          <a:xfrm>
            <a:off x="1088283" y="3147436"/>
            <a:ext cx="5400000" cy="40011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000" dirty="0"/>
              <a:t>Convert volume of Convert nitric acid into dm³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C6AFC34-6CDE-3878-BB4B-7FF00FF0F268}"/>
              </a:ext>
            </a:extLst>
          </p:cNvPr>
          <p:cNvSpPr txBox="1"/>
          <p:nvPr/>
        </p:nvSpPr>
        <p:spPr>
          <a:xfrm>
            <a:off x="1096173" y="4308652"/>
            <a:ext cx="5400000" cy="40011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000" dirty="0"/>
              <a:t>Calculate moles HNO₃ </a:t>
            </a:r>
            <a:endParaRPr lang="en-GB" sz="2000" b="1" dirty="0">
              <a:solidFill>
                <a:prstClr val="black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6543100-7801-25D5-19E5-92C47D88388D}"/>
              </a:ext>
            </a:extLst>
          </p:cNvPr>
          <p:cNvSpPr txBox="1"/>
          <p:nvPr/>
        </p:nvSpPr>
        <p:spPr>
          <a:xfrm>
            <a:off x="1096173" y="5469868"/>
            <a:ext cx="5400000" cy="40011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000" dirty="0"/>
              <a:t>Calculate moles of NaOH: Ratio is 1:1</a:t>
            </a:r>
            <a:endParaRPr lang="en-GB" sz="2000" b="1" dirty="0">
              <a:solidFill>
                <a:prstClr val="black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4EAF3A-FBC1-925B-ECEF-A0E4286AA999}"/>
              </a:ext>
            </a:extLst>
          </p:cNvPr>
          <p:cNvSpPr txBox="1"/>
          <p:nvPr/>
        </p:nvSpPr>
        <p:spPr>
          <a:xfrm>
            <a:off x="337317" y="2546088"/>
            <a:ext cx="6186314" cy="46166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85800" algn="l"/>
                <a:tab pos="914400" algn="l"/>
                <a:tab pos="6446838" algn="r"/>
              </a:tabLst>
            </a:pPr>
            <a:r>
              <a:rPr lang="fr-FR" sz="2400" b="1" dirty="0"/>
              <a:t>moles = concentration × volume</a:t>
            </a:r>
            <a:endParaRPr lang="en-GB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920C44-ED6E-F606-8122-3C54BEEED34D}"/>
              </a:ext>
            </a:extLst>
          </p:cNvPr>
          <p:cNvSpPr txBox="1"/>
          <p:nvPr/>
        </p:nvSpPr>
        <p:spPr>
          <a:xfrm>
            <a:off x="1073369" y="6631084"/>
            <a:ext cx="5400000" cy="40011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000" dirty="0"/>
              <a:t>Calculate volume of NaOH into dm³</a:t>
            </a:r>
            <a:endParaRPr lang="en-GB" sz="2000" b="1" dirty="0">
              <a:solidFill>
                <a:prstClr val="black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CC43EE-9B2B-A7E7-803D-C122E47048A9}"/>
              </a:ext>
            </a:extLst>
          </p:cNvPr>
          <p:cNvSpPr txBox="1"/>
          <p:nvPr/>
        </p:nvSpPr>
        <p:spPr>
          <a:xfrm>
            <a:off x="1096173" y="3728044"/>
            <a:ext cx="5400000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endParaRPr lang="pt-BR" sz="2000" dirty="0">
              <a:solidFill>
                <a:prstClr val="black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26A0B7-D903-126F-83D4-23499A7E974E}"/>
              </a:ext>
            </a:extLst>
          </p:cNvPr>
          <p:cNvSpPr txBox="1"/>
          <p:nvPr/>
        </p:nvSpPr>
        <p:spPr>
          <a:xfrm>
            <a:off x="1039092" y="7792300"/>
            <a:ext cx="5400000" cy="40011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000" dirty="0"/>
              <a:t>Calculate concentration of NaOH:</a:t>
            </a:r>
            <a:endParaRPr lang="en-GB" sz="2000" b="1" dirty="0">
              <a:solidFill>
                <a:prstClr val="black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3E4B49-E01B-FC73-6031-222FD99B17E4}"/>
              </a:ext>
            </a:extLst>
          </p:cNvPr>
          <p:cNvSpPr txBox="1"/>
          <p:nvPr/>
        </p:nvSpPr>
        <p:spPr>
          <a:xfrm>
            <a:off x="1058454" y="4889260"/>
            <a:ext cx="5400000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endParaRPr lang="pt-BR" sz="2000" dirty="0">
              <a:solidFill>
                <a:prstClr val="black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1042576" y="6050476"/>
            <a:ext cx="5400000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endParaRPr lang="pt-BR" sz="2000" dirty="0">
              <a:solidFill>
                <a:prstClr val="black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1A3410-3B1B-40B3-7BB3-F0AF1FACC5DA}"/>
              </a:ext>
            </a:extLst>
          </p:cNvPr>
          <p:cNvSpPr txBox="1"/>
          <p:nvPr/>
        </p:nvSpPr>
        <p:spPr>
          <a:xfrm>
            <a:off x="1042576" y="7211692"/>
            <a:ext cx="5400000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endParaRPr lang="pt-BR" sz="2000" dirty="0">
              <a:solidFill>
                <a:prstClr val="black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8D2DD41-D5E1-3C15-C10F-6C6BCDE4516C}"/>
              </a:ext>
            </a:extLst>
          </p:cNvPr>
          <p:cNvSpPr txBox="1"/>
          <p:nvPr/>
        </p:nvSpPr>
        <p:spPr>
          <a:xfrm>
            <a:off x="1039091" y="8372906"/>
            <a:ext cx="5400000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endParaRPr lang="pt-BR" sz="2000" dirty="0">
              <a:solidFill>
                <a:prstClr val="black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9B8769-BBEA-8298-478E-1B29DE8E5097}"/>
              </a:ext>
            </a:extLst>
          </p:cNvPr>
          <p:cNvSpPr txBox="1"/>
          <p:nvPr/>
        </p:nvSpPr>
        <p:spPr>
          <a:xfrm rot="16200000">
            <a:off x="3962331" y="1493643"/>
            <a:ext cx="1519415" cy="306109"/>
          </a:xfrm>
          <a:prstGeom prst="rect">
            <a:avLst/>
          </a:prstGeom>
          <a:solidFill>
            <a:srgbClr val="FCD5B5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71CD268-8BB7-BF0D-F237-677F8A9BA9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4502" y="842812"/>
            <a:ext cx="1579023" cy="156359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8" grpId="0" animBg="1"/>
      <p:bldP spid="2" grpId="0" animBg="1"/>
      <p:bldP spid="3" grpId="0" animBg="1"/>
      <p:bldP spid="9" grpId="0" animBg="1"/>
      <p:bldP spid="10" grpId="0" animBg="1"/>
      <p:bldP spid="12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2.9|4|12.1|7.6|10.6|3.4|1|23.4|20.3|4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1215</TotalTime>
  <Words>77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27</cp:revision>
  <dcterms:created xsi:type="dcterms:W3CDTF">2024-01-19T05:37:07Z</dcterms:created>
  <dcterms:modified xsi:type="dcterms:W3CDTF">2025-04-09T13:36:37Z</dcterms:modified>
</cp:coreProperties>
</file>