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8"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94660"/>
  </p:normalViewPr>
  <p:slideViewPr>
    <p:cSldViewPr snapToGrid="0">
      <p:cViewPr varScale="1">
        <p:scale>
          <a:sx n="61" d="100"/>
          <a:sy n="61" d="100"/>
        </p:scale>
        <p:origin x="152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417B9-942C-4CBA-A532-9A12549E28A3}" type="datetimeFigureOut">
              <a:rPr lang="en-GB" smtClean="0"/>
              <a:t>07/07/2025</a:t>
            </a:fld>
            <a:endParaRPr lang="en-GB"/>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C56DCD-0DF6-4F21-A69C-A8B40606822E}" type="slidenum">
              <a:rPr lang="en-GB" smtClean="0"/>
              <a:t>‹#›</a:t>
            </a:fld>
            <a:endParaRPr lang="en-GB"/>
          </a:p>
        </p:txBody>
      </p:sp>
    </p:spTree>
    <p:extLst>
      <p:ext uri="{BB962C8B-B14F-4D97-AF65-F5344CB8AC3E}">
        <p14:creationId xmlns:p14="http://schemas.microsoft.com/office/powerpoint/2010/main" val="663744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94BD4B-E27D-B748-08CB-2A2FCC3F471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4C9562-C567-FA7C-A559-BA234E1B3C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BAF4A1D-B94E-9E58-EBF3-0D9E6C91D533}"/>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28436509-8D5D-C573-0EF9-D02AD556D36A}"/>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3C56DCD-0DF6-4F21-A69C-A8B40606822E}"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769587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97411FA3-5F1B-44A9-8943-CBDDEAE9E86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2786326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7411FA3-5F1B-44A9-8943-CBDDEAE9E86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3593724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7411FA3-5F1B-44A9-8943-CBDDEAE9E86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538738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7411FA3-5F1B-44A9-8943-CBDDEAE9E86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4038574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7411FA3-5F1B-44A9-8943-CBDDEAE9E86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2509860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7411FA3-5F1B-44A9-8943-CBDDEAE9E863}" type="datetimeFigureOut">
              <a:rPr lang="en-GB" smtClean="0"/>
              <a:t>07/07/2025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601181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7411FA3-5F1B-44A9-8943-CBDDEAE9E863}" type="datetimeFigureOut">
              <a:rPr lang="en-GB" smtClean="0"/>
              <a:t>07/07/2025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727922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7411FA3-5F1B-44A9-8943-CBDDEAE9E863}" type="datetimeFigureOut">
              <a:rPr lang="en-GB" smtClean="0"/>
              <a:t>07/07/2025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1410042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411FA3-5F1B-44A9-8943-CBDDEAE9E863}" type="datetimeFigureOut">
              <a:rPr lang="en-GB" smtClean="0"/>
              <a:t>07/07/2025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3262209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97411FA3-5F1B-44A9-8943-CBDDEAE9E863}" type="datetimeFigureOut">
              <a:rPr lang="en-GB" smtClean="0"/>
              <a:t>07/07/2025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2001457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97411FA3-5F1B-44A9-8943-CBDDEAE9E863}" type="datetimeFigureOut">
              <a:rPr lang="en-GB" smtClean="0"/>
              <a:t>07/07/2025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753982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97411FA3-5F1B-44A9-8943-CBDDEAE9E863}" type="datetimeFigureOut">
              <a:rPr lang="en-GB" smtClean="0"/>
              <a:t>07/07/2025</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871C4DA7-ED27-4D83-B031-0858E72734CC}" type="slidenum">
              <a:rPr lang="en-GB" smtClean="0"/>
              <a:t>‹#›</a:t>
            </a:fld>
            <a:endParaRPr lang="en-GB"/>
          </a:p>
        </p:txBody>
      </p:sp>
    </p:spTree>
    <p:extLst>
      <p:ext uri="{BB962C8B-B14F-4D97-AF65-F5344CB8AC3E}">
        <p14:creationId xmlns:p14="http://schemas.microsoft.com/office/powerpoint/2010/main" val="29165691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5C0D2-E407-05E4-5D7F-7C5506A9FA48}"/>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2695625C-FF1C-7F43-F603-4BCCEFA45D4B}"/>
              </a:ext>
            </a:extLst>
          </p:cNvPr>
          <p:cNvSpPr/>
          <p:nvPr/>
        </p:nvSpPr>
        <p:spPr>
          <a:xfrm>
            <a:off x="0" y="0"/>
            <a:ext cx="6858000" cy="9144000"/>
          </a:xfrm>
          <a:prstGeom prst="rect">
            <a:avLst/>
          </a:prstGeom>
          <a:solidFill>
            <a:srgbClr val="00B050"/>
          </a:solidFill>
          <a:ln w="762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8" name="TextBox 7">
            <a:extLst>
              <a:ext uri="{FF2B5EF4-FFF2-40B4-BE49-F238E27FC236}">
                <a16:creationId xmlns:a16="http://schemas.microsoft.com/office/drawing/2014/main" id="{9A690672-C53F-74B9-9543-75D694075281}"/>
              </a:ext>
            </a:extLst>
          </p:cNvPr>
          <p:cNvSpPr txBox="1"/>
          <p:nvPr/>
        </p:nvSpPr>
        <p:spPr>
          <a:xfrm>
            <a:off x="177928" y="673445"/>
            <a:ext cx="6502144" cy="2800767"/>
          </a:xfrm>
          <a:prstGeom prst="rect">
            <a:avLst/>
          </a:prstGeom>
          <a:solidFill>
            <a:schemeClr val="bg1"/>
          </a:solidFill>
          <a:ln w="76200">
            <a:solidFill>
              <a:schemeClr val="tx1"/>
            </a:solidFill>
          </a:ln>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rPr>
              <a:t>An electron transport chain (ETC) is a series of protein complexes and electron carriers embedded in a membrane that transfer high-energy electrons through redox reactions, releasing energy in controlled steps. In photosynthesis, the ETC is found in the thylakoid membranes of chloroplasts and transfers electrons excited by light from chlorophyll through photosystem II and photosystem I, producing ATP and NADPH. In respiration, the ETC is located in the inner mitochondrial membrane, where electrons from NADH and FADH₂ pass through a series of carriers, pumping protons to create a proton gradient that drives ATP synthesis by chemiosmosis. The ETC is essential for producing the ATP cells need for metabolic processes.</a:t>
            </a:r>
          </a:p>
        </p:txBody>
      </p:sp>
      <p:sp>
        <p:nvSpPr>
          <p:cNvPr id="10" name="TextBox 9">
            <a:extLst>
              <a:ext uri="{FF2B5EF4-FFF2-40B4-BE49-F238E27FC236}">
                <a16:creationId xmlns:a16="http://schemas.microsoft.com/office/drawing/2014/main" id="{E8E5AFB8-9497-1F09-745A-ACEDA4B9B116}"/>
              </a:ext>
            </a:extLst>
          </p:cNvPr>
          <p:cNvSpPr txBox="1"/>
          <p:nvPr/>
        </p:nvSpPr>
        <p:spPr>
          <a:xfrm>
            <a:off x="177928" y="167640"/>
            <a:ext cx="6502144" cy="369332"/>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ysClr val="windowText" lastClr="000000"/>
                </a:solidFill>
                <a:effectLst/>
                <a:uLnTx/>
                <a:uFillTx/>
                <a:latin typeface="Calibri" panose="020F0502020204030204"/>
                <a:ea typeface="+mn-ea"/>
                <a:cs typeface="+mn-cs"/>
              </a:rPr>
              <a:t>Electron Transport Chains Key Information</a:t>
            </a:r>
            <a:endParaRPr kumimoji="0" lang="en-GB" sz="160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A77D39D4-D502-3B89-FDAC-779ADBDE3DEA}"/>
              </a:ext>
            </a:extLst>
          </p:cNvPr>
          <p:cNvSpPr txBox="1"/>
          <p:nvPr/>
        </p:nvSpPr>
        <p:spPr>
          <a:xfrm>
            <a:off x="177928" y="3564737"/>
            <a:ext cx="6502144" cy="369332"/>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ysClr val="windowText" lastClr="000000"/>
                </a:solidFill>
                <a:effectLst/>
                <a:uLnTx/>
                <a:uFillTx/>
                <a:latin typeface="Calibri" panose="020F0502020204030204"/>
                <a:ea typeface="+mn-ea"/>
                <a:cs typeface="+mn-cs"/>
              </a:rPr>
              <a:t>Key words &amp; definitions</a:t>
            </a:r>
            <a:endParaRPr kumimoji="0" lang="en-GB" sz="160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p:txBody>
      </p:sp>
      <p:graphicFrame>
        <p:nvGraphicFramePr>
          <p:cNvPr id="4" name="Table 3">
            <a:extLst>
              <a:ext uri="{FF2B5EF4-FFF2-40B4-BE49-F238E27FC236}">
                <a16:creationId xmlns:a16="http://schemas.microsoft.com/office/drawing/2014/main" id="{22730DC3-DAA2-C0DC-D856-E5E28E74687C}"/>
              </a:ext>
            </a:extLst>
          </p:cNvPr>
          <p:cNvGraphicFramePr>
            <a:graphicFrameLocks noGrp="1"/>
          </p:cNvGraphicFramePr>
          <p:nvPr>
            <p:extLst>
              <p:ext uri="{D42A27DB-BD31-4B8C-83A1-F6EECF244321}">
                <p14:modId xmlns:p14="http://schemas.microsoft.com/office/powerpoint/2010/main" val="2580803464"/>
              </p:ext>
            </p:extLst>
          </p:nvPr>
        </p:nvGraphicFramePr>
        <p:xfrm>
          <a:off x="194471" y="4078171"/>
          <a:ext cx="6469057" cy="4974396"/>
        </p:xfrm>
        <a:graphic>
          <a:graphicData uri="http://schemas.openxmlformats.org/drawingml/2006/table">
            <a:tbl>
              <a:tblPr firstRow="1" bandRow="1">
                <a:tableStyleId>{5940675A-B579-460E-94D1-54222C63F5DA}</a:tableStyleId>
              </a:tblPr>
              <a:tblGrid>
                <a:gridCol w="1398954">
                  <a:extLst>
                    <a:ext uri="{9D8B030D-6E8A-4147-A177-3AD203B41FA5}">
                      <a16:colId xmlns:a16="http://schemas.microsoft.com/office/drawing/2014/main" val="2479439374"/>
                    </a:ext>
                  </a:extLst>
                </a:gridCol>
                <a:gridCol w="5070103">
                  <a:extLst>
                    <a:ext uri="{9D8B030D-6E8A-4147-A177-3AD203B41FA5}">
                      <a16:colId xmlns:a16="http://schemas.microsoft.com/office/drawing/2014/main" val="1000844138"/>
                    </a:ext>
                  </a:extLst>
                </a:gridCol>
              </a:tblGrid>
              <a:tr h="350128">
                <a:tc>
                  <a:txBody>
                    <a:bodyPr/>
                    <a:lstStyle/>
                    <a:p>
                      <a:pPr algn="ctr"/>
                      <a:r>
                        <a:rPr lang="en-GB" sz="1800" b="1" dirty="0"/>
                        <a:t>Key word</a:t>
                      </a:r>
                    </a:p>
                  </a:txBody>
                  <a:tcPr>
                    <a:solidFill>
                      <a:schemeClr val="bg1"/>
                    </a:solidFill>
                  </a:tcPr>
                </a:tc>
                <a:tc>
                  <a:txBody>
                    <a:bodyPr/>
                    <a:lstStyle/>
                    <a:p>
                      <a:pPr algn="ctr"/>
                      <a:r>
                        <a:rPr lang="en-GB" sz="1800" b="1" dirty="0"/>
                        <a:t>Key information</a:t>
                      </a:r>
                    </a:p>
                  </a:txBody>
                  <a:tcPr>
                    <a:solidFill>
                      <a:schemeClr val="bg1"/>
                    </a:solidFill>
                  </a:tcPr>
                </a:tc>
                <a:extLst>
                  <a:ext uri="{0D108BD9-81ED-4DB2-BD59-A6C34878D82A}">
                    <a16:rowId xmlns:a16="http://schemas.microsoft.com/office/drawing/2014/main" val="4277297276"/>
                  </a:ext>
                </a:extLst>
              </a:tr>
              <a:tr h="678373">
                <a:tc>
                  <a:txBody>
                    <a:bodyPr/>
                    <a:lstStyle/>
                    <a:p>
                      <a:r>
                        <a:rPr lang="en-GB" b="1" dirty="0"/>
                        <a:t>Electron Transport Chain (ETC)</a:t>
                      </a:r>
                    </a:p>
                  </a:txBody>
                  <a:tcPr>
                    <a:solidFill>
                      <a:schemeClr val="bg1"/>
                    </a:solidFill>
                  </a:tcPr>
                </a:tc>
                <a:tc>
                  <a:txBody>
                    <a:bodyPr/>
                    <a:lstStyle/>
                    <a:p>
                      <a:r>
                        <a:rPr lang="en-GB" b="1" dirty="0"/>
                        <a:t>A series of protein complexes and electron carriers that move high-energy electrons to release energy step by step.</a:t>
                      </a:r>
                    </a:p>
                  </a:txBody>
                  <a:tcPr>
                    <a:solidFill>
                      <a:schemeClr val="bg1"/>
                    </a:solidFill>
                  </a:tcPr>
                </a:tc>
                <a:extLst>
                  <a:ext uri="{0D108BD9-81ED-4DB2-BD59-A6C34878D82A}">
                    <a16:rowId xmlns:a16="http://schemas.microsoft.com/office/drawing/2014/main" val="2267944313"/>
                  </a:ext>
                </a:extLst>
              </a:tr>
              <a:tr h="629758">
                <a:tc>
                  <a:txBody>
                    <a:bodyPr/>
                    <a:lstStyle/>
                    <a:p>
                      <a:r>
                        <a:rPr lang="en-GB" b="1" dirty="0"/>
                        <a:t>Protein Complex</a:t>
                      </a:r>
                    </a:p>
                  </a:txBody>
                  <a:tcPr>
                    <a:solidFill>
                      <a:schemeClr val="bg1"/>
                    </a:solidFill>
                  </a:tcPr>
                </a:tc>
                <a:tc>
                  <a:txBody>
                    <a:bodyPr/>
                    <a:lstStyle/>
                    <a:p>
                      <a:r>
                        <a:rPr lang="en-GB" b="1" dirty="0"/>
                        <a:t>A group of proteins working together to transfer electrons in the ETC.</a:t>
                      </a:r>
                    </a:p>
                  </a:txBody>
                  <a:tcPr>
                    <a:solidFill>
                      <a:schemeClr val="bg1"/>
                    </a:solidFill>
                  </a:tcPr>
                </a:tc>
                <a:extLst>
                  <a:ext uri="{0D108BD9-81ED-4DB2-BD59-A6C34878D82A}">
                    <a16:rowId xmlns:a16="http://schemas.microsoft.com/office/drawing/2014/main" val="625516069"/>
                  </a:ext>
                </a:extLst>
              </a:tr>
              <a:tr h="651021">
                <a:tc>
                  <a:txBody>
                    <a:bodyPr/>
                    <a:lstStyle/>
                    <a:p>
                      <a:r>
                        <a:rPr lang="en-GB" b="1" dirty="0"/>
                        <a:t>Electron Carrier</a:t>
                      </a:r>
                    </a:p>
                  </a:txBody>
                  <a:tcPr>
                    <a:solidFill>
                      <a:schemeClr val="bg1"/>
                    </a:solidFill>
                  </a:tcPr>
                </a:tc>
                <a:tc>
                  <a:txBody>
                    <a:bodyPr/>
                    <a:lstStyle/>
                    <a:p>
                      <a:r>
                        <a:rPr lang="en-GB" b="1" dirty="0"/>
                        <a:t>A molecule that transports electrons within the ETC.</a:t>
                      </a:r>
                    </a:p>
                  </a:txBody>
                  <a:tcPr>
                    <a:solidFill>
                      <a:schemeClr val="bg1"/>
                    </a:solidFill>
                  </a:tcPr>
                </a:tc>
                <a:extLst>
                  <a:ext uri="{0D108BD9-81ED-4DB2-BD59-A6C34878D82A}">
                    <a16:rowId xmlns:a16="http://schemas.microsoft.com/office/drawing/2014/main" val="2251053350"/>
                  </a:ext>
                </a:extLst>
              </a:tr>
              <a:tr h="678373">
                <a:tc>
                  <a:txBody>
                    <a:bodyPr/>
                    <a:lstStyle/>
                    <a:p>
                      <a:r>
                        <a:rPr lang="en-GB" b="1" dirty="0"/>
                        <a:t>Redox Reaction</a:t>
                      </a:r>
                    </a:p>
                  </a:txBody>
                  <a:tcPr>
                    <a:solidFill>
                      <a:schemeClr val="bg1"/>
                    </a:solidFill>
                  </a:tcPr>
                </a:tc>
                <a:tc>
                  <a:txBody>
                    <a:bodyPr/>
                    <a:lstStyle/>
                    <a:p>
                      <a:r>
                        <a:rPr lang="en-GB" b="1" dirty="0"/>
                        <a:t>A chemical reaction where electrons are transferred between molecules.</a:t>
                      </a:r>
                      <a:br>
                        <a:rPr lang="en-GB" b="1" dirty="0"/>
                      </a:br>
                      <a:endParaRPr lang="en-GB" b="1" dirty="0"/>
                    </a:p>
                  </a:txBody>
                  <a:tcPr>
                    <a:solidFill>
                      <a:schemeClr val="bg1"/>
                    </a:solidFill>
                  </a:tcPr>
                </a:tc>
                <a:extLst>
                  <a:ext uri="{0D108BD9-81ED-4DB2-BD59-A6C34878D82A}">
                    <a16:rowId xmlns:a16="http://schemas.microsoft.com/office/drawing/2014/main" val="866163417"/>
                  </a:ext>
                </a:extLst>
              </a:tr>
              <a:tr h="629758">
                <a:tc>
                  <a:txBody>
                    <a:bodyPr/>
                    <a:lstStyle/>
                    <a:p>
                      <a:r>
                        <a:rPr lang="en-GB" b="1" dirty="0"/>
                        <a:t>NADPH</a:t>
                      </a:r>
                    </a:p>
                  </a:txBody>
                  <a:tcPr>
                    <a:solidFill>
                      <a:schemeClr val="bg1"/>
                    </a:solidFill>
                  </a:tcPr>
                </a:tc>
                <a:tc>
                  <a:txBody>
                    <a:bodyPr/>
                    <a:lstStyle/>
                    <a:p>
                      <a:r>
                        <a:rPr lang="en-GB" b="1" dirty="0"/>
                        <a:t>An energy-rich molecule made in photosynthesis to help build glucose.</a:t>
                      </a:r>
                    </a:p>
                  </a:txBody>
                  <a:tcPr>
                    <a:solidFill>
                      <a:schemeClr val="bg1"/>
                    </a:solidFill>
                  </a:tcPr>
                </a:tc>
                <a:extLst>
                  <a:ext uri="{0D108BD9-81ED-4DB2-BD59-A6C34878D82A}">
                    <a16:rowId xmlns:a16="http://schemas.microsoft.com/office/drawing/2014/main" val="2139966385"/>
                  </a:ext>
                </a:extLst>
              </a:tr>
              <a:tr h="629758">
                <a:tc>
                  <a:txBody>
                    <a:bodyPr/>
                    <a:lstStyle/>
                    <a:p>
                      <a:r>
                        <a:rPr lang="en-GB" b="1" dirty="0"/>
                        <a:t>NADH</a:t>
                      </a:r>
                    </a:p>
                  </a:txBody>
                  <a:tcPr>
                    <a:solidFill>
                      <a:schemeClr val="bg1"/>
                    </a:solidFill>
                  </a:tcPr>
                </a:tc>
                <a:tc>
                  <a:txBody>
                    <a:bodyPr/>
                    <a:lstStyle/>
                    <a:p>
                      <a:r>
                        <a:rPr lang="en-GB" b="1" dirty="0"/>
                        <a:t>An electron carrier molecule that donates electrons to the respiratory ETC.</a:t>
                      </a:r>
                    </a:p>
                  </a:txBody>
                  <a:tcPr>
                    <a:solidFill>
                      <a:schemeClr val="bg1"/>
                    </a:solidFill>
                  </a:tcPr>
                </a:tc>
                <a:extLst>
                  <a:ext uri="{0D108BD9-81ED-4DB2-BD59-A6C34878D82A}">
                    <a16:rowId xmlns:a16="http://schemas.microsoft.com/office/drawing/2014/main" val="2524656944"/>
                  </a:ext>
                </a:extLst>
              </a:tr>
              <a:tr h="651021">
                <a:tc>
                  <a:txBody>
                    <a:bodyPr/>
                    <a:lstStyle/>
                    <a:p>
                      <a:r>
                        <a:rPr lang="en-GB" b="1" dirty="0"/>
                        <a:t>FADH₂</a:t>
                      </a:r>
                    </a:p>
                  </a:txBody>
                  <a:tcPr>
                    <a:solidFill>
                      <a:schemeClr val="bg1"/>
                    </a:solidFill>
                  </a:tcPr>
                </a:tc>
                <a:tc>
                  <a:txBody>
                    <a:bodyPr/>
                    <a:lstStyle/>
                    <a:p>
                      <a:r>
                        <a:rPr lang="en-GB" b="1" dirty="0"/>
                        <a:t>Another electron carrier that donates electrons to the respiratory ETC.</a:t>
                      </a:r>
                    </a:p>
                  </a:txBody>
                  <a:tcPr>
                    <a:solidFill>
                      <a:schemeClr val="bg1"/>
                    </a:solidFill>
                  </a:tcPr>
                </a:tc>
                <a:extLst>
                  <a:ext uri="{0D108BD9-81ED-4DB2-BD59-A6C34878D82A}">
                    <a16:rowId xmlns:a16="http://schemas.microsoft.com/office/drawing/2014/main" val="764977902"/>
                  </a:ext>
                </a:extLst>
              </a:tr>
            </a:tbl>
          </a:graphicData>
        </a:graphic>
      </p:graphicFrame>
    </p:spTree>
    <p:extLst>
      <p:ext uri="{BB962C8B-B14F-4D97-AF65-F5344CB8AC3E}">
        <p14:creationId xmlns:p14="http://schemas.microsoft.com/office/powerpoint/2010/main" val="25121945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3370</TotalTime>
  <Words>238</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Mr D Chalk</dc:creator>
  <cp:lastModifiedBy>Chalky Chalk</cp:lastModifiedBy>
  <cp:revision>16</cp:revision>
  <dcterms:created xsi:type="dcterms:W3CDTF">2024-11-24T15:09:29Z</dcterms:created>
  <dcterms:modified xsi:type="dcterms:W3CDTF">2025-07-07T08:03:52Z</dcterms:modified>
</cp:coreProperties>
</file>