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1" d="100"/>
          <a:sy n="51" d="100"/>
        </p:scale>
        <p:origin x="14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ED10A0-998B-4852-8886-C6488BBDA3F8}"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105433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D10A0-998B-4852-8886-C6488BBDA3F8}"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1938767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D10A0-998B-4852-8886-C6488BBDA3F8}"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1322983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ED10A0-998B-4852-8886-C6488BBDA3F8}"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254334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AED10A0-998B-4852-8886-C6488BBDA3F8}"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1379006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ED10A0-998B-4852-8886-C6488BBDA3F8}"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62974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ED10A0-998B-4852-8886-C6488BBDA3F8}" type="datetimeFigureOut">
              <a:rPr lang="en-GB" smtClean="0"/>
              <a:t>06/05/2020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584135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ED10A0-998B-4852-8886-C6488BBDA3F8}" type="datetimeFigureOut">
              <a:rPr lang="en-GB" smtClean="0"/>
              <a:t>06/05/2020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227531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D10A0-998B-4852-8886-C6488BBDA3F8}" type="datetimeFigureOut">
              <a:rPr lang="en-GB" smtClean="0"/>
              <a:t>06/05/2020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44370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AED10A0-998B-4852-8886-C6488BBDA3F8}"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275188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AED10A0-998B-4852-8886-C6488BBDA3F8}"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F01A59-250A-472D-B8E2-D59EA0519F2B}" type="slidenum">
              <a:rPr lang="en-GB" smtClean="0"/>
              <a:t>‹#›</a:t>
            </a:fld>
            <a:endParaRPr lang="en-GB"/>
          </a:p>
        </p:txBody>
      </p:sp>
    </p:spTree>
    <p:extLst>
      <p:ext uri="{BB962C8B-B14F-4D97-AF65-F5344CB8AC3E}">
        <p14:creationId xmlns:p14="http://schemas.microsoft.com/office/powerpoint/2010/main" val="143724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ED10A0-998B-4852-8886-C6488BBDA3F8}" type="datetimeFigureOut">
              <a:rPr lang="en-GB" smtClean="0"/>
              <a:t>06/05/2020</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0F01A59-250A-472D-B8E2-D59EA0519F2B}" type="slidenum">
              <a:rPr lang="en-GB" smtClean="0"/>
              <a:t>‹#›</a:t>
            </a:fld>
            <a:endParaRPr lang="en-GB"/>
          </a:p>
        </p:txBody>
      </p:sp>
    </p:spTree>
    <p:extLst>
      <p:ext uri="{BB962C8B-B14F-4D97-AF65-F5344CB8AC3E}">
        <p14:creationId xmlns:p14="http://schemas.microsoft.com/office/powerpoint/2010/main" val="22368772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rive.google.com/open?id=1sM1zjs7QtTRzN5o-y6zYRrKYnxEgevZw"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227D0B2-1088-4FAA-88BD-E5882261F1D6}"/>
              </a:ext>
            </a:extLst>
          </p:cNvPr>
          <p:cNvSpPr txBox="1">
            <a:spLocks/>
          </p:cNvSpPr>
          <p:nvPr/>
        </p:nvSpPr>
        <p:spPr>
          <a:xfrm>
            <a:off x="0" y="62234"/>
            <a:ext cx="4659682" cy="584776"/>
          </a:xfrm>
          <a:prstGeom prst="rect">
            <a:avLst/>
          </a:prstGeom>
        </p:spPr>
        <p:txBody>
          <a:bodyPr>
            <a:normAutofit fontScale="775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rgbClr val="00B050"/>
                </a:solidFill>
                <a:effectLst/>
                <a:uLnTx/>
                <a:uFillTx/>
                <a:latin typeface="Comic Sans MS" pitchFamily="66" charset="0"/>
                <a:ea typeface="+mj-ea"/>
                <a:cs typeface="+mj-cs"/>
              </a:rPr>
              <a:t>Antibody Production Stop Motion Video Instructions</a:t>
            </a:r>
          </a:p>
        </p:txBody>
      </p:sp>
      <p:sp>
        <p:nvSpPr>
          <p:cNvPr id="5" name="TextBox 4">
            <a:extLst>
              <a:ext uri="{FF2B5EF4-FFF2-40B4-BE49-F238E27FC236}">
                <a16:creationId xmlns:a16="http://schemas.microsoft.com/office/drawing/2014/main" id="{E2881C05-3FCC-4FE2-8EDE-6EA1FBA42AE7}"/>
              </a:ext>
            </a:extLst>
          </p:cNvPr>
          <p:cNvSpPr txBox="1"/>
          <p:nvPr/>
        </p:nvSpPr>
        <p:spPr>
          <a:xfrm>
            <a:off x="4659682" y="0"/>
            <a:ext cx="2198318" cy="584775"/>
          </a:xfrm>
          <a:prstGeom prst="rect">
            <a:avLst/>
          </a:prstGeom>
          <a:solidFill>
            <a:srgbClr val="92D05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Specification Link:</a:t>
            </a:r>
          </a:p>
          <a:p>
            <a:pPr lvl="0">
              <a:defRPr/>
            </a:pPr>
            <a:r>
              <a:rPr lang="en-GB" sz="1400" dirty="0">
                <a:solidFill>
                  <a:prstClr val="black"/>
                </a:solidFill>
              </a:rPr>
              <a:t>4.3 Infection and Response </a:t>
            </a:r>
          </a:p>
        </p:txBody>
      </p:sp>
      <p:sp>
        <p:nvSpPr>
          <p:cNvPr id="9" name="TextBox 8">
            <a:extLst>
              <a:ext uri="{FF2B5EF4-FFF2-40B4-BE49-F238E27FC236}">
                <a16:creationId xmlns:a16="http://schemas.microsoft.com/office/drawing/2014/main" id="{7E1D2FB0-3898-4B7B-B185-FC8FE6472C1C}"/>
              </a:ext>
            </a:extLst>
          </p:cNvPr>
          <p:cNvSpPr txBox="1"/>
          <p:nvPr/>
        </p:nvSpPr>
        <p:spPr>
          <a:xfrm>
            <a:off x="3389343" y="5795280"/>
            <a:ext cx="3330087" cy="461665"/>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a:ln w="38100">
            <a:solidFill>
              <a:srgbClr val="FF000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Calibri" panose="020F0502020204030204"/>
                <a:ea typeface="+mn-ea"/>
                <a:cs typeface="+mn-cs"/>
              </a:rPr>
              <a:t>Checklist:  Before you start have you got the following</a:t>
            </a:r>
          </a:p>
        </p:txBody>
      </p:sp>
      <p:sp>
        <p:nvSpPr>
          <p:cNvPr id="14" name="Rectangle 13">
            <a:extLst>
              <a:ext uri="{FF2B5EF4-FFF2-40B4-BE49-F238E27FC236}">
                <a16:creationId xmlns:a16="http://schemas.microsoft.com/office/drawing/2014/main" id="{313B54DF-D967-4D33-ACC2-945BE6BAE0A7}"/>
              </a:ext>
            </a:extLst>
          </p:cNvPr>
          <p:cNvSpPr/>
          <p:nvPr/>
        </p:nvSpPr>
        <p:spPr>
          <a:xfrm>
            <a:off x="59256" y="647010"/>
            <a:ext cx="3330087" cy="110799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prstDash val="solid"/>
          </a:ln>
        </p:spPr>
        <p:txBody>
          <a:bodyPr wrap="square">
            <a:spAutoFit/>
          </a:bodyPr>
          <a:lstStyle/>
          <a:p>
            <a:pPr algn="just"/>
            <a:r>
              <a:rPr lang="en-US" sz="1100" b="1" dirty="0"/>
              <a:t>Stop motion is an animated filmmaking technique in which objects are physically manipulated in small increments between individually photographed frames so that they will appear to exhibit independent motion or change when the series of frames is played back.</a:t>
            </a:r>
          </a:p>
        </p:txBody>
      </p:sp>
      <p:sp>
        <p:nvSpPr>
          <p:cNvPr id="15" name="Rectangle 14">
            <a:extLst>
              <a:ext uri="{FF2B5EF4-FFF2-40B4-BE49-F238E27FC236}">
                <a16:creationId xmlns:a16="http://schemas.microsoft.com/office/drawing/2014/main" id="{CA46A308-7344-408E-A97A-766E728F19A4}"/>
              </a:ext>
            </a:extLst>
          </p:cNvPr>
          <p:cNvSpPr/>
          <p:nvPr/>
        </p:nvSpPr>
        <p:spPr>
          <a:xfrm>
            <a:off x="3468659" y="811535"/>
            <a:ext cx="3330087" cy="646331"/>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Story Boarding is the first step which it may storyboarding but it vital to get the video done with little to no mistakes</a:t>
            </a:r>
            <a:endParaRPr lang="en-US" sz="1200" dirty="0"/>
          </a:p>
        </p:txBody>
      </p:sp>
      <p:sp>
        <p:nvSpPr>
          <p:cNvPr id="18" name="Rectangle 17">
            <a:extLst>
              <a:ext uri="{FF2B5EF4-FFF2-40B4-BE49-F238E27FC236}">
                <a16:creationId xmlns:a16="http://schemas.microsoft.com/office/drawing/2014/main" id="{34E19D50-6E56-4BA5-A5A8-C7548DC51632}"/>
              </a:ext>
            </a:extLst>
          </p:cNvPr>
          <p:cNvSpPr/>
          <p:nvPr/>
        </p:nvSpPr>
        <p:spPr>
          <a:xfrm>
            <a:off x="3448599" y="1549247"/>
            <a:ext cx="3330087" cy="1015663"/>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To have a great video never use the sun as your light, this will lead to odd lighting in the background witch distracts the views of your video.  Use any type of light you have that’s not the sun such as the photo above for good video</a:t>
            </a:r>
            <a:endParaRPr lang="en-US" sz="1200" dirty="0"/>
          </a:p>
        </p:txBody>
      </p:sp>
      <p:sp>
        <p:nvSpPr>
          <p:cNvPr id="19" name="Rectangle 18">
            <a:extLst>
              <a:ext uri="{FF2B5EF4-FFF2-40B4-BE49-F238E27FC236}">
                <a16:creationId xmlns:a16="http://schemas.microsoft.com/office/drawing/2014/main" id="{3E1E071C-FF15-4FE8-9A89-E048D560A177}"/>
              </a:ext>
            </a:extLst>
          </p:cNvPr>
          <p:cNvSpPr/>
          <p:nvPr/>
        </p:nvSpPr>
        <p:spPr>
          <a:xfrm>
            <a:off x="3400628" y="2703860"/>
            <a:ext cx="3330087" cy="646331"/>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Play around with the angle and don’t keep it still move around </a:t>
            </a:r>
            <a:r>
              <a:rPr lang="en-US" sz="1200" b="1" dirty="0" err="1"/>
              <a:t>sloooowly</a:t>
            </a:r>
            <a:r>
              <a:rPr lang="en-US" sz="1200" b="1" dirty="0"/>
              <a:t> for a more interesting movie effect.</a:t>
            </a:r>
            <a:endParaRPr lang="en-US" sz="1200" dirty="0"/>
          </a:p>
        </p:txBody>
      </p:sp>
      <p:sp>
        <p:nvSpPr>
          <p:cNvPr id="20" name="Rectangle 19">
            <a:extLst>
              <a:ext uri="{FF2B5EF4-FFF2-40B4-BE49-F238E27FC236}">
                <a16:creationId xmlns:a16="http://schemas.microsoft.com/office/drawing/2014/main" id="{20B987D8-0C16-4A74-92CA-524739B3CE20}"/>
              </a:ext>
            </a:extLst>
          </p:cNvPr>
          <p:cNvSpPr/>
          <p:nvPr/>
        </p:nvSpPr>
        <p:spPr>
          <a:xfrm>
            <a:off x="3400628" y="3478003"/>
            <a:ext cx="3330087" cy="830997"/>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When taking photos you want a still shot </a:t>
            </a:r>
            <a:r>
              <a:rPr lang="en-US" sz="1200" b="1" dirty="0" err="1"/>
              <a:t>i</a:t>
            </a:r>
            <a:r>
              <a:rPr lang="en-US" sz="1200" b="1" dirty="0"/>
              <a:t> recommend using a book or box the will hold your phone as you move the camera or keep it still</a:t>
            </a:r>
            <a:endParaRPr lang="en-US" sz="1200" dirty="0"/>
          </a:p>
        </p:txBody>
      </p:sp>
      <p:sp>
        <p:nvSpPr>
          <p:cNvPr id="23" name="Rectangle 22">
            <a:extLst>
              <a:ext uri="{FF2B5EF4-FFF2-40B4-BE49-F238E27FC236}">
                <a16:creationId xmlns:a16="http://schemas.microsoft.com/office/drawing/2014/main" id="{4AF345D1-E135-49C5-8882-C12F5574B86A}"/>
              </a:ext>
            </a:extLst>
          </p:cNvPr>
          <p:cNvSpPr/>
          <p:nvPr/>
        </p:nvSpPr>
        <p:spPr>
          <a:xfrm>
            <a:off x="3411914" y="4428595"/>
            <a:ext cx="3330087" cy="646331"/>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if your on a Apple Device you can hit the sound button to take photo so press that instead of the screen for less movement.</a:t>
            </a:r>
            <a:r>
              <a:rPr lang="en-US" sz="1200" dirty="0"/>
              <a:t>.</a:t>
            </a:r>
          </a:p>
        </p:txBody>
      </p:sp>
      <p:sp>
        <p:nvSpPr>
          <p:cNvPr id="24" name="Rectangle 23">
            <a:extLst>
              <a:ext uri="{FF2B5EF4-FFF2-40B4-BE49-F238E27FC236}">
                <a16:creationId xmlns:a16="http://schemas.microsoft.com/office/drawing/2014/main" id="{704CCE5E-F8C3-42F9-BD67-0E9C740933AF}"/>
              </a:ext>
            </a:extLst>
          </p:cNvPr>
          <p:cNvSpPr/>
          <p:nvPr/>
        </p:nvSpPr>
        <p:spPr>
          <a:xfrm>
            <a:off x="3411914" y="5191377"/>
            <a:ext cx="3330087" cy="461665"/>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2700000" scaled="1"/>
            <a:tileRect/>
          </a:gradFill>
          <a:ln w="28575">
            <a:solidFill>
              <a:srgbClr val="7030A0"/>
            </a:solidFill>
            <a:prstDash val="solid"/>
          </a:ln>
        </p:spPr>
        <p:txBody>
          <a:bodyPr wrap="square">
            <a:spAutoFit/>
          </a:bodyPr>
          <a:lstStyle/>
          <a:p>
            <a:pPr algn="just"/>
            <a:r>
              <a:rPr lang="en-US" sz="1200" b="1" dirty="0"/>
              <a:t>Check everything then double check you don’t want to mess up and restart.</a:t>
            </a:r>
            <a:r>
              <a:rPr lang="en-US" sz="1200" dirty="0"/>
              <a:t>.</a:t>
            </a:r>
          </a:p>
        </p:txBody>
      </p:sp>
      <p:graphicFrame>
        <p:nvGraphicFramePr>
          <p:cNvPr id="2" name="Table 5">
            <a:extLst>
              <a:ext uri="{FF2B5EF4-FFF2-40B4-BE49-F238E27FC236}">
                <a16:creationId xmlns:a16="http://schemas.microsoft.com/office/drawing/2014/main" id="{69DB24E0-C4BC-4E89-9094-D3F9E8AAA20C}"/>
              </a:ext>
            </a:extLst>
          </p:cNvPr>
          <p:cNvGraphicFramePr>
            <a:graphicFrameLocks noGrp="1"/>
          </p:cNvGraphicFramePr>
          <p:nvPr>
            <p:extLst>
              <p:ext uri="{D42A27DB-BD31-4B8C-83A1-F6EECF244321}">
                <p14:modId xmlns:p14="http://schemas.microsoft.com/office/powerpoint/2010/main" val="3643985288"/>
              </p:ext>
            </p:extLst>
          </p:nvPr>
        </p:nvGraphicFramePr>
        <p:xfrm>
          <a:off x="3389343" y="6376540"/>
          <a:ext cx="3352658" cy="1965960"/>
        </p:xfrm>
        <a:graphic>
          <a:graphicData uri="http://schemas.openxmlformats.org/drawingml/2006/table">
            <a:tbl>
              <a:tblPr firstRow="1" bandRow="1">
                <a:tableStyleId>{3B4B98B0-60AC-42C2-AFA5-B58CD77FA1E5}</a:tableStyleId>
              </a:tblPr>
              <a:tblGrid>
                <a:gridCol w="554809">
                  <a:extLst>
                    <a:ext uri="{9D8B030D-6E8A-4147-A177-3AD203B41FA5}">
                      <a16:colId xmlns:a16="http://schemas.microsoft.com/office/drawing/2014/main" val="2849662075"/>
                    </a:ext>
                  </a:extLst>
                </a:gridCol>
                <a:gridCol w="2797849">
                  <a:extLst>
                    <a:ext uri="{9D8B030D-6E8A-4147-A177-3AD203B41FA5}">
                      <a16:colId xmlns:a16="http://schemas.microsoft.com/office/drawing/2014/main" val="2346720094"/>
                    </a:ext>
                  </a:extLst>
                </a:gridCol>
              </a:tblGrid>
              <a:tr h="170404">
                <a:tc>
                  <a:txBody>
                    <a:bodyPr/>
                    <a:lstStyle/>
                    <a:p>
                      <a:r>
                        <a:rPr lang="en-GB" sz="1100" dirty="0"/>
                        <a:t>Done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Have you got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678579"/>
                  </a:ext>
                </a:extLst>
              </a:tr>
              <a:tr h="280665">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Enough information on the topic your video is based 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1377244"/>
                  </a:ext>
                </a:extLst>
              </a:tr>
              <a:tr h="280665">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A list of potential information or key points you’ll need to include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0633624"/>
                  </a:ext>
                </a:extLst>
              </a:tr>
              <a:tr h="280665">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An idea of what your video is going to look like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0580674"/>
                  </a:ext>
                </a:extLst>
              </a:tr>
              <a:tr h="280665">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100" dirty="0"/>
                        <a:t>All of the equipment you need to make your video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3559769"/>
                  </a:ext>
                </a:extLst>
              </a:tr>
            </a:tbl>
          </a:graphicData>
        </a:graphic>
      </p:graphicFrame>
      <p:sp>
        <p:nvSpPr>
          <p:cNvPr id="25" name="TextBox 24">
            <a:extLst>
              <a:ext uri="{FF2B5EF4-FFF2-40B4-BE49-F238E27FC236}">
                <a16:creationId xmlns:a16="http://schemas.microsoft.com/office/drawing/2014/main" id="{3AA2422F-B2F3-47F8-8744-3F21EEE671A1}"/>
              </a:ext>
            </a:extLst>
          </p:cNvPr>
          <p:cNvSpPr txBox="1"/>
          <p:nvPr/>
        </p:nvSpPr>
        <p:spPr>
          <a:xfrm>
            <a:off x="59256" y="1896260"/>
            <a:ext cx="3164117" cy="307777"/>
          </a:xfrm>
          <a:prstGeom prst="rect">
            <a:avLst/>
          </a:prstGeo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lin ang="2700000" scaled="1"/>
            <a:tileRect/>
          </a:gradFill>
          <a:ln w="38100">
            <a:solidFill>
              <a:srgbClr val="FF000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Background information</a:t>
            </a:r>
          </a:p>
        </p:txBody>
      </p:sp>
      <p:sp>
        <p:nvSpPr>
          <p:cNvPr id="38" name="Rectangle 37">
            <a:extLst>
              <a:ext uri="{FF2B5EF4-FFF2-40B4-BE49-F238E27FC236}">
                <a16:creationId xmlns:a16="http://schemas.microsoft.com/office/drawing/2014/main" id="{73D15A8C-2E00-4A77-8D50-D71E0596D834}"/>
              </a:ext>
            </a:extLst>
          </p:cNvPr>
          <p:cNvSpPr/>
          <p:nvPr/>
        </p:nvSpPr>
        <p:spPr>
          <a:xfrm>
            <a:off x="3389343" y="8424481"/>
            <a:ext cx="3330086" cy="61033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prstDash val="solid"/>
          </a:ln>
        </p:spPr>
        <p:txBody>
          <a:bodyPr wrap="square">
            <a:spAutoFit/>
          </a:bodyPr>
          <a:lstStyle/>
          <a:p>
            <a:pPr algn="just"/>
            <a:r>
              <a:rPr lang="en-US" sz="1100" b="1" dirty="0"/>
              <a:t>Link to an example video:</a:t>
            </a:r>
          </a:p>
          <a:p>
            <a:pPr algn="just"/>
            <a:r>
              <a:rPr lang="en-US" sz="1100" b="1">
                <a:hlinkClick r:id="rId2"/>
              </a:rPr>
              <a:t>https://drive.google.com/open?id=1sM1zjs7QtTRzN5o-y6zYRrKYnxEgevZw</a:t>
            </a:r>
            <a:r>
              <a:rPr lang="en-US" sz="1100" b="1"/>
              <a:t> </a:t>
            </a:r>
            <a:endParaRPr lang="en-US" sz="1100" b="1" dirty="0"/>
          </a:p>
        </p:txBody>
      </p:sp>
      <p:pic>
        <p:nvPicPr>
          <p:cNvPr id="26" name="Picture 25">
            <a:extLst>
              <a:ext uri="{FF2B5EF4-FFF2-40B4-BE49-F238E27FC236}">
                <a16:creationId xmlns:a16="http://schemas.microsoft.com/office/drawing/2014/main" id="{7AA4FA44-EB16-4150-8FFC-E81B1FF9C690}"/>
              </a:ext>
            </a:extLst>
          </p:cNvPr>
          <p:cNvPicPr>
            <a:picLocks noChangeAspect="1"/>
          </p:cNvPicPr>
          <p:nvPr/>
        </p:nvPicPr>
        <p:blipFill>
          <a:blip r:embed="rId3"/>
          <a:stretch>
            <a:fillRect/>
          </a:stretch>
        </p:blipFill>
        <p:spPr>
          <a:xfrm>
            <a:off x="247292" y="2339782"/>
            <a:ext cx="2953107" cy="3226780"/>
          </a:xfrm>
          <a:prstGeom prst="rect">
            <a:avLst/>
          </a:prstGeom>
        </p:spPr>
      </p:pic>
      <p:sp>
        <p:nvSpPr>
          <p:cNvPr id="31" name="TextBox 30">
            <a:extLst>
              <a:ext uri="{FF2B5EF4-FFF2-40B4-BE49-F238E27FC236}">
                <a16:creationId xmlns:a16="http://schemas.microsoft.com/office/drawing/2014/main" id="{DE026E0A-5FA7-429D-9F2C-A5C0041D4554}"/>
              </a:ext>
            </a:extLst>
          </p:cNvPr>
          <p:cNvSpPr txBox="1"/>
          <p:nvPr/>
        </p:nvSpPr>
        <p:spPr>
          <a:xfrm>
            <a:off x="59256" y="5670488"/>
            <a:ext cx="3143642" cy="43088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The lymphocyte moves towards the pathogen.  It then breaks it down by phagocytosis</a:t>
            </a:r>
            <a:endParaRPr kumimoji="0" lang="en-GB" sz="1100" b="0" i="0" u="none" strike="noStrike" kern="1200" cap="none" spc="0" normalizeH="0" baseline="0" noProof="0" dirty="0">
              <a:ln>
                <a:noFill/>
              </a:ln>
              <a:solidFill>
                <a:prstClr val="black"/>
              </a:solidFill>
              <a:effectLst/>
              <a:uLnTx/>
              <a:uFillTx/>
              <a:latin typeface="Calibri" panose="020F0502020204030204"/>
            </a:endParaRPr>
          </a:p>
        </p:txBody>
      </p:sp>
      <p:sp>
        <p:nvSpPr>
          <p:cNvPr id="35" name="TextBox 34">
            <a:extLst>
              <a:ext uri="{FF2B5EF4-FFF2-40B4-BE49-F238E27FC236}">
                <a16:creationId xmlns:a16="http://schemas.microsoft.com/office/drawing/2014/main" id="{80716C4D-9427-4BCD-8A2F-877ECB518399}"/>
              </a:ext>
            </a:extLst>
          </p:cNvPr>
          <p:cNvSpPr txBox="1"/>
          <p:nvPr/>
        </p:nvSpPr>
        <p:spPr>
          <a:xfrm>
            <a:off x="59256" y="6183029"/>
            <a:ext cx="3143642" cy="43088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Part of the pathogen called an antigen is attached to a protein on the B lymphocyte  cell surface</a:t>
            </a:r>
            <a:endParaRPr kumimoji="0" lang="en-GB" sz="1100" b="0" i="0" u="none" strike="noStrike" kern="1200" cap="none" spc="0" normalizeH="0" baseline="0" noProof="0" dirty="0">
              <a:ln>
                <a:noFill/>
              </a:ln>
              <a:solidFill>
                <a:prstClr val="black"/>
              </a:solidFill>
              <a:effectLst/>
              <a:uLnTx/>
              <a:uFillTx/>
              <a:latin typeface="Calibri" panose="020F0502020204030204"/>
            </a:endParaRPr>
          </a:p>
        </p:txBody>
      </p:sp>
      <p:sp>
        <p:nvSpPr>
          <p:cNvPr id="36" name="TextBox 35">
            <a:extLst>
              <a:ext uri="{FF2B5EF4-FFF2-40B4-BE49-F238E27FC236}">
                <a16:creationId xmlns:a16="http://schemas.microsoft.com/office/drawing/2014/main" id="{D4D29594-721A-473A-B159-3026C444CD6E}"/>
              </a:ext>
            </a:extLst>
          </p:cNvPr>
          <p:cNvSpPr txBox="1"/>
          <p:nvPr/>
        </p:nvSpPr>
        <p:spPr>
          <a:xfrm>
            <a:off x="59256" y="6707424"/>
            <a:ext cx="3143642" cy="430887"/>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A T lymphocyte will bind to the B lymphocyte activating it</a:t>
            </a:r>
            <a:endParaRPr kumimoji="0" lang="en-GB" sz="1100" b="0" i="0" u="none" strike="noStrike" kern="1200" cap="none" spc="0" normalizeH="0" baseline="0" noProof="0" dirty="0">
              <a:ln>
                <a:noFill/>
              </a:ln>
              <a:solidFill>
                <a:prstClr val="black"/>
              </a:solidFill>
              <a:effectLst/>
              <a:uLnTx/>
              <a:uFillTx/>
              <a:latin typeface="Calibri" panose="020F0502020204030204"/>
            </a:endParaRPr>
          </a:p>
        </p:txBody>
      </p:sp>
      <p:sp>
        <p:nvSpPr>
          <p:cNvPr id="37" name="TextBox 36">
            <a:extLst>
              <a:ext uri="{FF2B5EF4-FFF2-40B4-BE49-F238E27FC236}">
                <a16:creationId xmlns:a16="http://schemas.microsoft.com/office/drawing/2014/main" id="{B54A237A-C14F-4A7C-9936-D8CEA1DAC68B}"/>
              </a:ext>
            </a:extLst>
          </p:cNvPr>
          <p:cNvSpPr txBox="1"/>
          <p:nvPr/>
        </p:nvSpPr>
        <p:spPr>
          <a:xfrm>
            <a:off x="59256" y="7214730"/>
            <a:ext cx="3143642" cy="26161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The B lymphocyte turns into a plasma B cell </a:t>
            </a:r>
            <a:endParaRPr kumimoji="0" lang="en-GB" sz="1100" b="0" i="0" u="none" strike="noStrike" kern="1200" cap="none" spc="0" normalizeH="0" baseline="0" noProof="0" dirty="0">
              <a:ln>
                <a:noFill/>
              </a:ln>
              <a:solidFill>
                <a:prstClr val="black"/>
              </a:solidFill>
              <a:effectLst/>
              <a:uLnTx/>
              <a:uFillTx/>
              <a:latin typeface="Calibri" panose="020F0502020204030204"/>
            </a:endParaRPr>
          </a:p>
        </p:txBody>
      </p:sp>
      <p:sp>
        <p:nvSpPr>
          <p:cNvPr id="39" name="TextBox 38">
            <a:extLst>
              <a:ext uri="{FF2B5EF4-FFF2-40B4-BE49-F238E27FC236}">
                <a16:creationId xmlns:a16="http://schemas.microsoft.com/office/drawing/2014/main" id="{10F3CA20-5900-4E9F-A89A-50E0358291E3}"/>
              </a:ext>
            </a:extLst>
          </p:cNvPr>
          <p:cNvSpPr txBox="1"/>
          <p:nvPr/>
        </p:nvSpPr>
        <p:spPr>
          <a:xfrm>
            <a:off x="69493" y="7570776"/>
            <a:ext cx="3143642" cy="600164"/>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The plasma B cell can produce lots of antibodies which will bind onto the antigens of the surfaces of the pathogens</a:t>
            </a:r>
          </a:p>
        </p:txBody>
      </p:sp>
      <p:sp>
        <p:nvSpPr>
          <p:cNvPr id="40" name="TextBox 39">
            <a:extLst>
              <a:ext uri="{FF2B5EF4-FFF2-40B4-BE49-F238E27FC236}">
                <a16:creationId xmlns:a16="http://schemas.microsoft.com/office/drawing/2014/main" id="{6D588604-6C17-4146-B362-7C3BB7C83FB4}"/>
              </a:ext>
            </a:extLst>
          </p:cNvPr>
          <p:cNvSpPr txBox="1"/>
          <p:nvPr/>
        </p:nvSpPr>
        <p:spPr>
          <a:xfrm>
            <a:off x="59256" y="8265376"/>
            <a:ext cx="3143642" cy="769441"/>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8100">
            <a:solidFill>
              <a:srgbClr val="FF0000"/>
            </a:solidFill>
          </a:ln>
        </p:spPr>
        <p:txBody>
          <a:bodyPr wrap="square" rtlCol="0">
            <a:spAutoFit/>
          </a:bodyPr>
          <a:lstStyle/>
          <a:p>
            <a:pPr lvl="0" algn="just"/>
            <a:r>
              <a:rPr lang="en-US" sz="1100" b="1" dirty="0">
                <a:solidFill>
                  <a:prstClr val="black"/>
                </a:solidFill>
              </a:rPr>
              <a:t>Some of the B cells turn into memory B cells so that the next time you come into contact with that antigen again you  will have a much faster immune response </a:t>
            </a:r>
            <a:endParaRPr kumimoji="0" lang="en-GB" sz="1100" b="0" i="0" u="none" strike="noStrike" kern="1200" cap="none" spc="0" normalizeH="0" baseline="0" noProof="0" dirty="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37118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fade">
                                      <p:cBhvr>
                                        <p:cTn id="10" dur="500"/>
                                        <p:tgtEl>
                                          <p:spTgt spid="3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fade">
                                      <p:cBhvr>
                                        <p:cTn id="13" dur="500"/>
                                        <p:tgtEl>
                                          <p:spTgt spid="3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fade">
                                      <p:cBhvr>
                                        <p:cTn id="16" dur="500"/>
                                        <p:tgtEl>
                                          <p:spTgt spid="3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fade">
                                      <p:cBhvr>
                                        <p:cTn id="19"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6" grpId="0" animBg="1"/>
      <p:bldP spid="37" grpId="0" animBg="1"/>
      <p:bldP spid="39" grpId="0" animBg="1"/>
      <p:bldP spid="40"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5A4D0285AD3D4D924F4DB3EF1A7D79" ma:contentTypeVersion="16" ma:contentTypeDescription="Create a new document." ma:contentTypeScope="" ma:versionID="32988b5385e34ba0633c0e6827d37a97">
  <xsd:schema xmlns:xsd="http://www.w3.org/2001/XMLSchema" xmlns:xs="http://www.w3.org/2001/XMLSchema" xmlns:p="http://schemas.microsoft.com/office/2006/metadata/properties" xmlns:ns2="607fe933-ef79-4e5f-9806-e00227289140" xmlns:ns3="0f48dc19-9252-4d75-936d-09e55bb25cf7" targetNamespace="http://schemas.microsoft.com/office/2006/metadata/properties" ma:root="true" ma:fieldsID="a2542ce46dc456ae1d761589b8fa6f21" ns2:_="" ns3:_="">
    <xsd:import namespace="607fe933-ef79-4e5f-9806-e00227289140"/>
    <xsd:import namespace="0f48dc19-9252-4d75-936d-09e55bb25cf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7fe933-ef79-4e5f-9806-e002272891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a8f0d49-de92-476d-8bc1-83e989f976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48dc19-9252-4d75-936d-09e55bb25cf7"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1248f88a-031b-4cb2-9878-5053560c58f8}" ma:internalName="TaxCatchAll" ma:showField="CatchAllData" ma:web="0f48dc19-9252-4d75-936d-09e55bb25cf7">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f48dc19-9252-4d75-936d-09e55bb25cf7" xsi:nil="true"/>
    <lcf76f155ced4ddcb4097134ff3c332f xmlns="607fe933-ef79-4e5f-9806-e0022728914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3960A9A-816A-41B7-9A5C-749632BE85FA}"/>
</file>

<file path=customXml/itemProps2.xml><?xml version="1.0" encoding="utf-8"?>
<ds:datastoreItem xmlns:ds="http://schemas.openxmlformats.org/officeDocument/2006/customXml" ds:itemID="{594427D4-F455-4803-A8FC-9EC4C1AE19FB}"/>
</file>

<file path=customXml/itemProps3.xml><?xml version="1.0" encoding="utf-8"?>
<ds:datastoreItem xmlns:ds="http://schemas.openxmlformats.org/officeDocument/2006/customXml" ds:itemID="{A8B10071-4A9D-451B-9452-36300654878C}"/>
</file>

<file path=docProps/app.xml><?xml version="1.0" encoding="utf-8"?>
<Properties xmlns="http://schemas.openxmlformats.org/officeDocument/2006/extended-properties" xmlns:vt="http://schemas.openxmlformats.org/officeDocument/2006/docPropsVTypes">
  <Template>Office Theme</Template>
  <TotalTime>411</TotalTime>
  <Words>396</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Chalky Chalk</dc:creator>
  <cp:lastModifiedBy>Chalky Chalk</cp:lastModifiedBy>
  <cp:revision>28</cp:revision>
  <dcterms:created xsi:type="dcterms:W3CDTF">2019-02-15T09:49:39Z</dcterms:created>
  <dcterms:modified xsi:type="dcterms:W3CDTF">2020-05-06T15:18:59Z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0x0101005B5A4D0285AD3D4D924F4DB3EF1A7D79</vt:lpwstr>
  </property>
</Properties>
</file>