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8"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06" autoAdjust="0"/>
    <p:restoredTop sz="94660"/>
  </p:normalViewPr>
  <p:slideViewPr>
    <p:cSldViewPr snapToGrid="0">
      <p:cViewPr varScale="1">
        <p:scale>
          <a:sx n="61" d="100"/>
          <a:sy n="61" d="100"/>
        </p:scale>
        <p:origin x="1524"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417B9-942C-4CBA-A532-9A12549E28A3}" type="datetimeFigureOut">
              <a:rPr lang="en-GB" smtClean="0"/>
              <a:t>07/07/2025</a:t>
            </a:fld>
            <a:endParaRPr lang="en-GB"/>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C56DCD-0DF6-4F21-A69C-A8B40606822E}" type="slidenum">
              <a:rPr lang="en-GB" smtClean="0"/>
              <a:t>‹#›</a:t>
            </a:fld>
            <a:endParaRPr lang="en-GB"/>
          </a:p>
        </p:txBody>
      </p:sp>
    </p:spTree>
    <p:extLst>
      <p:ext uri="{BB962C8B-B14F-4D97-AF65-F5344CB8AC3E}">
        <p14:creationId xmlns:p14="http://schemas.microsoft.com/office/powerpoint/2010/main" val="663744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94BD4B-E27D-B748-08CB-2A2FCC3F471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4C9562-C567-FA7C-A559-BA234E1B3C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BAF4A1D-B94E-9E58-EBF3-0D9E6C91D533}"/>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28436509-8D5D-C573-0EF9-D02AD556D36A}"/>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3C56DCD-0DF6-4F21-A69C-A8B40606822E}"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769587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97411FA3-5F1B-44A9-8943-CBDDEAE9E86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2786326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7411FA3-5F1B-44A9-8943-CBDDEAE9E86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3593724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7411FA3-5F1B-44A9-8943-CBDDEAE9E86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538738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7411FA3-5F1B-44A9-8943-CBDDEAE9E86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4038574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97411FA3-5F1B-44A9-8943-CBDDEAE9E86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2509860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7411FA3-5F1B-44A9-8943-CBDDEAE9E863}" type="datetimeFigureOut">
              <a:rPr lang="en-GB" smtClean="0"/>
              <a:t>07/07/2025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601181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97411FA3-5F1B-44A9-8943-CBDDEAE9E863}" type="datetimeFigureOut">
              <a:rPr lang="en-GB" smtClean="0"/>
              <a:t>07/07/2025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727922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7411FA3-5F1B-44A9-8943-CBDDEAE9E863}" type="datetimeFigureOut">
              <a:rPr lang="en-GB" smtClean="0"/>
              <a:t>07/07/2025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1410042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411FA3-5F1B-44A9-8943-CBDDEAE9E863}" type="datetimeFigureOut">
              <a:rPr lang="en-GB" smtClean="0"/>
              <a:t>07/07/2025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3262209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97411FA3-5F1B-44A9-8943-CBDDEAE9E863}" type="datetimeFigureOut">
              <a:rPr lang="en-GB" smtClean="0"/>
              <a:t>07/07/2025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2001457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97411FA3-5F1B-44A9-8943-CBDDEAE9E863}" type="datetimeFigureOut">
              <a:rPr lang="en-GB" smtClean="0"/>
              <a:t>07/07/2025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753982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97411FA3-5F1B-44A9-8943-CBDDEAE9E863}" type="datetimeFigureOut">
              <a:rPr lang="en-GB" smtClean="0"/>
              <a:t>07/07/2025</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871C4DA7-ED27-4D83-B031-0858E72734CC}" type="slidenum">
              <a:rPr lang="en-GB" smtClean="0"/>
              <a:t>‹#›</a:t>
            </a:fld>
            <a:endParaRPr lang="en-GB"/>
          </a:p>
        </p:txBody>
      </p:sp>
    </p:spTree>
    <p:extLst>
      <p:ext uri="{BB962C8B-B14F-4D97-AF65-F5344CB8AC3E}">
        <p14:creationId xmlns:p14="http://schemas.microsoft.com/office/powerpoint/2010/main" val="29165691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5C0D2-E407-05E4-5D7F-7C5506A9FA48}"/>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2695625C-FF1C-7F43-F603-4BCCEFA45D4B}"/>
              </a:ext>
            </a:extLst>
          </p:cNvPr>
          <p:cNvSpPr/>
          <p:nvPr/>
        </p:nvSpPr>
        <p:spPr>
          <a:xfrm>
            <a:off x="0" y="0"/>
            <a:ext cx="6858000" cy="9144000"/>
          </a:xfrm>
          <a:prstGeom prst="rect">
            <a:avLst/>
          </a:prstGeom>
          <a:solidFill>
            <a:srgbClr val="00B050"/>
          </a:solidFill>
          <a:ln w="762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8" name="TextBox 7">
            <a:extLst>
              <a:ext uri="{FF2B5EF4-FFF2-40B4-BE49-F238E27FC236}">
                <a16:creationId xmlns:a16="http://schemas.microsoft.com/office/drawing/2014/main" id="{9A690672-C53F-74B9-9543-75D694075281}"/>
              </a:ext>
            </a:extLst>
          </p:cNvPr>
          <p:cNvSpPr txBox="1"/>
          <p:nvPr/>
        </p:nvSpPr>
        <p:spPr>
          <a:xfrm>
            <a:off x="177928" y="673445"/>
            <a:ext cx="6502144" cy="2800767"/>
          </a:xfrm>
          <a:prstGeom prst="rect">
            <a:avLst/>
          </a:prstGeom>
          <a:solidFill>
            <a:schemeClr val="bg1"/>
          </a:solidFill>
          <a:ln w="76200">
            <a:solidFill>
              <a:schemeClr val="tx1"/>
            </a:solidFill>
          </a:ln>
        </p:spPr>
        <p:txBody>
          <a:bodyPr wrap="square">
            <a:spAutoFit/>
          </a:bodyPr>
          <a:lstStyle/>
          <a:p>
            <a:pPr lvl="0" algn="just">
              <a:defRPr/>
            </a:pPr>
            <a:r>
              <a:rPr lang="en-GB" sz="1600" dirty="0"/>
              <a:t>The light-independent stage of photosynthesis, also known as the Calvin cycle, takes place in the stroma of the chloroplast and does not require light directly but depends on the ATP and NADPH produced in the light-dependent stage. In this cycle, carbon dioxide is fixed into organic molecules through a series of enzyme-controlled reactions. The enzyme </a:t>
            </a:r>
            <a:r>
              <a:rPr lang="en-GB" sz="1600" dirty="0" err="1"/>
              <a:t>RuBisCO</a:t>
            </a:r>
            <a:r>
              <a:rPr lang="en-GB" sz="1600" dirty="0"/>
              <a:t> catalyses the fixation of CO₂ to ribulose bisphosphate (RuBP), producing two molecules of glycerate-3-phosphate (GP). ATP and NADPH are then used to reduce GP to triose phosphate (TP), some of which is used to make glucose and other organic compounds, while the rest regenerates RuBP to continue the cycle. This stage is crucial for producing the sugars that plants use for energy and growth.</a:t>
            </a:r>
            <a:endPar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0" name="TextBox 9">
            <a:extLst>
              <a:ext uri="{FF2B5EF4-FFF2-40B4-BE49-F238E27FC236}">
                <a16:creationId xmlns:a16="http://schemas.microsoft.com/office/drawing/2014/main" id="{E8E5AFB8-9497-1F09-745A-ACEDA4B9B116}"/>
              </a:ext>
            </a:extLst>
          </p:cNvPr>
          <p:cNvSpPr txBox="1"/>
          <p:nvPr/>
        </p:nvSpPr>
        <p:spPr>
          <a:xfrm>
            <a:off x="177928" y="167640"/>
            <a:ext cx="6502144" cy="369332"/>
          </a:xfrm>
          <a:prstGeom prst="rect">
            <a:avLst/>
          </a:prstGeom>
          <a:solidFill>
            <a:srgbClr val="F79646">
              <a:lumMod val="40000"/>
              <a:lumOff val="60000"/>
            </a:srgbClr>
          </a:solidFill>
          <a:ln w="38100">
            <a:solidFill>
              <a:srgbClr val="FF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sysClr val="windowText" lastClr="000000"/>
                </a:solidFill>
                <a:effectLst/>
                <a:uLnTx/>
                <a:uFillTx/>
                <a:latin typeface="Calibri" panose="020F0502020204030204"/>
                <a:ea typeface="+mn-ea"/>
                <a:cs typeface="+mn-cs"/>
              </a:rPr>
              <a:t>Light Independent Photosynthesis Key Information</a:t>
            </a:r>
            <a:endParaRPr kumimoji="0" lang="en-GB" sz="160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A77D39D4-D502-3B89-FDAC-779ADBDE3DEA}"/>
              </a:ext>
            </a:extLst>
          </p:cNvPr>
          <p:cNvSpPr txBox="1"/>
          <p:nvPr/>
        </p:nvSpPr>
        <p:spPr>
          <a:xfrm>
            <a:off x="161384" y="3568565"/>
            <a:ext cx="6502144" cy="369332"/>
          </a:xfrm>
          <a:prstGeom prst="rect">
            <a:avLst/>
          </a:prstGeom>
          <a:solidFill>
            <a:srgbClr val="F79646">
              <a:lumMod val="40000"/>
              <a:lumOff val="60000"/>
            </a:srgbClr>
          </a:solidFill>
          <a:ln w="38100">
            <a:solidFill>
              <a:srgbClr val="FF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sysClr val="windowText" lastClr="000000"/>
                </a:solidFill>
                <a:effectLst/>
                <a:uLnTx/>
                <a:uFillTx/>
                <a:latin typeface="Calibri" panose="020F0502020204030204"/>
                <a:ea typeface="+mn-ea"/>
                <a:cs typeface="+mn-cs"/>
              </a:rPr>
              <a:t>Key words &amp; definitions</a:t>
            </a:r>
            <a:endParaRPr kumimoji="0" lang="en-GB" sz="160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p:txBody>
      </p:sp>
      <p:graphicFrame>
        <p:nvGraphicFramePr>
          <p:cNvPr id="4" name="Table 3">
            <a:extLst>
              <a:ext uri="{FF2B5EF4-FFF2-40B4-BE49-F238E27FC236}">
                <a16:creationId xmlns:a16="http://schemas.microsoft.com/office/drawing/2014/main" id="{22730DC3-DAA2-C0DC-D856-E5E28E74687C}"/>
              </a:ext>
            </a:extLst>
          </p:cNvPr>
          <p:cNvGraphicFramePr>
            <a:graphicFrameLocks noGrp="1"/>
          </p:cNvGraphicFramePr>
          <p:nvPr>
            <p:extLst>
              <p:ext uri="{D42A27DB-BD31-4B8C-83A1-F6EECF244321}">
                <p14:modId xmlns:p14="http://schemas.microsoft.com/office/powerpoint/2010/main" val="1397206125"/>
              </p:ext>
            </p:extLst>
          </p:nvPr>
        </p:nvGraphicFramePr>
        <p:xfrm>
          <a:off x="194471" y="4032251"/>
          <a:ext cx="6469057" cy="5023011"/>
        </p:xfrm>
        <a:graphic>
          <a:graphicData uri="http://schemas.openxmlformats.org/drawingml/2006/table">
            <a:tbl>
              <a:tblPr firstRow="1" bandRow="1">
                <a:tableStyleId>{5940675A-B579-460E-94D1-54222C63F5DA}</a:tableStyleId>
              </a:tblPr>
              <a:tblGrid>
                <a:gridCol w="1398954">
                  <a:extLst>
                    <a:ext uri="{9D8B030D-6E8A-4147-A177-3AD203B41FA5}">
                      <a16:colId xmlns:a16="http://schemas.microsoft.com/office/drawing/2014/main" val="2479439374"/>
                    </a:ext>
                  </a:extLst>
                </a:gridCol>
                <a:gridCol w="5070103">
                  <a:extLst>
                    <a:ext uri="{9D8B030D-6E8A-4147-A177-3AD203B41FA5}">
                      <a16:colId xmlns:a16="http://schemas.microsoft.com/office/drawing/2014/main" val="1000844138"/>
                    </a:ext>
                  </a:extLst>
                </a:gridCol>
              </a:tblGrid>
              <a:tr h="350128">
                <a:tc>
                  <a:txBody>
                    <a:bodyPr/>
                    <a:lstStyle/>
                    <a:p>
                      <a:pPr algn="ctr"/>
                      <a:r>
                        <a:rPr lang="en-GB" sz="1800" b="1" dirty="0"/>
                        <a:t>Key word</a:t>
                      </a:r>
                    </a:p>
                  </a:txBody>
                  <a:tcPr>
                    <a:solidFill>
                      <a:schemeClr val="bg1"/>
                    </a:solidFill>
                  </a:tcPr>
                </a:tc>
                <a:tc>
                  <a:txBody>
                    <a:bodyPr/>
                    <a:lstStyle/>
                    <a:p>
                      <a:pPr algn="ctr"/>
                      <a:r>
                        <a:rPr lang="en-GB" sz="1800" b="1" dirty="0"/>
                        <a:t>Key information</a:t>
                      </a:r>
                    </a:p>
                  </a:txBody>
                  <a:tcPr>
                    <a:solidFill>
                      <a:schemeClr val="bg1"/>
                    </a:solidFill>
                  </a:tcPr>
                </a:tc>
                <a:extLst>
                  <a:ext uri="{0D108BD9-81ED-4DB2-BD59-A6C34878D82A}">
                    <a16:rowId xmlns:a16="http://schemas.microsoft.com/office/drawing/2014/main" val="4277297276"/>
                  </a:ext>
                </a:extLst>
              </a:tr>
              <a:tr h="678373">
                <a:tc>
                  <a:txBody>
                    <a:bodyPr/>
                    <a:lstStyle/>
                    <a:p>
                      <a:r>
                        <a:rPr lang="en-GB" dirty="0"/>
                        <a:t>Calvin Cycle</a:t>
                      </a:r>
                      <a:endParaRPr lang="en-GB" b="1" dirty="0"/>
                    </a:p>
                  </a:txBody>
                  <a:tcPr>
                    <a:solidFill>
                      <a:schemeClr val="bg1"/>
                    </a:solidFill>
                  </a:tcPr>
                </a:tc>
                <a:tc>
                  <a:txBody>
                    <a:bodyPr/>
                    <a:lstStyle/>
                    <a:p>
                      <a:r>
                        <a:rPr lang="en-GB" dirty="0"/>
                        <a:t>Another name for the light-independent stage of photosynthesis</a:t>
                      </a:r>
                      <a:endParaRPr lang="en-GB" b="1" dirty="0"/>
                    </a:p>
                  </a:txBody>
                  <a:tcPr>
                    <a:solidFill>
                      <a:schemeClr val="bg1"/>
                    </a:solidFill>
                  </a:tcPr>
                </a:tc>
                <a:extLst>
                  <a:ext uri="{0D108BD9-81ED-4DB2-BD59-A6C34878D82A}">
                    <a16:rowId xmlns:a16="http://schemas.microsoft.com/office/drawing/2014/main" val="2267944313"/>
                  </a:ext>
                </a:extLst>
              </a:tr>
              <a:tr h="629758">
                <a:tc>
                  <a:txBody>
                    <a:bodyPr/>
                    <a:lstStyle/>
                    <a:p>
                      <a:r>
                        <a:rPr lang="en-GB" dirty="0"/>
                        <a:t>Stroma</a:t>
                      </a:r>
                      <a:endParaRPr lang="en-GB" b="1" dirty="0"/>
                    </a:p>
                  </a:txBody>
                  <a:tcPr>
                    <a:solidFill>
                      <a:schemeClr val="bg1"/>
                    </a:solidFill>
                  </a:tcPr>
                </a:tc>
                <a:tc>
                  <a:txBody>
                    <a:bodyPr/>
                    <a:lstStyle/>
                    <a:p>
                      <a:r>
                        <a:rPr lang="en-GB" dirty="0"/>
                        <a:t>The fluid-filled space in a chloroplast where the Calvin cycle takes place</a:t>
                      </a:r>
                      <a:endParaRPr lang="en-GB" b="1" dirty="0"/>
                    </a:p>
                  </a:txBody>
                  <a:tcPr>
                    <a:solidFill>
                      <a:schemeClr val="bg1"/>
                    </a:solidFill>
                  </a:tcPr>
                </a:tc>
                <a:extLst>
                  <a:ext uri="{0D108BD9-81ED-4DB2-BD59-A6C34878D82A}">
                    <a16:rowId xmlns:a16="http://schemas.microsoft.com/office/drawing/2014/main" val="625516069"/>
                  </a:ext>
                </a:extLst>
              </a:tr>
              <a:tr h="651021">
                <a:tc>
                  <a:txBody>
                    <a:bodyPr/>
                    <a:lstStyle/>
                    <a:p>
                      <a:r>
                        <a:rPr lang="en-GB" dirty="0"/>
                        <a:t>Carbon Fixation</a:t>
                      </a:r>
                      <a:endParaRPr lang="en-GB" b="1" dirty="0"/>
                    </a:p>
                  </a:txBody>
                  <a:tcPr>
                    <a:solidFill>
                      <a:schemeClr val="bg1"/>
                    </a:solidFill>
                  </a:tcPr>
                </a:tc>
                <a:tc>
                  <a:txBody>
                    <a:bodyPr/>
                    <a:lstStyle/>
                    <a:p>
                      <a:r>
                        <a:rPr lang="en-GB" dirty="0"/>
                        <a:t>The process of converting carbon dioxide into organic molecules</a:t>
                      </a:r>
                      <a:endParaRPr lang="en-GB" b="1" dirty="0"/>
                    </a:p>
                  </a:txBody>
                  <a:tcPr>
                    <a:solidFill>
                      <a:schemeClr val="bg1"/>
                    </a:solidFill>
                  </a:tcPr>
                </a:tc>
                <a:extLst>
                  <a:ext uri="{0D108BD9-81ED-4DB2-BD59-A6C34878D82A}">
                    <a16:rowId xmlns:a16="http://schemas.microsoft.com/office/drawing/2014/main" val="2251053350"/>
                  </a:ext>
                </a:extLst>
              </a:tr>
              <a:tr h="678373">
                <a:tc>
                  <a:txBody>
                    <a:bodyPr/>
                    <a:lstStyle/>
                    <a:p>
                      <a:r>
                        <a:rPr lang="en-GB" dirty="0" err="1"/>
                        <a:t>RuBisCO</a:t>
                      </a:r>
                      <a:endParaRPr lang="en-GB" b="1" dirty="0"/>
                    </a:p>
                  </a:txBody>
                  <a:tcPr>
                    <a:solidFill>
                      <a:schemeClr val="bg1"/>
                    </a:solidFill>
                  </a:tcPr>
                </a:tc>
                <a:tc>
                  <a:txBody>
                    <a:bodyPr/>
                    <a:lstStyle/>
                    <a:p>
                      <a:r>
                        <a:rPr lang="en-GB" dirty="0"/>
                        <a:t>The enzyme that catalyses the first step of carbon fixation by attaching CO₂ to RuBP</a:t>
                      </a:r>
                      <a:br>
                        <a:rPr lang="en-GB" b="1" dirty="0"/>
                      </a:br>
                      <a:endParaRPr lang="en-GB" b="1" dirty="0"/>
                    </a:p>
                  </a:txBody>
                  <a:tcPr>
                    <a:solidFill>
                      <a:schemeClr val="bg1"/>
                    </a:solidFill>
                  </a:tcPr>
                </a:tc>
                <a:extLst>
                  <a:ext uri="{0D108BD9-81ED-4DB2-BD59-A6C34878D82A}">
                    <a16:rowId xmlns:a16="http://schemas.microsoft.com/office/drawing/2014/main" val="866163417"/>
                  </a:ext>
                </a:extLst>
              </a:tr>
              <a:tr h="629758">
                <a:tc>
                  <a:txBody>
                    <a:bodyPr/>
                    <a:lstStyle/>
                    <a:p>
                      <a:r>
                        <a:rPr lang="en-GB" dirty="0"/>
                        <a:t>Ribulose Bisphosphate (RuBP)</a:t>
                      </a:r>
                      <a:endParaRPr lang="en-GB" b="1" dirty="0"/>
                    </a:p>
                  </a:txBody>
                  <a:tcPr>
                    <a:solidFill>
                      <a:schemeClr val="bg1"/>
                    </a:solidFill>
                  </a:tcPr>
                </a:tc>
                <a:tc>
                  <a:txBody>
                    <a:bodyPr/>
                    <a:lstStyle/>
                    <a:p>
                      <a:r>
                        <a:rPr lang="en-GB" dirty="0"/>
                        <a:t>A 5-carbon compound that reacts with CO₂ in the Calvin cycle</a:t>
                      </a:r>
                      <a:endParaRPr lang="en-GB" b="1" dirty="0"/>
                    </a:p>
                  </a:txBody>
                  <a:tcPr>
                    <a:solidFill>
                      <a:schemeClr val="bg1"/>
                    </a:solidFill>
                  </a:tcPr>
                </a:tc>
                <a:extLst>
                  <a:ext uri="{0D108BD9-81ED-4DB2-BD59-A6C34878D82A}">
                    <a16:rowId xmlns:a16="http://schemas.microsoft.com/office/drawing/2014/main" val="2139966385"/>
                  </a:ext>
                </a:extLst>
              </a:tr>
              <a:tr h="629758">
                <a:tc>
                  <a:txBody>
                    <a:bodyPr/>
                    <a:lstStyle/>
                    <a:p>
                      <a:r>
                        <a:rPr lang="en-GB" dirty="0"/>
                        <a:t>Glycerate-3-Phosphate (GP)</a:t>
                      </a:r>
                      <a:endParaRPr lang="en-GB" b="1" dirty="0"/>
                    </a:p>
                  </a:txBody>
                  <a:tcPr>
                    <a:solidFill>
                      <a:schemeClr val="bg1"/>
                    </a:solidFill>
                  </a:tcPr>
                </a:tc>
                <a:tc>
                  <a:txBody>
                    <a:bodyPr/>
                    <a:lstStyle/>
                    <a:p>
                      <a:r>
                        <a:rPr lang="en-GB" dirty="0"/>
                        <a:t>A 3-carbon compound produced from RuBP and CO₂.</a:t>
                      </a:r>
                      <a:endParaRPr lang="en-GB" b="1" dirty="0"/>
                    </a:p>
                  </a:txBody>
                  <a:tcPr>
                    <a:solidFill>
                      <a:schemeClr val="bg1"/>
                    </a:solidFill>
                  </a:tcPr>
                </a:tc>
                <a:extLst>
                  <a:ext uri="{0D108BD9-81ED-4DB2-BD59-A6C34878D82A}">
                    <a16:rowId xmlns:a16="http://schemas.microsoft.com/office/drawing/2014/main" val="2524656944"/>
                  </a:ext>
                </a:extLst>
              </a:tr>
              <a:tr h="651021">
                <a:tc>
                  <a:txBody>
                    <a:bodyPr/>
                    <a:lstStyle/>
                    <a:p>
                      <a:r>
                        <a:rPr lang="en-GB" dirty="0"/>
                        <a:t>Triose Phosphate (TP)</a:t>
                      </a:r>
                      <a:endParaRPr lang="en-GB" b="1" dirty="0"/>
                    </a:p>
                  </a:txBody>
                  <a:tcPr>
                    <a:solidFill>
                      <a:schemeClr val="bg1"/>
                    </a:solidFill>
                  </a:tcPr>
                </a:tc>
                <a:tc>
                  <a:txBody>
                    <a:bodyPr/>
                    <a:lstStyle/>
                    <a:p>
                      <a:r>
                        <a:rPr lang="en-GB" dirty="0"/>
                        <a:t>A 3-carbon sugar made by reducing GP; used to make glucose and other molecules.</a:t>
                      </a:r>
                      <a:endParaRPr lang="en-GB" b="1" dirty="0"/>
                    </a:p>
                  </a:txBody>
                  <a:tcPr>
                    <a:solidFill>
                      <a:schemeClr val="bg1"/>
                    </a:solidFill>
                  </a:tcPr>
                </a:tc>
                <a:extLst>
                  <a:ext uri="{0D108BD9-81ED-4DB2-BD59-A6C34878D82A}">
                    <a16:rowId xmlns:a16="http://schemas.microsoft.com/office/drawing/2014/main" val="764977902"/>
                  </a:ext>
                </a:extLst>
              </a:tr>
            </a:tbl>
          </a:graphicData>
        </a:graphic>
      </p:graphicFrame>
    </p:spTree>
    <p:extLst>
      <p:ext uri="{BB962C8B-B14F-4D97-AF65-F5344CB8AC3E}">
        <p14:creationId xmlns:p14="http://schemas.microsoft.com/office/powerpoint/2010/main" val="25121945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3471</TotalTime>
  <Words>253</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Mr D Chalk</dc:creator>
  <cp:lastModifiedBy>Chalky Chalk</cp:lastModifiedBy>
  <cp:revision>19</cp:revision>
  <dcterms:created xsi:type="dcterms:W3CDTF">2024-11-24T15:09:29Z</dcterms:created>
  <dcterms:modified xsi:type="dcterms:W3CDTF">2025-07-07T09:45:26Z</dcterms:modified>
</cp:coreProperties>
</file>