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219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06/10/2024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4364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06/10/2024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55712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06/10/2024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5060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06/10/2024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97006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50491A-1CF6-4122-8D67-1D497AA1A31E}" type="datetimeFigureOut">
              <a:rPr lang="en-GB" smtClean="0"/>
              <a:t>06/10/2024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196533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50491A-1CF6-4122-8D67-1D497AA1A31E}" type="datetimeFigureOut">
              <a:rPr lang="en-GB" smtClean="0"/>
              <a:t>06/10/2024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459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50491A-1CF6-4122-8D67-1D497AA1A31E}" type="datetimeFigureOut">
              <a:rPr lang="en-GB" smtClean="0"/>
              <a:t>06/10/2024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2772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50491A-1CF6-4122-8D67-1D497AA1A31E}" type="datetimeFigureOut">
              <a:rPr lang="en-GB" smtClean="0"/>
              <a:t>06/10/2024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8685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0491A-1CF6-4122-8D67-1D497AA1A31E}" type="datetimeFigureOut">
              <a:rPr lang="en-GB" smtClean="0"/>
              <a:t>06/10/2024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3953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06/10/2024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8600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06/10/2024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23051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150491A-1CF6-4122-8D67-1D497AA1A31E}" type="datetimeFigureOut">
              <a:rPr lang="en-GB" smtClean="0"/>
              <a:t>06/10/2024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98212AF-F8A0-4C1D-B892-7FB5C38F7849}" type="slidenum">
              <a:rPr lang="en-GB" smtClean="0"/>
              <a:t>‹#›</a:t>
            </a:fld>
            <a:endParaRPr lang="en-GB"/>
          </a:p>
        </p:txBody>
      </p:sp>
    </p:spTree>
    <p:extLst>
      <p:ext uri="{BB962C8B-B14F-4D97-AF65-F5344CB8AC3E}">
        <p14:creationId xmlns:p14="http://schemas.microsoft.com/office/powerpoint/2010/main" val="15552907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B7F95F6-096D-48EC-13EC-04C57A5BA9A1}"/>
              </a:ext>
            </a:extLst>
          </p:cNvPr>
          <p:cNvSpPr/>
          <p:nvPr/>
        </p:nvSpPr>
        <p:spPr>
          <a:xfrm>
            <a:off x="204489" y="205891"/>
            <a:ext cx="6501112" cy="8774336"/>
          </a:xfrm>
          <a:prstGeom prst="rect">
            <a:avLst/>
          </a:prstGeom>
          <a:noFill/>
          <a:ln w="5715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9F04D79-8F02-5CCD-1AD1-56B03B98564B}"/>
              </a:ext>
            </a:extLst>
          </p:cNvPr>
          <p:cNvSpPr txBox="1"/>
          <p:nvPr/>
        </p:nvSpPr>
        <p:spPr>
          <a:xfrm>
            <a:off x="313899" y="346317"/>
            <a:ext cx="6209732" cy="45878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Zombie Science and the Brain</a:t>
            </a:r>
          </a:p>
        </p:txBody>
      </p:sp>
      <p:sp>
        <p:nvSpPr>
          <p:cNvPr id="17" name="TextBox 16">
            <a:extLst>
              <a:ext uri="{FF2B5EF4-FFF2-40B4-BE49-F238E27FC236}">
                <a16:creationId xmlns:a16="http://schemas.microsoft.com/office/drawing/2014/main" id="{E2084D59-1CC2-47B3-040A-D3EA5A4DB419}"/>
              </a:ext>
            </a:extLst>
          </p:cNvPr>
          <p:cNvSpPr txBox="1"/>
          <p:nvPr/>
        </p:nvSpPr>
        <p:spPr>
          <a:xfrm>
            <a:off x="313899" y="834633"/>
            <a:ext cx="6209732" cy="400110"/>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Read the text below- highlight any key words</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2B92D795-BB81-12DA-1144-B8366413BC4C}"/>
              </a:ext>
            </a:extLst>
          </p:cNvPr>
          <p:cNvSpPr txBox="1"/>
          <p:nvPr/>
        </p:nvSpPr>
        <p:spPr>
          <a:xfrm>
            <a:off x="372630" y="4702022"/>
            <a:ext cx="6164827" cy="58477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What real-life parasite can alter the </a:t>
            </a:r>
            <a:r>
              <a:rPr lang="en-GB" sz="1600" dirty="0" err="1"/>
              <a:t>behavior</a:t>
            </a:r>
            <a:r>
              <a:rPr lang="en-GB" sz="1600" dirty="0"/>
              <a:t> of rats, making them lose their fear of predators?</a:t>
            </a:r>
            <a:endParaRPr kumimoji="0" lang="en-US" sz="1600" b="1" i="0" u="none" strike="noStrike" kern="1200" cap="none" spc="0" normalizeH="0" baseline="0" noProof="0" dirty="0">
              <a:ln>
                <a:noFill/>
              </a:ln>
              <a:solidFill>
                <a:prstClr val="black"/>
              </a:solidFill>
              <a:effectLst/>
              <a:uLnTx/>
              <a:uFillTx/>
              <a:latin typeface="Calibri" panose="020F0502020204030204"/>
            </a:endParaRPr>
          </a:p>
        </p:txBody>
      </p:sp>
      <p:sp>
        <p:nvSpPr>
          <p:cNvPr id="2" name="Rectangle 1">
            <a:extLst>
              <a:ext uri="{FF2B5EF4-FFF2-40B4-BE49-F238E27FC236}">
                <a16:creationId xmlns:a16="http://schemas.microsoft.com/office/drawing/2014/main" id="{01EF13AB-6173-F7A9-3DD7-A2797C91F48C}"/>
              </a:ext>
            </a:extLst>
          </p:cNvPr>
          <p:cNvSpPr>
            <a:spLocks noChangeArrowheads="1"/>
          </p:cNvSpPr>
          <p:nvPr/>
        </p:nvSpPr>
        <p:spPr bwMode="auto">
          <a:xfrm>
            <a:off x="334369" y="1217345"/>
            <a:ext cx="6209732" cy="3293209"/>
          </a:xfrm>
          <a:prstGeom prst="rect">
            <a:avLst/>
          </a:prstGeom>
          <a:solidFill>
            <a:schemeClr val="bg1"/>
          </a:solidFill>
          <a:ln w="5715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300" dirty="0"/>
              <a:t>Halloween is the perfect time to delve into the science behind zombies in pop culture, which may seem far-fetched but has some fascinating real-world parallels. While fictional zombies are portrayed as mindless, reanimated corpses, certain parasites in nature can manipulate the </a:t>
            </a:r>
            <a:r>
              <a:rPr lang="en-GB" sz="1300" dirty="0" err="1"/>
              <a:t>behavior</a:t>
            </a:r>
            <a:r>
              <a:rPr lang="en-GB" sz="1300" dirty="0"/>
              <a:t> of their hosts in ways that seem eerily similar. For example, the parasite Toxoplasma gondii can infect the brains of animals like rats, causing them to lose their fear of predators such as cats, which then eat the rats and help the parasite complete its life cycle. In humans, Toxoplasma infections have been linked to subtle changes in </a:t>
            </a:r>
            <a:r>
              <a:rPr lang="en-GB" sz="1300" dirty="0" err="1"/>
              <a:t>behavior</a:t>
            </a:r>
            <a:r>
              <a:rPr lang="en-GB" sz="1300" dirty="0"/>
              <a:t> and even an increased risk of certain mental health conditions.</a:t>
            </a:r>
          </a:p>
          <a:p>
            <a:pPr algn="just"/>
            <a:r>
              <a:rPr lang="en-GB" sz="1300" dirty="0"/>
              <a:t>Additionally, there are fungi like Ophiocordyceps that infect insects, particularly ants, and take control of their movements, effectively turning them into "zombie ants" that behave in ways that benefit the fungus's reproduction. Discussing these real-life examples can help students understand how certain organisms can impact the nervous system and </a:t>
            </a:r>
            <a:r>
              <a:rPr lang="en-GB" sz="1300" dirty="0" err="1"/>
              <a:t>behavior</a:t>
            </a:r>
            <a:r>
              <a:rPr lang="en-GB" sz="1300" dirty="0"/>
              <a:t>, drawing connections between these biological phenomena and the fictional concept of a “zombie brain.” This topic also offers a unique opportunity to explore how pathogens interact with the brain and how the nervous system regulates </a:t>
            </a:r>
            <a:r>
              <a:rPr lang="en-GB" sz="1300" dirty="0" err="1"/>
              <a:t>behavior</a:t>
            </a:r>
            <a:r>
              <a:rPr lang="en-GB" sz="1300" dirty="0"/>
              <a:t>, both under normal and infected conditions.</a:t>
            </a:r>
          </a:p>
        </p:txBody>
      </p:sp>
      <p:sp>
        <p:nvSpPr>
          <p:cNvPr id="3" name="TextBox 2">
            <a:extLst>
              <a:ext uri="{FF2B5EF4-FFF2-40B4-BE49-F238E27FC236}">
                <a16:creationId xmlns:a16="http://schemas.microsoft.com/office/drawing/2014/main" id="{135F45A5-51FC-F60C-286B-13048231D0C2}"/>
              </a:ext>
            </a:extLst>
          </p:cNvPr>
          <p:cNvSpPr txBox="1"/>
          <p:nvPr/>
        </p:nvSpPr>
        <p:spPr>
          <a:xfrm>
            <a:off x="332758" y="5299956"/>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sp>
        <p:nvSpPr>
          <p:cNvPr id="4" name="TextBox 3">
            <a:extLst>
              <a:ext uri="{FF2B5EF4-FFF2-40B4-BE49-F238E27FC236}">
                <a16:creationId xmlns:a16="http://schemas.microsoft.com/office/drawing/2014/main" id="{F29A18D3-731A-CD12-B964-256C9394BB6F}"/>
              </a:ext>
            </a:extLst>
          </p:cNvPr>
          <p:cNvSpPr txBox="1"/>
          <p:nvPr/>
        </p:nvSpPr>
        <p:spPr>
          <a:xfrm>
            <a:off x="346586" y="6205667"/>
            <a:ext cx="4875911" cy="58477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How does the fungus </a:t>
            </a:r>
            <a:r>
              <a:rPr lang="en-GB" sz="1600" i="1" dirty="0"/>
              <a:t>Ophiocordyceps</a:t>
            </a:r>
            <a:r>
              <a:rPr lang="en-GB" sz="1600" dirty="0"/>
              <a:t> affect insects like ants?</a:t>
            </a:r>
            <a:endParaRPr kumimoji="0" lang="en-US" sz="1600" b="1" i="0" u="none" strike="noStrike" kern="1200" cap="none" spc="0" normalizeH="0" baseline="0" noProof="0" dirty="0">
              <a:ln>
                <a:noFill/>
              </a:ln>
              <a:solidFill>
                <a:prstClr val="black"/>
              </a:solidFill>
              <a:effectLst/>
              <a:uLnTx/>
              <a:uFillTx/>
              <a:latin typeface="Calibri" panose="020F0502020204030204"/>
            </a:endParaRPr>
          </a:p>
        </p:txBody>
      </p:sp>
      <p:sp>
        <p:nvSpPr>
          <p:cNvPr id="9" name="TextBox 8">
            <a:extLst>
              <a:ext uri="{FF2B5EF4-FFF2-40B4-BE49-F238E27FC236}">
                <a16:creationId xmlns:a16="http://schemas.microsoft.com/office/drawing/2014/main" id="{44BB83FB-F733-DE4D-F3E0-616B863FCE76}"/>
              </a:ext>
            </a:extLst>
          </p:cNvPr>
          <p:cNvSpPr txBox="1"/>
          <p:nvPr/>
        </p:nvSpPr>
        <p:spPr>
          <a:xfrm>
            <a:off x="389173" y="6803601"/>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94695706-88E1-7684-9DA6-96BAD029CA59}"/>
              </a:ext>
            </a:extLst>
          </p:cNvPr>
          <p:cNvSpPr txBox="1"/>
          <p:nvPr/>
        </p:nvSpPr>
        <p:spPr>
          <a:xfrm>
            <a:off x="372631" y="7709312"/>
            <a:ext cx="5469369" cy="58477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What does discussing organisms like </a:t>
            </a:r>
            <a:r>
              <a:rPr lang="en-GB" sz="1600" i="1" dirty="0"/>
              <a:t>Toxoplasma</a:t>
            </a:r>
            <a:r>
              <a:rPr lang="en-GB" sz="1600" dirty="0"/>
              <a:t> and </a:t>
            </a:r>
            <a:r>
              <a:rPr lang="en-GB" sz="1600" i="1" dirty="0"/>
              <a:t>Ophiocordyceps</a:t>
            </a:r>
            <a:r>
              <a:rPr lang="en-GB" sz="1600" dirty="0"/>
              <a:t> help students understand?</a:t>
            </a:r>
            <a:endParaRPr kumimoji="0" lang="en-US" sz="1600" b="1" i="0" u="none" strike="noStrike" kern="1200" cap="none" spc="0" normalizeH="0" baseline="0" noProof="0" dirty="0">
              <a:ln>
                <a:noFill/>
              </a:ln>
              <a:solidFill>
                <a:prstClr val="black"/>
              </a:solidFill>
              <a:effectLst/>
              <a:uLnTx/>
              <a:uFillTx/>
              <a:latin typeface="Calibri" panose="020F0502020204030204"/>
            </a:endParaRPr>
          </a:p>
        </p:txBody>
      </p:sp>
      <p:sp>
        <p:nvSpPr>
          <p:cNvPr id="13" name="TextBox 12">
            <a:extLst>
              <a:ext uri="{FF2B5EF4-FFF2-40B4-BE49-F238E27FC236}">
                <a16:creationId xmlns:a16="http://schemas.microsoft.com/office/drawing/2014/main" id="{5031201C-5C1A-02E7-4FCB-37C7C6A048A8}"/>
              </a:ext>
            </a:extLst>
          </p:cNvPr>
          <p:cNvSpPr txBox="1"/>
          <p:nvPr/>
        </p:nvSpPr>
        <p:spPr>
          <a:xfrm>
            <a:off x="389173" y="8307247"/>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pic>
        <p:nvPicPr>
          <p:cNvPr id="1026" name="Picture 2" descr="Zombie transparent vector clipart free download">
            <a:extLst>
              <a:ext uri="{FF2B5EF4-FFF2-40B4-BE49-F238E27FC236}">
                <a16:creationId xmlns:a16="http://schemas.microsoft.com/office/drawing/2014/main" id="{7EA1E57F-6DE7-89D0-D24C-2DBC15CA70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1" y="5242733"/>
            <a:ext cx="2516188" cy="415898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03642602"/>
      </p:ext>
    </p:extLst>
  </p:cSld>
  <p:clrMapOvr>
    <a:masterClrMapping/>
  </p:clrMapOvr>
  <mc:AlternateContent xmlns:mc="http://schemas.openxmlformats.org/markup-compatibility/2006" xmlns:p14="http://schemas.microsoft.com/office/powerpoint/2010/main">
    <mc:Choice Requires="p14">
      <p:transition spd="slow" p14:dur="2000" advTm="114490"/>
    </mc:Choice>
    <mc:Fallback xmlns="">
      <p:transition spd="slow" advTm="1144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4"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4.3|15.6|1.9|9.9|2.6|16.8|1.7"/>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8501</TotalTime>
  <Words>282</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36</cp:revision>
  <dcterms:created xsi:type="dcterms:W3CDTF">2024-01-19T05:37:07Z</dcterms:created>
  <dcterms:modified xsi:type="dcterms:W3CDTF">2024-10-06T21:09:26Z</dcterms:modified>
</cp:coreProperties>
</file>