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4" d="100"/>
          <a:sy n="64" d="100"/>
        </p:scale>
        <p:origin x="1503" y="8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150491A-1CF6-4122-8D67-1D497AA1A31E}" type="datetimeFigureOut">
              <a:rPr lang="en-GB" smtClean="0"/>
              <a:t>09/07/2025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32436470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50491A-1CF6-4122-8D67-1D497AA1A31E}" type="datetimeFigureOut">
              <a:rPr lang="en-GB" smtClean="0"/>
              <a:t>09/07/2025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35571257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50491A-1CF6-4122-8D67-1D497AA1A31E}" type="datetimeFigureOut">
              <a:rPr lang="en-GB" smtClean="0"/>
              <a:t>09/07/2025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32506083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50491A-1CF6-4122-8D67-1D497AA1A31E}" type="datetimeFigureOut">
              <a:rPr lang="en-GB" smtClean="0"/>
              <a:t>09/07/2025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2970060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150491A-1CF6-4122-8D67-1D497AA1A31E}" type="datetimeFigureOut">
              <a:rPr lang="en-GB" smtClean="0"/>
              <a:t>09/07/2025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19653333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150491A-1CF6-4122-8D67-1D497AA1A31E}" type="datetimeFigureOut">
              <a:rPr lang="en-GB" smtClean="0"/>
              <a:t>09/07/2025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254598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150491A-1CF6-4122-8D67-1D497AA1A31E}" type="datetimeFigureOut">
              <a:rPr lang="en-GB" smtClean="0"/>
              <a:t>09/07/2025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2527720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150491A-1CF6-4122-8D67-1D497AA1A31E}" type="datetimeFigureOut">
              <a:rPr lang="en-GB" smtClean="0"/>
              <a:t>09/07/2025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3868542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50491A-1CF6-4122-8D67-1D497AA1A31E}" type="datetimeFigureOut">
              <a:rPr lang="en-GB" smtClean="0"/>
              <a:t>09/07/2025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4395317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C150491A-1CF6-4122-8D67-1D497AA1A31E}" type="datetimeFigureOut">
              <a:rPr lang="en-GB" smtClean="0"/>
              <a:t>09/07/2025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860062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C150491A-1CF6-4122-8D67-1D497AA1A31E}" type="datetimeFigureOut">
              <a:rPr lang="en-GB" smtClean="0"/>
              <a:t>09/07/2025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4230515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C150491A-1CF6-4122-8D67-1D497AA1A31E}" type="datetimeFigureOut">
              <a:rPr lang="en-GB" smtClean="0"/>
              <a:t>09/07/2025</a:t>
            </a:fld>
            <a:endParaRPr lang="en-GB"/>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398212AF-F8A0-4C1D-B892-7FB5C38F7849}" type="slidenum">
              <a:rPr lang="en-GB" smtClean="0"/>
              <a:t>‹#›</a:t>
            </a:fld>
            <a:endParaRPr lang="en-GB"/>
          </a:p>
        </p:txBody>
      </p:sp>
    </p:spTree>
    <p:extLst>
      <p:ext uri="{BB962C8B-B14F-4D97-AF65-F5344CB8AC3E}">
        <p14:creationId xmlns:p14="http://schemas.microsoft.com/office/powerpoint/2010/main" val="155529078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tags" Target="../tags/tag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5516347E-E2F9-56D6-EBCC-56BDAAE9DFFE}"/>
              </a:ext>
            </a:extLst>
          </p:cNvPr>
          <p:cNvSpPr txBox="1"/>
          <p:nvPr/>
        </p:nvSpPr>
        <p:spPr>
          <a:xfrm>
            <a:off x="831899" y="3919625"/>
            <a:ext cx="5923576" cy="4401205"/>
          </a:xfrm>
          <a:prstGeom prst="rect">
            <a:avLst/>
          </a:prstGeom>
          <a:noFill/>
        </p:spPr>
        <p:txBody>
          <a:bodyPr wrap="square">
            <a:spAutoFit/>
          </a:bodyPr>
          <a:lstStyle/>
          <a:p>
            <a:pPr algn="l">
              <a:spcBef>
                <a:spcPts val="1200"/>
              </a:spcBef>
              <a:spcAft>
                <a:spcPts val="0"/>
              </a:spcAft>
            </a:pPr>
            <a:r>
              <a:rPr lang="en-GB" sz="2000" b="0" i="0" dirty="0">
                <a:solidFill>
                  <a:srgbClr val="222222"/>
                </a:solidFill>
                <a:effectLst/>
                <a:highlight>
                  <a:srgbClr val="FFFFFF"/>
                </a:highlight>
                <a:latin typeface="Arial" panose="020B0604020202020204" pitchFamily="34" charset="0"/>
              </a:rPr>
              <a:t> 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
        <p:nvSpPr>
          <p:cNvPr id="5" name="Rectangle 4">
            <a:extLst>
              <a:ext uri="{FF2B5EF4-FFF2-40B4-BE49-F238E27FC236}">
                <a16:creationId xmlns:a16="http://schemas.microsoft.com/office/drawing/2014/main" id="{1B7F95F6-096D-48EC-13EC-04C57A5BA9A1}"/>
              </a:ext>
            </a:extLst>
          </p:cNvPr>
          <p:cNvSpPr/>
          <p:nvPr/>
        </p:nvSpPr>
        <p:spPr>
          <a:xfrm>
            <a:off x="204489" y="205891"/>
            <a:ext cx="6501112" cy="8774336"/>
          </a:xfrm>
          <a:prstGeom prst="rect">
            <a:avLst/>
          </a:prstGeom>
          <a:noFill/>
          <a:ln w="57150">
            <a:solidFill>
              <a:srgbClr val="00B0F0"/>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99F04D79-8F02-5CCD-1AD1-56B03B98564B}"/>
              </a:ext>
            </a:extLst>
          </p:cNvPr>
          <p:cNvSpPr txBox="1"/>
          <p:nvPr/>
        </p:nvSpPr>
        <p:spPr>
          <a:xfrm>
            <a:off x="313899" y="346317"/>
            <a:ext cx="6209732" cy="367216"/>
          </a:xfrm>
          <a:prstGeom prst="rect">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2700000" scaled="1"/>
            <a:tileRect/>
          </a:gradFill>
          <a:ln w="28575">
            <a:solidFill>
              <a:srgbClr val="FF0000"/>
            </a:solidFill>
          </a:ln>
        </p:spPr>
        <p:txBody>
          <a:bodyPr wrap="square" rtlCol="0">
            <a:spAutoFit/>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n-GB" b="1" kern="0" dirty="0">
                <a:solidFill>
                  <a:prstClr val="black"/>
                </a:solidFill>
                <a:latin typeface="Arial" panose="020B0604020202020204" pitchFamily="34" charset="0"/>
                <a:ea typeface="Times New Roman" panose="02020603050405020304" pitchFamily="18" charset="0"/>
              </a:rPr>
              <a:t>Membrane Permeability Investigation Errors </a:t>
            </a:r>
            <a:r>
              <a:rPr kumimoji="0" lang="en-GB" b="1" i="0" u="none" strike="noStrike" kern="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rPr>
              <a:t>Question</a:t>
            </a:r>
            <a:endParaRPr kumimoji="0" lang="en-GB" b="1" i="0" u="none" strike="noStrike" kern="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p:txBody>
      </p:sp>
      <p:sp>
        <p:nvSpPr>
          <p:cNvPr id="17" name="TextBox 16">
            <a:extLst>
              <a:ext uri="{FF2B5EF4-FFF2-40B4-BE49-F238E27FC236}">
                <a16:creationId xmlns:a16="http://schemas.microsoft.com/office/drawing/2014/main" id="{E2084D59-1CC2-47B3-040A-D3EA5A4DB419}"/>
              </a:ext>
            </a:extLst>
          </p:cNvPr>
          <p:cNvSpPr txBox="1"/>
          <p:nvPr/>
        </p:nvSpPr>
        <p:spPr>
          <a:xfrm>
            <a:off x="330272" y="749526"/>
            <a:ext cx="6137701" cy="3477875"/>
          </a:xfrm>
          <a:prstGeom prst="rect">
            <a:avLst/>
          </a:prstGeom>
          <a:noFill/>
        </p:spPr>
        <p:txBody>
          <a:bodyPr wrap="square">
            <a:spAutoFit/>
          </a:bodyPr>
          <a:lstStyle/>
          <a:p>
            <a:pPr>
              <a:buNone/>
            </a:pPr>
            <a:r>
              <a:rPr lang="en-GB" sz="2000" dirty="0"/>
              <a:t>A student investigated the effect of temperature on membrane permeability using beetroot cylinders. They placed the cylinders in test tubes of water at different temperatures, left them for 10 minutes, and then measured absorbance using a colorimeter. However, the </a:t>
            </a:r>
            <a:r>
              <a:rPr lang="en-GB" sz="2000" b="1" dirty="0"/>
              <a:t>beetroot pieces were of different sizes</a:t>
            </a:r>
            <a:r>
              <a:rPr lang="en-GB" sz="2000" dirty="0"/>
              <a:t>, </a:t>
            </a:r>
            <a:r>
              <a:rPr lang="en-GB" sz="2000" b="1" dirty="0"/>
              <a:t>no replicates were taken</a:t>
            </a:r>
            <a:r>
              <a:rPr lang="en-GB" sz="2000" dirty="0"/>
              <a:t>, and the </a:t>
            </a:r>
            <a:r>
              <a:rPr lang="en-GB" sz="2000" b="1" dirty="0"/>
              <a:t>temperature of the water was not maintained during the experiment</a:t>
            </a:r>
            <a:r>
              <a:rPr lang="en-GB" sz="2000" dirty="0"/>
              <a:t>.</a:t>
            </a:r>
          </a:p>
          <a:p>
            <a:r>
              <a:rPr lang="en-GB" sz="2000" b="1" dirty="0"/>
              <a:t>Identify two significant errors in the student’s method. For each, explain why it is incorrect and suggest a correction.</a:t>
            </a:r>
            <a:endParaRPr lang="en-GB" sz="2000" dirty="0"/>
          </a:p>
        </p:txBody>
      </p:sp>
      <p:sp>
        <p:nvSpPr>
          <p:cNvPr id="8" name="Rectangle 2">
            <a:extLst>
              <a:ext uri="{FF2B5EF4-FFF2-40B4-BE49-F238E27FC236}">
                <a16:creationId xmlns:a16="http://schemas.microsoft.com/office/drawing/2014/main" id="{C56A6E68-8521-86C7-26F5-257848B53250}"/>
              </a:ext>
            </a:extLst>
          </p:cNvPr>
          <p:cNvSpPr>
            <a:spLocks noChangeArrowheads="1"/>
          </p:cNvSpPr>
          <p:nvPr/>
        </p:nvSpPr>
        <p:spPr bwMode="auto">
          <a:xfrm>
            <a:off x="0" y="-323165"/>
            <a:ext cx="26481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7" name="TextBox 6">
            <a:extLst>
              <a:ext uri="{FF2B5EF4-FFF2-40B4-BE49-F238E27FC236}">
                <a16:creationId xmlns:a16="http://schemas.microsoft.com/office/drawing/2014/main" id="{E2592EF3-21F8-D4AC-878A-9F6C6A9EC15A}"/>
              </a:ext>
            </a:extLst>
          </p:cNvPr>
          <p:cNvSpPr txBox="1"/>
          <p:nvPr/>
        </p:nvSpPr>
        <p:spPr>
          <a:xfrm rot="16200000">
            <a:off x="-1756976" y="6281373"/>
            <a:ext cx="4692721" cy="584775"/>
          </a:xfrm>
          <a:prstGeom prst="rect">
            <a:avLst/>
          </a:prstGeom>
          <a:solidFill>
            <a:srgbClr val="F79646">
              <a:lumMod val="40000"/>
              <a:lumOff val="60000"/>
            </a:srgbClr>
          </a:solidFill>
          <a:ln w="38100">
            <a:solidFill>
              <a:srgbClr val="FF0000"/>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0" cap="none" spc="0" normalizeH="0" baseline="0" noProof="0" dirty="0">
                <a:ln>
                  <a:noFill/>
                </a:ln>
                <a:solidFill>
                  <a:sysClr val="windowText" lastClr="000000"/>
                </a:solidFill>
                <a:effectLst/>
                <a:uLnTx/>
                <a:uFillTx/>
                <a:latin typeface="Calibri" panose="020F0502020204030204"/>
                <a:ea typeface="+mn-ea"/>
                <a:cs typeface="+mn-cs"/>
              </a:rPr>
              <a:t>Answer</a:t>
            </a:r>
            <a:endParaRPr kumimoji="0" lang="en-GB" sz="2800" b="0" i="0" u="none" strike="noStrike" kern="0" cap="none" spc="0" normalizeH="0" baseline="0" noProof="0" dirty="0">
              <a:ln>
                <a:noFill/>
              </a:ln>
              <a:solidFill>
                <a:sysClr val="windowText" lastClr="000000"/>
              </a:solidFill>
              <a:effectLst/>
              <a:uLnTx/>
              <a:uFillTx/>
              <a:latin typeface="Calibri" panose="020F0502020204030204"/>
              <a:ea typeface="+mn-ea"/>
              <a:cs typeface="+mn-cs"/>
            </a:endParaRPr>
          </a:p>
        </p:txBody>
      </p:sp>
      <p:sp>
        <p:nvSpPr>
          <p:cNvPr id="13" name="Arrow: Right 12">
            <a:extLst>
              <a:ext uri="{FF2B5EF4-FFF2-40B4-BE49-F238E27FC236}">
                <a16:creationId xmlns:a16="http://schemas.microsoft.com/office/drawing/2014/main" id="{E86A1673-58A1-6595-3F3B-808D4238CB87}"/>
              </a:ext>
            </a:extLst>
          </p:cNvPr>
          <p:cNvSpPr/>
          <p:nvPr/>
        </p:nvSpPr>
        <p:spPr>
          <a:xfrm>
            <a:off x="4914898" y="8366609"/>
            <a:ext cx="428625" cy="57150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Box 13">
            <a:extLst>
              <a:ext uri="{FF2B5EF4-FFF2-40B4-BE49-F238E27FC236}">
                <a16:creationId xmlns:a16="http://schemas.microsoft.com/office/drawing/2014/main" id="{2D9FA1E4-60C8-96B7-B7E7-B68F70840FC5}"/>
              </a:ext>
            </a:extLst>
          </p:cNvPr>
          <p:cNvSpPr txBox="1"/>
          <p:nvPr/>
        </p:nvSpPr>
        <p:spPr>
          <a:xfrm>
            <a:off x="948659" y="8424533"/>
            <a:ext cx="4084043" cy="458780"/>
          </a:xfrm>
          <a:prstGeom prst="rect">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2700000" scaled="1"/>
            <a:tileRect/>
          </a:gradFill>
          <a:ln w="28575">
            <a:solidFill>
              <a:srgbClr val="FF0000"/>
            </a:solidFill>
          </a:ln>
        </p:spPr>
        <p:txBody>
          <a:bodyPr wrap="square" rtlCol="0">
            <a:spAutoFit/>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n-GB" sz="2400" b="1" kern="0" dirty="0">
                <a:solidFill>
                  <a:prstClr val="black"/>
                </a:solidFill>
                <a:latin typeface="Arial" panose="020B0604020202020204" pitchFamily="34" charset="0"/>
                <a:ea typeface="Times New Roman" panose="02020603050405020304" pitchFamily="18" charset="0"/>
              </a:rPr>
              <a:t>Video link</a:t>
            </a:r>
            <a:endParaRPr kumimoji="0" lang="en-GB" sz="2400" b="1" i="0" u="none" strike="noStrike" kern="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p:txBody>
      </p:sp>
      <p:pic>
        <p:nvPicPr>
          <p:cNvPr id="18" name="Picture 17">
            <a:extLst>
              <a:ext uri="{FF2B5EF4-FFF2-40B4-BE49-F238E27FC236}">
                <a16:creationId xmlns:a16="http://schemas.microsoft.com/office/drawing/2014/main" id="{1936F18A-CD32-593C-4E1D-3BC29277E580}"/>
              </a:ext>
            </a:extLst>
          </p:cNvPr>
          <p:cNvPicPr>
            <a:picLocks noChangeAspect="1"/>
          </p:cNvPicPr>
          <p:nvPr/>
        </p:nvPicPr>
        <p:blipFill>
          <a:blip r:embed="rId3"/>
          <a:stretch>
            <a:fillRect/>
          </a:stretch>
        </p:blipFill>
        <p:spPr>
          <a:xfrm>
            <a:off x="5441430" y="7685449"/>
            <a:ext cx="1238681" cy="1234672"/>
          </a:xfrm>
          <a:prstGeom prst="rect">
            <a:avLst/>
          </a:prstGeom>
        </p:spPr>
      </p:pic>
    </p:spTree>
    <p:custDataLst>
      <p:tags r:id="rId1"/>
    </p:custDataLst>
    <p:extLst>
      <p:ext uri="{BB962C8B-B14F-4D97-AF65-F5344CB8AC3E}">
        <p14:creationId xmlns:p14="http://schemas.microsoft.com/office/powerpoint/2010/main" val="3403642602"/>
      </p:ext>
    </p:extLst>
  </p:cSld>
  <p:clrMapOvr>
    <a:masterClrMapping/>
  </p:clrMapOvr>
  <mc:AlternateContent xmlns:mc="http://schemas.openxmlformats.org/markup-compatibility/2006" xmlns:p14="http://schemas.microsoft.com/office/powerpoint/2010/main">
    <mc:Choice Requires="p14">
      <p:transition spd="slow" p14:dur="2000" advTm="44665"/>
    </mc:Choice>
    <mc:Fallback xmlns="">
      <p:transition spd="slow" advTm="44665"/>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IMING" val="|9.2|4.4|8.2|7.4"/>
</p:tagLst>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14986</TotalTime>
  <Words>101</Words>
  <Application>Microsoft Office PowerPoint</Application>
  <PresentationFormat>On-screen Show (4:3)</PresentationFormat>
  <Paragraphs>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1_Office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 D Chalk</dc:creator>
  <cp:lastModifiedBy>Chalky Chalk</cp:lastModifiedBy>
  <cp:revision>152</cp:revision>
  <dcterms:created xsi:type="dcterms:W3CDTF">2024-01-19T05:37:07Z</dcterms:created>
  <dcterms:modified xsi:type="dcterms:W3CDTF">2025-07-09T18:12:13Z</dcterms:modified>
</cp:coreProperties>
</file>