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</p:sldMasterIdLst>
  <p:sldIdLst>
    <p:sldId id="256" r:id="rId3"/>
    <p:sldId id="257" r:id="rId4"/>
    <p:sldId id="259" r:id="rId5"/>
  </p:sldIdLst>
  <p:sldSz cx="6858000" cy="9144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2265" y="5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491A-1CF6-4122-8D67-1D497AA1A31E}" type="datetimeFigureOut">
              <a:rPr lang="en-GB" smtClean="0"/>
              <a:t>04/11/2024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36470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491A-1CF6-4122-8D67-1D497AA1A31E}" type="datetimeFigureOut">
              <a:rPr lang="en-GB" smtClean="0"/>
              <a:t>04/11/2024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71257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491A-1CF6-4122-8D67-1D497AA1A31E}" type="datetimeFigureOut">
              <a:rPr lang="en-GB" smtClean="0"/>
              <a:t>04/11/2024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06083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04/11/2024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02938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04/11/2024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11249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04/11/2024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1301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04/11/2024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50512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04/11/2024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96647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04/11/2024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09832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04/11/2024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88276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04/11/2024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04757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491A-1CF6-4122-8D67-1D497AA1A31E}" type="datetimeFigureOut">
              <a:rPr lang="en-GB" smtClean="0"/>
              <a:t>04/11/2024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00607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04/11/2024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08229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04/11/2024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36663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04/11/2024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76946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491A-1CF6-4122-8D67-1D497AA1A31E}" type="datetimeFigureOut">
              <a:rPr lang="en-GB" smtClean="0"/>
              <a:t>04/11/2024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53333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491A-1CF6-4122-8D67-1D497AA1A31E}" type="datetimeFigureOut">
              <a:rPr lang="en-GB" smtClean="0"/>
              <a:t>04/11/2024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5989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491A-1CF6-4122-8D67-1D497AA1A31E}" type="datetimeFigureOut">
              <a:rPr lang="en-GB" smtClean="0"/>
              <a:t>04/11/2024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77200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491A-1CF6-4122-8D67-1D497AA1A31E}" type="datetimeFigureOut">
              <a:rPr lang="en-GB" smtClean="0"/>
              <a:t>04/11/2024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8542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491A-1CF6-4122-8D67-1D497AA1A31E}" type="datetimeFigureOut">
              <a:rPr lang="en-GB" smtClean="0"/>
              <a:t>04/11/2024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9531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491A-1CF6-4122-8D67-1D497AA1A31E}" type="datetimeFigureOut">
              <a:rPr lang="en-GB" smtClean="0"/>
              <a:t>04/11/2024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0062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491A-1CF6-4122-8D67-1D497AA1A31E}" type="datetimeFigureOut">
              <a:rPr lang="en-GB" smtClean="0"/>
              <a:t>04/11/2024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0515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50491A-1CF6-4122-8D67-1D497AA1A31E}" type="datetimeFigureOut">
              <a:rPr lang="en-GB" smtClean="0"/>
              <a:t>04/11/2024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5290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9AA4433-A435-4F16-AD0A-11C026674ABC}" type="datetimeFigureOut">
              <a:rPr lang="en-GB" smtClean="0"/>
              <a:t>04/11/2024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334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O8LnzTXQvgQ" TargetMode="Externa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https://www.youtube.com/embed/O8LnzTXQvgQ?feature=oembed" TargetMode="External"/><Relationship Id="rId1" Type="http://schemas.openxmlformats.org/officeDocument/2006/relationships/tags" Target="../tags/tag2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teachlikeahero" TargetMode="External"/><Relationship Id="rId13" Type="http://schemas.openxmlformats.org/officeDocument/2006/relationships/hyperlink" Target="https://www.teacherspayteachers.com/Product/Biology-Science-Carbon-Cycle-Lesson-5155293" TargetMode="External"/><Relationship Id="rId3" Type="http://schemas.openxmlformats.org/officeDocument/2006/relationships/hyperlink" Target="https://www.instagram.com/teachlikeahero/" TargetMode="External"/><Relationship Id="rId7" Type="http://schemas.openxmlformats.org/officeDocument/2006/relationships/hyperlink" Target="https://www.youtube.com/channel/UCusRyTOMev92b-esEk3kVew" TargetMode="External"/><Relationship Id="rId12" Type="http://schemas.openxmlformats.org/officeDocument/2006/relationships/hyperlink" Target="https://www.tes.com/teaching-resource/ks4-aqa-gcse-biology-science-carbon-cycle-lesson-12233417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www.pinterest.co.uk/isany1coming4an/" TargetMode="External"/><Relationship Id="rId11" Type="http://schemas.openxmlformats.org/officeDocument/2006/relationships/hyperlink" Target="https://www.youtube.com/watch?v=jL0Ka7peIvs&amp;t=14s" TargetMode="External"/><Relationship Id="rId5" Type="http://schemas.openxmlformats.org/officeDocument/2006/relationships/hyperlink" Target="https://twitter.com/teacherchalky1" TargetMode="External"/><Relationship Id="rId10" Type="http://schemas.openxmlformats.org/officeDocument/2006/relationships/image" Target="../media/image5.png"/><Relationship Id="rId4" Type="http://schemas.openxmlformats.org/officeDocument/2006/relationships/image" Target="../media/image4.jpeg"/><Relationship Id="rId9" Type="http://schemas.openxmlformats.org/officeDocument/2006/relationships/hyperlink" Target="https://mailchi.mp/b9218a58e7d3/subscribe-to-our-newsletter-to-keep-up-to-date-with-all-our-teaching-cpd-updates" TargetMode="External"/><Relationship Id="rId1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B7F95F6-096D-48EC-13EC-04C57A5BA9A1}"/>
              </a:ext>
            </a:extLst>
          </p:cNvPr>
          <p:cNvSpPr/>
          <p:nvPr/>
        </p:nvSpPr>
        <p:spPr>
          <a:xfrm>
            <a:off x="204489" y="205891"/>
            <a:ext cx="6501112" cy="8774336"/>
          </a:xfrm>
          <a:prstGeom prst="rect">
            <a:avLst/>
          </a:prstGeom>
          <a:noFill/>
          <a:ln w="57150">
            <a:solidFill>
              <a:srgbClr val="00B0F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F04D79-8F02-5CCD-1AD1-56B03B98564B}"/>
              </a:ext>
            </a:extLst>
          </p:cNvPr>
          <p:cNvSpPr txBox="1"/>
          <p:nvPr/>
        </p:nvSpPr>
        <p:spPr>
          <a:xfrm>
            <a:off x="313899" y="346317"/>
            <a:ext cx="6209732" cy="458780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</a:rPr>
              <a:t>Carbon Cycle Question</a:t>
            </a:r>
            <a:endParaRPr kumimoji="0" lang="en-GB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2084D59-1CC2-47B3-040A-D3EA5A4DB419}"/>
              </a:ext>
            </a:extLst>
          </p:cNvPr>
          <p:cNvSpPr txBox="1"/>
          <p:nvPr/>
        </p:nvSpPr>
        <p:spPr>
          <a:xfrm>
            <a:off x="313899" y="855102"/>
            <a:ext cx="6209732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Bef>
                <a:spcPts val="1200"/>
              </a:spcBef>
              <a:spcAft>
                <a:spcPts val="0"/>
              </a:spcAft>
            </a:pPr>
            <a:r>
              <a:rPr lang="en-GB" sz="1800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The leaves fall off many trees in autumn.</a:t>
            </a:r>
          </a:p>
          <a:p>
            <a:pPr marL="285750" indent="-285750" algn="l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800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The dead leaves contain carbon compounds and nitrogen compounds.</a:t>
            </a:r>
          </a:p>
          <a:p>
            <a:pPr marL="285750" indent="-285750" algn="l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800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Describe how carbon </a:t>
            </a:r>
            <a:r>
              <a:rPr lang="en-GB" sz="1800" b="1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and</a:t>
            </a:r>
            <a:r>
              <a:rPr lang="en-GB" sz="1800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 nitrogen in compounds in the leaves are recycled and used by living trees.</a:t>
            </a:r>
          </a:p>
          <a:p>
            <a:pPr algn="l">
              <a:spcBef>
                <a:spcPts val="1200"/>
              </a:spcBef>
              <a:spcAft>
                <a:spcPts val="0"/>
              </a:spcAft>
            </a:pPr>
            <a:r>
              <a:rPr lang="en-GB" sz="1800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You should include a description of:</a:t>
            </a:r>
          </a:p>
          <a:p>
            <a:pPr algn="l">
              <a:spcAft>
                <a:spcPts val="0"/>
              </a:spcAft>
            </a:pPr>
            <a:r>
              <a:rPr lang="en-GB" sz="1800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•   how the leaves are broken down</a:t>
            </a:r>
          </a:p>
          <a:p>
            <a:pPr algn="l">
              <a:spcAft>
                <a:spcPts val="0"/>
              </a:spcAft>
            </a:pPr>
            <a:r>
              <a:rPr lang="en-GB" sz="1800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•   how substances are taken in and used by the trees.</a:t>
            </a:r>
          </a:p>
          <a:p>
            <a:pPr>
              <a:spcBef>
                <a:spcPts val="1200"/>
              </a:spcBef>
            </a:pPr>
            <a:endParaRPr lang="en-GB" dirty="0">
              <a:highlight>
                <a:srgbClr val="FFFFFF"/>
              </a:highlight>
            </a:endParaRPr>
          </a:p>
          <a:p>
            <a:pPr>
              <a:spcBef>
                <a:spcPts val="1200"/>
              </a:spcBef>
            </a:pPr>
            <a:endParaRPr lang="en-GB" b="1" i="0" dirty="0">
              <a:solidFill>
                <a:srgbClr val="222222"/>
              </a:solidFill>
              <a:effectLst/>
              <a:highlight>
                <a:srgbClr val="FFFFFF"/>
              </a:highlight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1F31FD7-55A2-ECFE-6CE7-6F8077E8A314}"/>
              </a:ext>
            </a:extLst>
          </p:cNvPr>
          <p:cNvSpPr txBox="1"/>
          <p:nvPr/>
        </p:nvSpPr>
        <p:spPr>
          <a:xfrm rot="16200000">
            <a:off x="-1621266" y="5637311"/>
            <a:ext cx="4489609" cy="584775"/>
          </a:xfrm>
          <a:prstGeom prst="rect">
            <a:avLst/>
          </a:prstGeom>
          <a:solidFill>
            <a:srgbClr val="F79646">
              <a:lumMod val="40000"/>
              <a:lumOff val="60000"/>
            </a:srgbClr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Answer</a:t>
            </a:r>
            <a:endParaRPr kumimoji="0" lang="en-GB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FB50310-0946-5D5B-05F8-9478DCC9E991}"/>
              </a:ext>
            </a:extLst>
          </p:cNvPr>
          <p:cNvSpPr txBox="1"/>
          <p:nvPr/>
        </p:nvSpPr>
        <p:spPr>
          <a:xfrm>
            <a:off x="1064624" y="3684894"/>
            <a:ext cx="5459007" cy="1477328"/>
          </a:xfrm>
          <a:prstGeom prst="rect">
            <a:avLst/>
          </a:prstGeom>
          <a:solidFill>
            <a:schemeClr val="bg1"/>
          </a:solidFill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 </a:t>
            </a:r>
            <a:r>
              <a:rPr lang="en-GB" b="1" dirty="0"/>
              <a:t>Key things to include: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/>
              <a:t>What the role of micro-organisms 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/>
              <a:t>The role of respiration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/>
              <a:t>How plants take in carbon dioxide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/>
              <a:t>What plants use nitrates for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F1FB5CD-E4E6-9354-B991-763650B2EB10}"/>
              </a:ext>
            </a:extLst>
          </p:cNvPr>
          <p:cNvSpPr txBox="1"/>
          <p:nvPr/>
        </p:nvSpPr>
        <p:spPr>
          <a:xfrm>
            <a:off x="915926" y="5312182"/>
            <a:ext cx="558566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</a:p>
        </p:txBody>
      </p:sp>
      <p:sp>
        <p:nvSpPr>
          <p:cNvPr id="8" name="TextBox 7">
            <a:hlinkClick r:id="rId3"/>
            <a:extLst>
              <a:ext uri="{FF2B5EF4-FFF2-40B4-BE49-F238E27FC236}">
                <a16:creationId xmlns:a16="http://schemas.microsoft.com/office/drawing/2014/main" id="{60EF6B6A-D7F0-4E0A-A931-214839F6308C}"/>
              </a:ext>
            </a:extLst>
          </p:cNvPr>
          <p:cNvSpPr txBox="1"/>
          <p:nvPr/>
        </p:nvSpPr>
        <p:spPr>
          <a:xfrm>
            <a:off x="356406" y="8324463"/>
            <a:ext cx="4897982" cy="467197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GB" sz="2400" b="1" kern="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Link to video</a:t>
            </a:r>
            <a:endParaRPr kumimoji="0" lang="en-GB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61F0C65D-199E-649C-3DF0-B3FAE28025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1715" y="7315205"/>
            <a:ext cx="1171916" cy="151919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03642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2124"/>
    </mc:Choice>
    <mc:Fallback xmlns="">
      <p:transition spd="slow" advTm="14212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B7F95F6-096D-48EC-13EC-04C57A5BA9A1}"/>
              </a:ext>
            </a:extLst>
          </p:cNvPr>
          <p:cNvSpPr/>
          <p:nvPr/>
        </p:nvSpPr>
        <p:spPr>
          <a:xfrm>
            <a:off x="204489" y="205891"/>
            <a:ext cx="6501112" cy="8774336"/>
          </a:xfrm>
          <a:prstGeom prst="rect">
            <a:avLst/>
          </a:prstGeom>
          <a:noFill/>
          <a:ln w="57150">
            <a:solidFill>
              <a:srgbClr val="00B0F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F04D79-8F02-5CCD-1AD1-56B03B98564B}"/>
              </a:ext>
            </a:extLst>
          </p:cNvPr>
          <p:cNvSpPr txBox="1"/>
          <p:nvPr/>
        </p:nvSpPr>
        <p:spPr>
          <a:xfrm>
            <a:off x="313899" y="346317"/>
            <a:ext cx="6209732" cy="458780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Carbon Cycle Question</a:t>
            </a:r>
            <a:endParaRPr kumimoji="0" lang="en-GB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Online Media 2" title="6 mark carbon cycle GCSE Biology question video">
            <a:hlinkClick r:id="" action="ppaction://media"/>
            <a:extLst>
              <a:ext uri="{FF2B5EF4-FFF2-40B4-BE49-F238E27FC236}">
                <a16:creationId xmlns:a16="http://schemas.microsoft.com/office/drawing/2014/main" id="{223C2115-89D0-C50C-39B3-FF2A9352A363}"/>
              </a:ext>
            </a:extLst>
          </p:cNvPr>
          <p:cNvPicPr>
            <a:picLocks noRot="1" noChangeAspect="1"/>
          </p:cNvPicPr>
          <p:nvPr>
            <a:videoFile r:link="rId2"/>
          </p:nvPr>
        </p:nvPicPr>
        <p:blipFill rotWithShape="1">
          <a:blip r:embed="rId4"/>
          <a:srcRect l="23084" r="22388"/>
          <a:stretch/>
        </p:blipFill>
        <p:spPr>
          <a:xfrm>
            <a:off x="616310" y="988574"/>
            <a:ext cx="5677469" cy="780910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71098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2124"/>
    </mc:Choice>
    <mc:Fallback xmlns="">
      <p:transition spd="slow" advTm="14212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61AB1D5-46D3-59D1-2B68-632BE9731D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D88466C-4A7F-6581-C065-0F7F1AEC9599}"/>
              </a:ext>
            </a:extLst>
          </p:cNvPr>
          <p:cNvSpPr txBox="1"/>
          <p:nvPr/>
        </p:nvSpPr>
        <p:spPr>
          <a:xfrm>
            <a:off x="181866" y="6593553"/>
            <a:ext cx="1063051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Follow me on social media to stay in touch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C1EAFA8-0B77-BD02-E1B8-BE5054BB4AA7}"/>
              </a:ext>
            </a:extLst>
          </p:cNvPr>
          <p:cNvSpPr txBox="1"/>
          <p:nvPr/>
        </p:nvSpPr>
        <p:spPr>
          <a:xfrm>
            <a:off x="181867" y="7888002"/>
            <a:ext cx="655581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Keep up to date with my new content: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2" descr="Creating Social Media Share Buttons | by David Olurebi | Medium">
            <a:hlinkClick r:id="rId3"/>
            <a:extLst>
              <a:ext uri="{FF2B5EF4-FFF2-40B4-BE49-F238E27FC236}">
                <a16:creationId xmlns:a16="http://schemas.microsoft.com/office/drawing/2014/main" id="{8709037B-2D2A-2871-6025-219AB18D8A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745" b="50000"/>
          <a:stretch/>
        </p:blipFill>
        <p:spPr bwMode="auto">
          <a:xfrm>
            <a:off x="1538488" y="7055218"/>
            <a:ext cx="585949" cy="641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reating Social Media Share Buttons | by David Olurebi | Medium">
            <a:hlinkClick r:id="rId5"/>
            <a:extLst>
              <a:ext uri="{FF2B5EF4-FFF2-40B4-BE49-F238E27FC236}">
                <a16:creationId xmlns:a16="http://schemas.microsoft.com/office/drawing/2014/main" id="{FE4668F3-07B4-061C-992D-2AB8D9BFDF3C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52" r="34165" b="51080"/>
          <a:stretch/>
        </p:blipFill>
        <p:spPr bwMode="auto">
          <a:xfrm>
            <a:off x="2289097" y="7069078"/>
            <a:ext cx="533400" cy="627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reating Social Media Share Buttons | by David Olurebi | Medium">
            <a:hlinkClick r:id="rId6"/>
            <a:extLst>
              <a:ext uri="{FF2B5EF4-FFF2-40B4-BE49-F238E27FC236}">
                <a16:creationId xmlns:a16="http://schemas.microsoft.com/office/drawing/2014/main" id="{9D724994-7DC6-00DB-75CF-70F7C0A36D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45" b="50000"/>
          <a:stretch/>
        </p:blipFill>
        <p:spPr bwMode="auto">
          <a:xfrm>
            <a:off x="3056268" y="7069078"/>
            <a:ext cx="585949" cy="641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reating Social Media Share Buttons | by David Olurebi | Medium">
            <a:hlinkClick r:id="rId7"/>
            <a:extLst>
              <a:ext uri="{FF2B5EF4-FFF2-40B4-BE49-F238E27FC236}">
                <a16:creationId xmlns:a16="http://schemas.microsoft.com/office/drawing/2014/main" id="{0C10102D-C99F-EFEB-B6C6-D7486B9749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55" t="50000" r="34563"/>
          <a:stretch/>
        </p:blipFill>
        <p:spPr bwMode="auto">
          <a:xfrm>
            <a:off x="3784545" y="7120116"/>
            <a:ext cx="533400" cy="641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reating Social Media Share Buttons | by David Olurebi | Medium">
            <a:hlinkClick r:id="rId8"/>
            <a:extLst>
              <a:ext uri="{FF2B5EF4-FFF2-40B4-BE49-F238E27FC236}">
                <a16:creationId xmlns:a16="http://schemas.microsoft.com/office/drawing/2014/main" id="{667B59A2-C43B-952A-BD9E-96C4CC0F7F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49" t="50000"/>
          <a:stretch/>
        </p:blipFill>
        <p:spPr bwMode="auto">
          <a:xfrm>
            <a:off x="4640224" y="7120115"/>
            <a:ext cx="568783" cy="641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hlinkClick r:id="rId9"/>
            <a:extLst>
              <a:ext uri="{FF2B5EF4-FFF2-40B4-BE49-F238E27FC236}">
                <a16:creationId xmlns:a16="http://schemas.microsoft.com/office/drawing/2014/main" id="{F8C9123E-1A57-C29C-3133-2D24E1C8A5F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831462" y="8410202"/>
            <a:ext cx="3517697" cy="493819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240C70AA-9D1A-6EBE-7D76-FC2E8B5245FC}"/>
              </a:ext>
            </a:extLst>
          </p:cNvPr>
          <p:cNvSpPr/>
          <p:nvPr/>
        </p:nvSpPr>
        <p:spPr>
          <a:xfrm>
            <a:off x="402840" y="4032301"/>
            <a:ext cx="2653427" cy="2380245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4" name="TextBox 13">
            <a:hlinkClick r:id="rId11"/>
            <a:extLst>
              <a:ext uri="{FF2B5EF4-FFF2-40B4-BE49-F238E27FC236}">
                <a16:creationId xmlns:a16="http://schemas.microsoft.com/office/drawing/2014/main" id="{B44B7E01-518A-5A10-A601-09209E4CEF1A}"/>
              </a:ext>
            </a:extLst>
          </p:cNvPr>
          <p:cNvSpPr txBox="1"/>
          <p:nvPr/>
        </p:nvSpPr>
        <p:spPr>
          <a:xfrm>
            <a:off x="549037" y="4181605"/>
            <a:ext cx="2338542" cy="523220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Click here to access my </a:t>
            </a:r>
            <a:r>
              <a:rPr kumimoji="0" lang="en-GB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youtube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videos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9F371CF-2DD3-9FE4-95D6-D7F2A1B89C68}"/>
              </a:ext>
            </a:extLst>
          </p:cNvPr>
          <p:cNvSpPr/>
          <p:nvPr/>
        </p:nvSpPr>
        <p:spPr>
          <a:xfrm>
            <a:off x="3313510" y="4032301"/>
            <a:ext cx="3141650" cy="2380245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15893D7-5996-C913-F8FC-365A8A445234}"/>
              </a:ext>
            </a:extLst>
          </p:cNvPr>
          <p:cNvSpPr txBox="1"/>
          <p:nvPr/>
        </p:nvSpPr>
        <p:spPr>
          <a:xfrm>
            <a:off x="3202465" y="4086660"/>
            <a:ext cx="325269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Resources that this activity would work well with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Box 17">
            <a:hlinkClick r:id="rId12"/>
            <a:extLst>
              <a:ext uri="{FF2B5EF4-FFF2-40B4-BE49-F238E27FC236}">
                <a16:creationId xmlns:a16="http://schemas.microsoft.com/office/drawing/2014/main" id="{73842A33-4CC3-ED2D-3E8F-77BB3EEB177A}"/>
              </a:ext>
            </a:extLst>
          </p:cNvPr>
          <p:cNvSpPr txBox="1"/>
          <p:nvPr/>
        </p:nvSpPr>
        <p:spPr>
          <a:xfrm>
            <a:off x="3459107" y="4807498"/>
            <a:ext cx="2849856" cy="369332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Lesson on TES</a:t>
            </a:r>
          </a:p>
        </p:txBody>
      </p:sp>
      <p:sp>
        <p:nvSpPr>
          <p:cNvPr id="19" name="TextBox 18">
            <a:hlinkClick r:id="rId13"/>
            <a:extLst>
              <a:ext uri="{FF2B5EF4-FFF2-40B4-BE49-F238E27FC236}">
                <a16:creationId xmlns:a16="http://schemas.microsoft.com/office/drawing/2014/main" id="{A6B715A4-B4C1-D925-DB55-C751830CEEFE}"/>
              </a:ext>
            </a:extLst>
          </p:cNvPr>
          <p:cNvSpPr txBox="1"/>
          <p:nvPr/>
        </p:nvSpPr>
        <p:spPr>
          <a:xfrm>
            <a:off x="3459107" y="5361934"/>
            <a:ext cx="2849856" cy="369332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Lesson on TPT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E6AE3BB-C413-46D7-5891-E034869B416A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72128" y="4896150"/>
            <a:ext cx="2338542" cy="1315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51488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4.2|4.3|16.8|2.2|17.3|1.6|37.5|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4.2|4.3|16.8|2.2|17.3|1.6|37.5|1"/>
</p:tagLst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1666</TotalTime>
  <Words>140</Words>
  <Application>Microsoft Office PowerPoint</Application>
  <PresentationFormat>On-screen Show (4:3)</PresentationFormat>
  <Paragraphs>22</Paragraphs>
  <Slides>3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11" baseType="lpstr">
      <vt:lpstr>Aptos</vt:lpstr>
      <vt:lpstr>Aptos Display</vt:lpstr>
      <vt:lpstr>Arial</vt:lpstr>
      <vt:lpstr>Calibri</vt:lpstr>
      <vt:lpstr>Calibri Light</vt:lpstr>
      <vt:lpstr>Comic Sans MS</vt:lpstr>
      <vt:lpstr>1_Office Theme</vt:lpstr>
      <vt:lpstr>2_Office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 D Chalk</dc:creator>
  <cp:lastModifiedBy>Chalky Chalk</cp:lastModifiedBy>
  <cp:revision>25</cp:revision>
  <dcterms:created xsi:type="dcterms:W3CDTF">2024-01-19T05:37:07Z</dcterms:created>
  <dcterms:modified xsi:type="dcterms:W3CDTF">2024-11-04T21:38:54Z</dcterms:modified>
</cp:coreProperties>
</file>