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503" y="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436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55712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5060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9700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0491A-1CF6-4122-8D67-1D497AA1A31E}"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19653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0491A-1CF6-4122-8D67-1D497AA1A31E}" type="datetimeFigureOut">
              <a:rPr lang="en-GB" smtClean="0"/>
              <a:t>09/05/2025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459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0491A-1CF6-4122-8D67-1D497AA1A31E}" type="datetimeFigureOut">
              <a:rPr lang="en-GB" smtClean="0"/>
              <a:t>09/05/2025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2772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0491A-1CF6-4122-8D67-1D497AA1A31E}" type="datetimeFigureOut">
              <a:rPr lang="en-GB" smtClean="0"/>
              <a:t>09/05/2025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8685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0491A-1CF6-4122-8D67-1D497AA1A31E}" type="datetimeFigureOut">
              <a:rPr lang="en-GB" smtClean="0"/>
              <a:t>09/05/2025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3953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860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230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150491A-1CF6-4122-8D67-1D497AA1A31E}" type="datetimeFigureOut">
              <a:rPr lang="en-GB" smtClean="0"/>
              <a:t>09/05/2025</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8212AF-F8A0-4C1D-B892-7FB5C38F7849}" type="slidenum">
              <a:rPr lang="en-GB" smtClean="0"/>
              <a:t>‹#›</a:t>
            </a:fld>
            <a:endParaRPr lang="en-GB"/>
          </a:p>
        </p:txBody>
      </p:sp>
    </p:spTree>
    <p:extLst>
      <p:ext uri="{BB962C8B-B14F-4D97-AF65-F5344CB8AC3E}">
        <p14:creationId xmlns:p14="http://schemas.microsoft.com/office/powerpoint/2010/main" val="1555290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9" y="346317"/>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dirty="0">
                <a:solidFill>
                  <a:prstClr val="black"/>
                </a:solidFill>
                <a:latin typeface="Arial" panose="020B0604020202020204" pitchFamily="34" charset="0"/>
                <a:ea typeface="Times New Roman" panose="02020603050405020304" pitchFamily="18" charset="0"/>
              </a:rPr>
              <a:t>Increasing Photosynthesis </a:t>
            </a: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084D59-1CC2-47B3-040A-D3EA5A4DB419}"/>
              </a:ext>
            </a:extLst>
          </p:cNvPr>
          <p:cNvSpPr txBox="1"/>
          <p:nvPr/>
        </p:nvSpPr>
        <p:spPr>
          <a:xfrm>
            <a:off x="356406" y="838330"/>
            <a:ext cx="6137701" cy="1631216"/>
          </a:xfrm>
          <a:prstGeom prst="rect">
            <a:avLst/>
          </a:prstGeom>
          <a:noFill/>
        </p:spPr>
        <p:txBody>
          <a:bodyPr wrap="square">
            <a:spAutoFit/>
          </a:bodyPr>
          <a:lstStyle/>
          <a:p>
            <a:pPr algn="just">
              <a:spcBef>
                <a:spcPts val="1200"/>
              </a:spcBef>
            </a:pPr>
            <a:r>
              <a:rPr lang="en-GB" sz="2000" dirty="0"/>
              <a:t>The graph below  shows how the rate of photosynthesis is affected by light, carbon dioxide and temperature. Explain the effect of increasing temperature and increasing carbon dioxide concentration on the rate of photosynthesis</a:t>
            </a:r>
            <a:endParaRPr lang="en-GB" sz="2000" b="1" i="0" dirty="0">
              <a:solidFill>
                <a:srgbClr val="222222"/>
              </a:solidFill>
              <a:effectLst/>
              <a:highlight>
                <a:srgbClr val="FFFFFF"/>
              </a:highlight>
            </a:endParaRPr>
          </a:p>
        </p:txBody>
      </p:sp>
      <p:sp>
        <p:nvSpPr>
          <p:cNvPr id="52" name="TextBox 51">
            <a:extLst>
              <a:ext uri="{FF2B5EF4-FFF2-40B4-BE49-F238E27FC236}">
                <a16:creationId xmlns:a16="http://schemas.microsoft.com/office/drawing/2014/main" id="{311526A9-CE6D-F01A-47EC-33D37C908240}"/>
              </a:ext>
            </a:extLst>
          </p:cNvPr>
          <p:cNvSpPr txBox="1"/>
          <p:nvPr/>
        </p:nvSpPr>
        <p:spPr>
          <a:xfrm rot="16200000">
            <a:off x="-1200993" y="6717627"/>
            <a:ext cx="3649088" cy="584775"/>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Answer</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CC43EE-9B2B-A7E7-803D-C122E47048A9}"/>
              </a:ext>
            </a:extLst>
          </p:cNvPr>
          <p:cNvSpPr txBox="1"/>
          <p:nvPr/>
        </p:nvSpPr>
        <p:spPr>
          <a:xfrm>
            <a:off x="1028388" y="6358764"/>
            <a:ext cx="5459007" cy="707886"/>
          </a:xfrm>
          <a:prstGeom prst="rect">
            <a:avLst/>
          </a:prstGeom>
          <a:solidFill>
            <a:schemeClr val="bg1"/>
          </a:solidFill>
          <a:ln w="38100">
            <a:solidFill>
              <a:srgbClr val="FFFF00"/>
            </a:solidFill>
          </a:ln>
        </p:spPr>
        <p:txBody>
          <a:bodyPr wrap="square" rtlCol="0">
            <a:spAutoFit/>
          </a:bodyPr>
          <a:lstStyle/>
          <a:p>
            <a:r>
              <a:rPr lang="en-GB" sz="2000" dirty="0"/>
              <a:t>Beyond the optimum temperature, enzymes can denature, causing the rate to decrease.</a:t>
            </a:r>
          </a:p>
        </p:txBody>
      </p:sp>
      <p:sp>
        <p:nvSpPr>
          <p:cNvPr id="9" name="TextBox 8">
            <a:extLst>
              <a:ext uri="{FF2B5EF4-FFF2-40B4-BE49-F238E27FC236}">
                <a16:creationId xmlns:a16="http://schemas.microsoft.com/office/drawing/2014/main" id="{5F3E4B49-E01B-FC73-6031-222FD99B17E4}"/>
              </a:ext>
            </a:extLst>
          </p:cNvPr>
          <p:cNvSpPr txBox="1"/>
          <p:nvPr/>
        </p:nvSpPr>
        <p:spPr>
          <a:xfrm>
            <a:off x="990412" y="7224280"/>
            <a:ext cx="5459007" cy="707886"/>
          </a:xfrm>
          <a:prstGeom prst="rect">
            <a:avLst/>
          </a:prstGeom>
          <a:solidFill>
            <a:schemeClr val="bg1"/>
          </a:solidFill>
          <a:ln w="38100">
            <a:solidFill>
              <a:srgbClr val="FFFF00"/>
            </a:solidFill>
          </a:ln>
        </p:spPr>
        <p:txBody>
          <a:bodyPr wrap="square" rtlCol="0">
            <a:spAutoFit/>
          </a:bodyPr>
          <a:lstStyle/>
          <a:p>
            <a:r>
              <a:rPr lang="en-GB" sz="2000" dirty="0"/>
              <a:t>Increasing CO₂ concentration increases the rate as more CO₂ is available for photosynthesis</a:t>
            </a:r>
          </a:p>
        </p:txBody>
      </p:sp>
      <p:sp>
        <p:nvSpPr>
          <p:cNvPr id="10" name="TextBox 9">
            <a:extLst>
              <a:ext uri="{FF2B5EF4-FFF2-40B4-BE49-F238E27FC236}">
                <a16:creationId xmlns:a16="http://schemas.microsoft.com/office/drawing/2014/main" id="{20BC7886-FCDF-6B01-167C-31FFF6D13AA1}"/>
              </a:ext>
            </a:extLst>
          </p:cNvPr>
          <p:cNvSpPr txBox="1"/>
          <p:nvPr/>
        </p:nvSpPr>
        <p:spPr>
          <a:xfrm>
            <a:off x="1028389" y="8089797"/>
            <a:ext cx="5459007" cy="707886"/>
          </a:xfrm>
          <a:prstGeom prst="rect">
            <a:avLst/>
          </a:prstGeom>
          <a:solidFill>
            <a:schemeClr val="bg1"/>
          </a:solidFill>
          <a:ln w="38100">
            <a:solidFill>
              <a:srgbClr val="FFFF00"/>
            </a:solidFill>
          </a:ln>
        </p:spPr>
        <p:txBody>
          <a:bodyPr wrap="square" rtlCol="0">
            <a:spAutoFit/>
          </a:bodyPr>
          <a:lstStyle/>
          <a:p>
            <a:r>
              <a:rPr lang="en-GB" sz="2000" dirty="0"/>
              <a:t>Eventually, photosynthesis levels off when another factor (like light intensity) becomes limiting.</a:t>
            </a:r>
          </a:p>
        </p:txBody>
      </p:sp>
      <p:sp>
        <p:nvSpPr>
          <p:cNvPr id="12" name="TextBox 11">
            <a:extLst>
              <a:ext uri="{FF2B5EF4-FFF2-40B4-BE49-F238E27FC236}">
                <a16:creationId xmlns:a16="http://schemas.microsoft.com/office/drawing/2014/main" id="{FD1A3410-3B1B-40B3-7BB3-F0AF1FACC5DA}"/>
              </a:ext>
            </a:extLst>
          </p:cNvPr>
          <p:cNvSpPr txBox="1"/>
          <p:nvPr/>
        </p:nvSpPr>
        <p:spPr>
          <a:xfrm>
            <a:off x="990411" y="5185471"/>
            <a:ext cx="5459007" cy="1015663"/>
          </a:xfrm>
          <a:prstGeom prst="rect">
            <a:avLst/>
          </a:prstGeom>
          <a:solidFill>
            <a:schemeClr val="bg1"/>
          </a:solidFill>
          <a:ln w="38100">
            <a:solidFill>
              <a:srgbClr val="FFFF00"/>
            </a:solidFill>
          </a:ln>
        </p:spPr>
        <p:txBody>
          <a:bodyPr wrap="square" rtlCol="0">
            <a:spAutoFit/>
          </a:bodyPr>
          <a:lstStyle/>
          <a:p>
            <a:r>
              <a:rPr lang="en-GB" sz="2000" dirty="0"/>
              <a:t>Increasing temperature increases the rate of photosynthesis up to an optimum, due to faster enzyme activity.</a:t>
            </a:r>
          </a:p>
        </p:txBody>
      </p:sp>
      <p:sp>
        <p:nvSpPr>
          <p:cNvPr id="8" name="Rectangle 2">
            <a:extLst>
              <a:ext uri="{FF2B5EF4-FFF2-40B4-BE49-F238E27FC236}">
                <a16:creationId xmlns:a16="http://schemas.microsoft.com/office/drawing/2014/main" id="{C56A6E68-8521-86C7-26F5-257848B53250}"/>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0BA78A8-D1DF-78EC-47DC-34B6DF05E132}"/>
              </a:ext>
            </a:extLst>
          </p:cNvPr>
          <p:cNvPicPr>
            <a:picLocks noChangeAspect="1"/>
          </p:cNvPicPr>
          <p:nvPr/>
        </p:nvPicPr>
        <p:blipFill>
          <a:blip r:embed="rId5"/>
          <a:stretch>
            <a:fillRect/>
          </a:stretch>
        </p:blipFill>
        <p:spPr>
          <a:xfrm>
            <a:off x="527480" y="2468052"/>
            <a:ext cx="5514975" cy="2571750"/>
          </a:xfrm>
          <a:prstGeom prst="rect">
            <a:avLst/>
          </a:prstGeom>
        </p:spPr>
      </p:pic>
      <p:pic>
        <p:nvPicPr>
          <p:cNvPr id="11" name="Audio 10">
            <a:hlinkClick r:id="" action="ppaction://media"/>
            <a:extLst>
              <a:ext uri="{FF2B5EF4-FFF2-40B4-BE49-F238E27FC236}">
                <a16:creationId xmlns:a16="http://schemas.microsoft.com/office/drawing/2014/main" id="{803C3B35-F523-64E9-D920-437AE4DA45C1}"/>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287500" t="-287500" r="-287500" b="-287500"/>
          <a:stretch>
            <a:fillRect/>
          </a:stretch>
        </p:blipFill>
        <p:spPr>
          <a:xfrm>
            <a:off x="7341583" y="5166880"/>
            <a:ext cx="2057400" cy="2057400"/>
          </a:xfrm>
          <a:prstGeom prst="ellipse">
            <a:avLst/>
          </a:prstGeom>
        </p:spPr>
      </p:pic>
    </p:spTree>
    <p:custDataLst>
      <p:tags r:id="rId1"/>
    </p:custDataLst>
    <p:extLst>
      <p:ext uri="{BB962C8B-B14F-4D97-AF65-F5344CB8AC3E}">
        <p14:creationId xmlns:p14="http://schemas.microsoft.com/office/powerpoint/2010/main" val="3403642602"/>
      </p:ext>
    </p:extLst>
  </p:cSld>
  <p:clrMapOvr>
    <a:masterClrMapping/>
  </p:clrMapOvr>
  <mc:AlternateContent xmlns:mc="http://schemas.openxmlformats.org/markup-compatibility/2006">
    <mc:Choice xmlns:p14="http://schemas.microsoft.com/office/powerpoint/2010/main" Requires="p14">
      <p:transition spd="slow" p14:dur="2000" advTm="42412"/>
    </mc:Choice>
    <mc:Fallback>
      <p:transition spd="slow" advTm="42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1"/>
                </p:tgtEl>
              </p:cMediaNode>
            </p:audio>
          </p:childTnLst>
        </p:cTn>
      </p:par>
    </p:tnLst>
    <p:bldLst>
      <p:bldP spid="2" grpId="0"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Free Vector | Like Button Thumbs Up Cartoon Style">
            <a:extLst>
              <a:ext uri="{FF2B5EF4-FFF2-40B4-BE49-F238E27FC236}">
                <a16:creationId xmlns:a16="http://schemas.microsoft.com/office/drawing/2014/main" id="{622AFB01-62EB-6736-68D5-58F971306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320674"/>
            <a:ext cx="5962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Add Subscribe Button on YouTube Videos (Subscribe Button PNGs)">
            <a:extLst>
              <a:ext uri="{FF2B5EF4-FFF2-40B4-BE49-F238E27FC236}">
                <a16:creationId xmlns:a16="http://schemas.microsoft.com/office/drawing/2014/main" id="{33E161EE-DF70-DB98-F844-0436DDFB5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90" y="6985935"/>
            <a:ext cx="5962651" cy="1515507"/>
          </a:xfrm>
          <a:prstGeom prst="rect">
            <a:avLst/>
          </a:prstGeom>
          <a:noFill/>
          <a:extLst>
            <a:ext uri="{909E8E84-426E-40DD-AFC4-6F175D3DCCD1}">
              <a14:hiddenFill xmlns:a14="http://schemas.microsoft.com/office/drawing/2010/main">
                <a:solidFill>
                  <a:srgbClr val="FFFFFF"/>
                </a:solidFill>
              </a14:hiddenFill>
            </a:ext>
          </a:extLst>
        </p:spPr>
      </p:pic>
      <p:pic>
        <p:nvPicPr>
          <p:cNvPr id="3" name="ElevenLabs_2024-11-05T17_15_40_Brian_pre_s50_sb75_se0_b_m2">
            <a:hlinkClick r:id="" action="ppaction://media"/>
            <a:extLst>
              <a:ext uri="{FF2B5EF4-FFF2-40B4-BE49-F238E27FC236}">
                <a16:creationId xmlns:a16="http://schemas.microsoft.com/office/drawing/2014/main" id="{22D097D5-8AF3-221A-61B7-2987145D83A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667171" y="2387600"/>
            <a:ext cx="304800" cy="304800"/>
          </a:xfrm>
          <a:prstGeom prst="rect">
            <a:avLst/>
          </a:prstGeom>
        </p:spPr>
      </p:pic>
    </p:spTree>
    <p:custDataLst>
      <p:tags r:id="rId1"/>
    </p:custDataLst>
    <p:extLst>
      <p:ext uri="{BB962C8B-B14F-4D97-AF65-F5344CB8AC3E}">
        <p14:creationId xmlns:p14="http://schemas.microsoft.com/office/powerpoint/2010/main" val="3259553009"/>
      </p:ext>
    </p:extLst>
  </p:cSld>
  <p:clrMapOvr>
    <a:masterClrMapping/>
  </p:clrMapOvr>
  <mc:AlternateContent xmlns:mc="http://schemas.openxmlformats.org/markup-compatibility/2006" xmlns:p14="http://schemas.microsoft.com/office/powerpoint/2010/main">
    <mc:Choice Requires="p14">
      <p:transition spd="slow" p14:dur="2000" advTm="14650"/>
    </mc:Choice>
    <mc:Fallback xmlns="">
      <p:transition spd="slow" advTm="14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018" objId="3"/>
        <p14:stopEvt time="13912"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4.6|7|5.2|6.5"/>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9229</TotalTime>
  <Words>103</Words>
  <Application>Microsoft Office PowerPoint</Application>
  <PresentationFormat>On-screen Show (4:3)</PresentationFormat>
  <Paragraphs>7</Paragraphs>
  <Slides>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Chalky Chalk</cp:lastModifiedBy>
  <cp:revision>106</cp:revision>
  <dcterms:created xsi:type="dcterms:W3CDTF">2024-01-19T05:37:07Z</dcterms:created>
  <dcterms:modified xsi:type="dcterms:W3CDTF">2025-05-09T09:58:52Z</dcterms:modified>
</cp:coreProperties>
</file>