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801600" cy="96012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47" d="100"/>
          <a:sy n="47" d="100"/>
        </p:scale>
        <p:origin x="72" y="1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8E5F4B-DD4A-4403-A915-0E7332ADED9D}"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135B4-B94F-4E2E-81BC-439425B1861E}" type="slidenum">
              <a:rPr lang="en-GB" smtClean="0"/>
              <a:t>‹#›</a:t>
            </a:fld>
            <a:endParaRPr lang="en-GB"/>
          </a:p>
        </p:txBody>
      </p:sp>
    </p:spTree>
    <p:extLst>
      <p:ext uri="{BB962C8B-B14F-4D97-AF65-F5344CB8AC3E}">
        <p14:creationId xmlns:p14="http://schemas.microsoft.com/office/powerpoint/2010/main" val="172006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8E5F4B-DD4A-4403-A915-0E7332ADED9D}"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135B4-B94F-4E2E-81BC-439425B1861E}" type="slidenum">
              <a:rPr lang="en-GB" smtClean="0"/>
              <a:t>‹#›</a:t>
            </a:fld>
            <a:endParaRPr lang="en-GB"/>
          </a:p>
        </p:txBody>
      </p:sp>
    </p:spTree>
    <p:extLst>
      <p:ext uri="{BB962C8B-B14F-4D97-AF65-F5344CB8AC3E}">
        <p14:creationId xmlns:p14="http://schemas.microsoft.com/office/powerpoint/2010/main" val="256330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8E5F4B-DD4A-4403-A915-0E7332ADED9D}"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135B4-B94F-4E2E-81BC-439425B1861E}" type="slidenum">
              <a:rPr lang="en-GB" smtClean="0"/>
              <a:t>‹#›</a:t>
            </a:fld>
            <a:endParaRPr lang="en-GB"/>
          </a:p>
        </p:txBody>
      </p:sp>
    </p:spTree>
    <p:extLst>
      <p:ext uri="{BB962C8B-B14F-4D97-AF65-F5344CB8AC3E}">
        <p14:creationId xmlns:p14="http://schemas.microsoft.com/office/powerpoint/2010/main" val="2740987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8E5F4B-DD4A-4403-A915-0E7332ADED9D}"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135B4-B94F-4E2E-81BC-439425B1861E}" type="slidenum">
              <a:rPr lang="en-GB" smtClean="0"/>
              <a:t>‹#›</a:t>
            </a:fld>
            <a:endParaRPr lang="en-GB"/>
          </a:p>
        </p:txBody>
      </p:sp>
    </p:spTree>
    <p:extLst>
      <p:ext uri="{BB962C8B-B14F-4D97-AF65-F5344CB8AC3E}">
        <p14:creationId xmlns:p14="http://schemas.microsoft.com/office/powerpoint/2010/main" val="333052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8E5F4B-DD4A-4403-A915-0E7332ADED9D}" type="datetimeFigureOut">
              <a:rPr lang="en-GB" smtClean="0"/>
              <a:t>10/05/2018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135B4-B94F-4E2E-81BC-439425B1861E}" type="slidenum">
              <a:rPr lang="en-GB" smtClean="0"/>
              <a:t>‹#›</a:t>
            </a:fld>
            <a:endParaRPr lang="en-GB"/>
          </a:p>
        </p:txBody>
      </p:sp>
    </p:spTree>
    <p:extLst>
      <p:ext uri="{BB962C8B-B14F-4D97-AF65-F5344CB8AC3E}">
        <p14:creationId xmlns:p14="http://schemas.microsoft.com/office/powerpoint/2010/main" val="60773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8E5F4B-DD4A-4403-A915-0E7332ADED9D}" type="datetimeFigureOut">
              <a:rPr lang="en-GB" smtClean="0"/>
              <a:t>10/05/2018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135B4-B94F-4E2E-81BC-439425B1861E}" type="slidenum">
              <a:rPr lang="en-GB" smtClean="0"/>
              <a:t>‹#›</a:t>
            </a:fld>
            <a:endParaRPr lang="en-GB"/>
          </a:p>
        </p:txBody>
      </p:sp>
    </p:spTree>
    <p:extLst>
      <p:ext uri="{BB962C8B-B14F-4D97-AF65-F5344CB8AC3E}">
        <p14:creationId xmlns:p14="http://schemas.microsoft.com/office/powerpoint/2010/main" val="1302765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a:t>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8E5F4B-DD4A-4403-A915-0E7332ADED9D}" type="datetimeFigureOut">
              <a:rPr lang="en-GB" smtClean="0"/>
              <a:t>10/05/2018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1135B4-B94F-4E2E-81BC-439425B1861E}" type="slidenum">
              <a:rPr lang="en-GB" smtClean="0"/>
              <a:t>‹#›</a:t>
            </a:fld>
            <a:endParaRPr lang="en-GB"/>
          </a:p>
        </p:txBody>
      </p:sp>
    </p:spTree>
    <p:extLst>
      <p:ext uri="{BB962C8B-B14F-4D97-AF65-F5344CB8AC3E}">
        <p14:creationId xmlns:p14="http://schemas.microsoft.com/office/powerpoint/2010/main" val="236444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8E5F4B-DD4A-4403-A915-0E7332ADED9D}" type="datetimeFigureOut">
              <a:rPr lang="en-GB" smtClean="0"/>
              <a:t>10/05/2018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1135B4-B94F-4E2E-81BC-439425B1861E}" type="slidenum">
              <a:rPr lang="en-GB" smtClean="0"/>
              <a:t>‹#›</a:t>
            </a:fld>
            <a:endParaRPr lang="en-GB"/>
          </a:p>
        </p:txBody>
      </p:sp>
    </p:spTree>
    <p:extLst>
      <p:ext uri="{BB962C8B-B14F-4D97-AF65-F5344CB8AC3E}">
        <p14:creationId xmlns:p14="http://schemas.microsoft.com/office/powerpoint/2010/main" val="544520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E5F4B-DD4A-4403-A915-0E7332ADED9D}" type="datetimeFigureOut">
              <a:rPr lang="en-GB" smtClean="0"/>
              <a:t>10/05/2018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1135B4-B94F-4E2E-81BC-439425B1861E}" type="slidenum">
              <a:rPr lang="en-GB" smtClean="0"/>
              <a:t>‹#›</a:t>
            </a:fld>
            <a:endParaRPr lang="en-GB"/>
          </a:p>
        </p:txBody>
      </p:sp>
    </p:spTree>
    <p:extLst>
      <p:ext uri="{BB962C8B-B14F-4D97-AF65-F5344CB8AC3E}">
        <p14:creationId xmlns:p14="http://schemas.microsoft.com/office/powerpoint/2010/main" val="184928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948E5F4B-DD4A-4403-A915-0E7332ADED9D}" type="datetimeFigureOut">
              <a:rPr lang="en-GB" smtClean="0"/>
              <a:t>10/05/2018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135B4-B94F-4E2E-81BC-439425B1861E}" type="slidenum">
              <a:rPr lang="en-GB" smtClean="0"/>
              <a:t>‹#›</a:t>
            </a:fld>
            <a:endParaRPr lang="en-GB"/>
          </a:p>
        </p:txBody>
      </p:sp>
    </p:spTree>
    <p:extLst>
      <p:ext uri="{BB962C8B-B14F-4D97-AF65-F5344CB8AC3E}">
        <p14:creationId xmlns:p14="http://schemas.microsoft.com/office/powerpoint/2010/main" val="179607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a:t>Edit Master text styles</a:t>
            </a:r>
          </a:p>
        </p:txBody>
      </p:sp>
      <p:sp>
        <p:nvSpPr>
          <p:cNvPr id="5" name="Date Placeholder 4"/>
          <p:cNvSpPr>
            <a:spLocks noGrp="1"/>
          </p:cNvSpPr>
          <p:nvPr>
            <p:ph type="dt" sz="half" idx="10"/>
          </p:nvPr>
        </p:nvSpPr>
        <p:spPr/>
        <p:txBody>
          <a:bodyPr/>
          <a:lstStyle/>
          <a:p>
            <a:fld id="{948E5F4B-DD4A-4403-A915-0E7332ADED9D}" type="datetimeFigureOut">
              <a:rPr lang="en-GB" smtClean="0"/>
              <a:t>10/05/2018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135B4-B94F-4E2E-81BC-439425B1861E}" type="slidenum">
              <a:rPr lang="en-GB" smtClean="0"/>
              <a:t>‹#›</a:t>
            </a:fld>
            <a:endParaRPr lang="en-GB"/>
          </a:p>
        </p:txBody>
      </p:sp>
    </p:spTree>
    <p:extLst>
      <p:ext uri="{BB962C8B-B14F-4D97-AF65-F5344CB8AC3E}">
        <p14:creationId xmlns:p14="http://schemas.microsoft.com/office/powerpoint/2010/main" val="52989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48E5F4B-DD4A-4403-A915-0E7332ADED9D}" type="datetimeFigureOut">
              <a:rPr lang="en-GB" smtClean="0"/>
              <a:t>10/05/2018</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EE1135B4-B94F-4E2E-81BC-439425B1861E}" type="slidenum">
              <a:rPr lang="en-GB" smtClean="0"/>
              <a:t>‹#›</a:t>
            </a:fld>
            <a:endParaRPr lang="en-GB"/>
          </a:p>
        </p:txBody>
      </p:sp>
    </p:spTree>
    <p:extLst>
      <p:ext uri="{BB962C8B-B14F-4D97-AF65-F5344CB8AC3E}">
        <p14:creationId xmlns:p14="http://schemas.microsoft.com/office/powerpoint/2010/main" val="794464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B1A3DD4-D8F5-4452-98BB-6711FA33AA5C}"/>
              </a:ext>
            </a:extLst>
          </p:cNvPr>
          <p:cNvSpPr/>
          <p:nvPr/>
        </p:nvSpPr>
        <p:spPr>
          <a:xfrm>
            <a:off x="555503" y="584494"/>
            <a:ext cx="12008149" cy="8676001"/>
          </a:xfrm>
          <a:prstGeom prst="roundRect">
            <a:avLst>
              <a:gd name="adj" fmla="val 702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Top Corners One Rounded and One Snipped 6">
            <a:extLst>
              <a:ext uri="{FF2B5EF4-FFF2-40B4-BE49-F238E27FC236}">
                <a16:creationId xmlns:a16="http://schemas.microsoft.com/office/drawing/2014/main" id="{18926178-151D-4052-BF73-1E3C969DFDF3}"/>
              </a:ext>
            </a:extLst>
          </p:cNvPr>
          <p:cNvSpPr/>
          <p:nvPr/>
        </p:nvSpPr>
        <p:spPr>
          <a:xfrm flipV="1">
            <a:off x="-1" y="339634"/>
            <a:ext cx="7055893" cy="1599121"/>
          </a:xfrm>
          <a:prstGeom prst="snipRoundRect">
            <a:avLst>
              <a:gd name="adj1" fmla="val 0"/>
              <a:gd name="adj2" fmla="val 29663"/>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8967ACD7-0C87-48CC-9D65-1B2E13617548}"/>
              </a:ext>
            </a:extLst>
          </p:cNvPr>
          <p:cNvSpPr/>
          <p:nvPr/>
        </p:nvSpPr>
        <p:spPr>
          <a:xfrm>
            <a:off x="-143691" y="0"/>
            <a:ext cx="7772789" cy="91440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25C1C50-A939-4D49-B03B-1C73AF49B341}"/>
              </a:ext>
            </a:extLst>
          </p:cNvPr>
          <p:cNvSpPr txBox="1"/>
          <p:nvPr/>
        </p:nvSpPr>
        <p:spPr>
          <a:xfrm>
            <a:off x="-143691" y="101025"/>
            <a:ext cx="74725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Level Biology:  The Synapse</a:t>
            </a:r>
          </a:p>
        </p:txBody>
      </p:sp>
      <p:sp>
        <p:nvSpPr>
          <p:cNvPr id="8" name="Rectangle 7">
            <a:extLst>
              <a:ext uri="{FF2B5EF4-FFF2-40B4-BE49-F238E27FC236}">
                <a16:creationId xmlns:a16="http://schemas.microsoft.com/office/drawing/2014/main" id="{BD3B5822-F243-4810-B56B-E181AFB538DC}"/>
              </a:ext>
            </a:extLst>
          </p:cNvPr>
          <p:cNvSpPr/>
          <p:nvPr/>
        </p:nvSpPr>
        <p:spPr>
          <a:xfrm>
            <a:off x="122829" y="960833"/>
            <a:ext cx="6837529" cy="923330"/>
          </a:xfrm>
          <a:prstGeom prst="rect">
            <a:avLst/>
          </a:prstGeom>
        </p:spPr>
        <p:txBody>
          <a:bodyPr wrap="square">
            <a:spAutoFit/>
          </a:bodyPr>
          <a:lstStyle/>
          <a:p>
            <a:pPr algn="just"/>
            <a:r>
              <a:rPr lang="en-US" dirty="0">
                <a:solidFill>
                  <a:srgbClr val="222222"/>
                </a:solidFill>
                <a:latin typeface="arial" panose="020B0604020202020204" pitchFamily="34" charset="0"/>
              </a:rPr>
              <a:t>In the nervous system, a </a:t>
            </a:r>
            <a:r>
              <a:rPr lang="en-US" b="1" dirty="0">
                <a:solidFill>
                  <a:srgbClr val="222222"/>
                </a:solidFill>
                <a:latin typeface="arial" panose="020B0604020202020204" pitchFamily="34" charset="0"/>
              </a:rPr>
              <a:t>synapse</a:t>
            </a:r>
            <a:r>
              <a:rPr lang="en-US" dirty="0">
                <a:solidFill>
                  <a:srgbClr val="222222"/>
                </a:solidFill>
                <a:latin typeface="arial" panose="020B0604020202020204" pitchFamily="34" charset="0"/>
              </a:rPr>
              <a:t> is a structure that permits a neuron (or nerve cell) to pass an electrical or chemical signal to another neuron or to the target efferent cell.</a:t>
            </a:r>
            <a:endParaRPr lang="en-GB" dirty="0"/>
          </a:p>
        </p:txBody>
      </p:sp>
      <p:pic>
        <p:nvPicPr>
          <p:cNvPr id="9" name="Picture 8">
            <a:extLst>
              <a:ext uri="{FF2B5EF4-FFF2-40B4-BE49-F238E27FC236}">
                <a16:creationId xmlns:a16="http://schemas.microsoft.com/office/drawing/2014/main" id="{131B682B-3550-4ADC-971E-4E84666FBE43}"/>
              </a:ext>
            </a:extLst>
          </p:cNvPr>
          <p:cNvPicPr>
            <a:picLocks noChangeAspect="1"/>
          </p:cNvPicPr>
          <p:nvPr/>
        </p:nvPicPr>
        <p:blipFill rotWithShape="1">
          <a:blip r:embed="rId3"/>
          <a:srcRect l="45148" r="22465" b="50000"/>
          <a:stretch/>
        </p:blipFill>
        <p:spPr>
          <a:xfrm>
            <a:off x="8068717" y="685800"/>
            <a:ext cx="3777540" cy="32804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11D11E58-8709-46B4-9F07-B57D938C4778}"/>
              </a:ext>
            </a:extLst>
          </p:cNvPr>
          <p:cNvSpPr/>
          <p:nvPr/>
        </p:nvSpPr>
        <p:spPr>
          <a:xfrm>
            <a:off x="7629094" y="4127527"/>
            <a:ext cx="4446088" cy="54316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The action potential reaches the end of the presynaptic neurone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B6149CE2-6BC7-40FE-9581-AB5F79AAD87D}"/>
              </a:ext>
            </a:extLst>
          </p:cNvPr>
          <p:cNvSpPr/>
          <p:nvPr/>
        </p:nvSpPr>
        <p:spPr>
          <a:xfrm>
            <a:off x="7629097" y="5369413"/>
            <a:ext cx="4446085" cy="31265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Calcium ions diffuse into the presynaptic knob</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1C885539-F9BD-4FD9-A379-08F681FEAFE4}"/>
              </a:ext>
            </a:extLst>
          </p:cNvPr>
          <p:cNvSpPr/>
          <p:nvPr/>
        </p:nvSpPr>
        <p:spPr>
          <a:xfrm>
            <a:off x="7629095" y="4730204"/>
            <a:ext cx="4446087" cy="54316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Depolarisation of the presynaptic membrane causes calcium ion channels to open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7B63D884-4508-424E-8CB6-8B11E4E6A443}"/>
              </a:ext>
            </a:extLst>
          </p:cNvPr>
          <p:cNvSpPr/>
          <p:nvPr/>
        </p:nvSpPr>
        <p:spPr>
          <a:xfrm>
            <a:off x="7629097" y="5768766"/>
            <a:ext cx="4446087"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r>
              <a:rPr lang="en-GB" sz="1400" dirty="0">
                <a:latin typeface="Calibri" panose="020F0502020204030204" pitchFamily="34" charset="0"/>
                <a:ea typeface="Calibri" panose="020F0502020204030204" pitchFamily="34" charset="0"/>
                <a:cs typeface="Times New Roman" panose="02020603050405020304" pitchFamily="18" charset="0"/>
              </a:rPr>
              <a:t>This causes synaptic vesicles containing neurotransmitter to fuse with the presynaptic membrane</a:t>
            </a:r>
            <a:endParaRPr lang="en-GB" sz="1400" dirty="0"/>
          </a:p>
        </p:txBody>
      </p:sp>
      <p:sp>
        <p:nvSpPr>
          <p:cNvPr id="14" name="Rectangle 13">
            <a:extLst>
              <a:ext uri="{FF2B5EF4-FFF2-40B4-BE49-F238E27FC236}">
                <a16:creationId xmlns:a16="http://schemas.microsoft.com/office/drawing/2014/main" id="{7A254F69-A82F-4133-894B-33876840CC08}"/>
              </a:ext>
            </a:extLst>
          </p:cNvPr>
          <p:cNvSpPr/>
          <p:nvPr/>
        </p:nvSpPr>
        <p:spPr>
          <a:xfrm>
            <a:off x="7629098" y="6387153"/>
            <a:ext cx="4446087"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r>
              <a:rPr lang="en-GB" sz="1400" dirty="0">
                <a:latin typeface="Calibri" panose="020F0502020204030204" pitchFamily="34" charset="0"/>
                <a:ea typeface="Calibri" panose="020F0502020204030204" pitchFamily="34" charset="0"/>
                <a:cs typeface="Times New Roman" panose="02020603050405020304" pitchFamily="18" charset="0"/>
              </a:rPr>
              <a:t>Neurotransmitter is released into the synaptic cleft by exocytosis</a:t>
            </a:r>
            <a:endParaRPr lang="en-GB" sz="1400" dirty="0"/>
          </a:p>
        </p:txBody>
      </p:sp>
      <p:sp>
        <p:nvSpPr>
          <p:cNvPr id="15" name="Rectangle 14">
            <a:extLst>
              <a:ext uri="{FF2B5EF4-FFF2-40B4-BE49-F238E27FC236}">
                <a16:creationId xmlns:a16="http://schemas.microsoft.com/office/drawing/2014/main" id="{96326E34-0588-443B-9CEA-E14506F42A4B}"/>
              </a:ext>
            </a:extLst>
          </p:cNvPr>
          <p:cNvSpPr/>
          <p:nvPr/>
        </p:nvSpPr>
        <p:spPr>
          <a:xfrm>
            <a:off x="7629099" y="6998327"/>
            <a:ext cx="4446087" cy="773673"/>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The neurotransmitter diffuses across the synaptic cleft and binds with it’s specific receptor molecule on the postsynaptic membrane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F87A6430-1D77-4766-B298-9779EE7F5D3B}"/>
              </a:ext>
            </a:extLst>
          </p:cNvPr>
          <p:cNvSpPr/>
          <p:nvPr/>
        </p:nvSpPr>
        <p:spPr>
          <a:xfrm>
            <a:off x="7655846" y="7853122"/>
            <a:ext cx="4419342" cy="31265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This causes sodium channels to open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B7679093-BC8B-4D7B-BBF3-9490F0963C76}"/>
              </a:ext>
            </a:extLst>
          </p:cNvPr>
          <p:cNvSpPr/>
          <p:nvPr/>
        </p:nvSpPr>
        <p:spPr>
          <a:xfrm>
            <a:off x="7655846" y="8251923"/>
            <a:ext cx="4419340" cy="30777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r>
              <a:rPr lang="en-GB" sz="1400" dirty="0">
                <a:latin typeface="Calibri" panose="020F0502020204030204" pitchFamily="34" charset="0"/>
                <a:ea typeface="Calibri" panose="020F0502020204030204" pitchFamily="34" charset="0"/>
                <a:cs typeface="Times New Roman" panose="02020603050405020304" pitchFamily="18" charset="0"/>
              </a:rPr>
              <a:t>Sodium ions diffuse into the postsynaptic neurone</a:t>
            </a:r>
            <a:endParaRPr lang="en-GB" sz="1400" dirty="0"/>
          </a:p>
        </p:txBody>
      </p:sp>
      <p:sp>
        <p:nvSpPr>
          <p:cNvPr id="18" name="Rectangle 17">
            <a:extLst>
              <a:ext uri="{FF2B5EF4-FFF2-40B4-BE49-F238E27FC236}">
                <a16:creationId xmlns:a16="http://schemas.microsoft.com/office/drawing/2014/main" id="{CF4346F4-FA5B-4095-B13F-21241B90F516}"/>
              </a:ext>
            </a:extLst>
          </p:cNvPr>
          <p:cNvSpPr/>
          <p:nvPr/>
        </p:nvSpPr>
        <p:spPr>
          <a:xfrm>
            <a:off x="7655846" y="8646623"/>
            <a:ext cx="4419342" cy="54316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This triggers an action potential and the impulse is propagated along the post synaptic neurone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78D22C49-7E3A-42DF-9554-E6696FFD7DE2}"/>
              </a:ext>
            </a:extLst>
          </p:cNvPr>
          <p:cNvSpPr txBox="1"/>
          <p:nvPr/>
        </p:nvSpPr>
        <p:spPr>
          <a:xfrm>
            <a:off x="7109475" y="4241774"/>
            <a:ext cx="438746" cy="369332"/>
          </a:xfrm>
          <a:prstGeom prst="rect">
            <a:avLst/>
          </a:prstGeom>
          <a:solidFill>
            <a:srgbClr val="92D050"/>
          </a:solidFill>
          <a:ln w="57150">
            <a:solidFill>
              <a:srgbClr val="00B050"/>
            </a:solidFill>
          </a:ln>
        </p:spPr>
        <p:txBody>
          <a:bodyPr wrap="square" rtlCol="0">
            <a:spAutoFit/>
          </a:bodyPr>
          <a:lstStyle/>
          <a:p>
            <a:pPr algn="ctr"/>
            <a:r>
              <a:rPr lang="en-GB" b="1" dirty="0"/>
              <a:t>1</a:t>
            </a:r>
          </a:p>
        </p:txBody>
      </p:sp>
      <p:sp>
        <p:nvSpPr>
          <p:cNvPr id="20" name="TextBox 19">
            <a:extLst>
              <a:ext uri="{FF2B5EF4-FFF2-40B4-BE49-F238E27FC236}">
                <a16:creationId xmlns:a16="http://schemas.microsoft.com/office/drawing/2014/main" id="{A3B45F86-7DCB-4AC8-9F80-41E591061884}"/>
              </a:ext>
            </a:extLst>
          </p:cNvPr>
          <p:cNvSpPr txBox="1"/>
          <p:nvPr/>
        </p:nvSpPr>
        <p:spPr>
          <a:xfrm>
            <a:off x="7109475" y="4773081"/>
            <a:ext cx="438746" cy="369332"/>
          </a:xfrm>
          <a:prstGeom prst="rect">
            <a:avLst/>
          </a:prstGeom>
          <a:solidFill>
            <a:srgbClr val="92D050"/>
          </a:solidFill>
          <a:ln w="57150">
            <a:solidFill>
              <a:srgbClr val="00B050"/>
            </a:solidFill>
          </a:ln>
        </p:spPr>
        <p:txBody>
          <a:bodyPr wrap="square" rtlCol="0">
            <a:spAutoFit/>
          </a:bodyPr>
          <a:lstStyle/>
          <a:p>
            <a:pPr algn="ctr"/>
            <a:r>
              <a:rPr lang="en-GB" b="1" dirty="0"/>
              <a:t>2</a:t>
            </a:r>
          </a:p>
        </p:txBody>
      </p:sp>
      <p:sp>
        <p:nvSpPr>
          <p:cNvPr id="21" name="TextBox 20">
            <a:extLst>
              <a:ext uri="{FF2B5EF4-FFF2-40B4-BE49-F238E27FC236}">
                <a16:creationId xmlns:a16="http://schemas.microsoft.com/office/drawing/2014/main" id="{4B53E5CA-0082-4ECE-B0E3-BA1D6CA35A59}"/>
              </a:ext>
            </a:extLst>
          </p:cNvPr>
          <p:cNvSpPr txBox="1"/>
          <p:nvPr/>
        </p:nvSpPr>
        <p:spPr>
          <a:xfrm>
            <a:off x="7109475" y="5299373"/>
            <a:ext cx="438746" cy="369332"/>
          </a:xfrm>
          <a:prstGeom prst="rect">
            <a:avLst/>
          </a:prstGeom>
          <a:solidFill>
            <a:srgbClr val="92D050"/>
          </a:solidFill>
          <a:ln w="57150">
            <a:solidFill>
              <a:srgbClr val="00B050"/>
            </a:solidFill>
          </a:ln>
        </p:spPr>
        <p:txBody>
          <a:bodyPr wrap="square" rtlCol="0">
            <a:spAutoFit/>
          </a:bodyPr>
          <a:lstStyle/>
          <a:p>
            <a:pPr algn="ctr"/>
            <a:r>
              <a:rPr lang="en-GB" b="1" dirty="0"/>
              <a:t>3</a:t>
            </a:r>
          </a:p>
        </p:txBody>
      </p:sp>
      <p:sp>
        <p:nvSpPr>
          <p:cNvPr id="22" name="TextBox 21">
            <a:extLst>
              <a:ext uri="{FF2B5EF4-FFF2-40B4-BE49-F238E27FC236}">
                <a16:creationId xmlns:a16="http://schemas.microsoft.com/office/drawing/2014/main" id="{E9689CB7-618F-4AE5-BB37-9461E8CA5871}"/>
              </a:ext>
            </a:extLst>
          </p:cNvPr>
          <p:cNvSpPr txBox="1"/>
          <p:nvPr/>
        </p:nvSpPr>
        <p:spPr>
          <a:xfrm>
            <a:off x="7109475" y="5834241"/>
            <a:ext cx="438746" cy="369332"/>
          </a:xfrm>
          <a:prstGeom prst="rect">
            <a:avLst/>
          </a:prstGeom>
          <a:solidFill>
            <a:srgbClr val="92D050"/>
          </a:solidFill>
          <a:ln w="57150">
            <a:solidFill>
              <a:srgbClr val="00B050"/>
            </a:solidFill>
          </a:ln>
        </p:spPr>
        <p:txBody>
          <a:bodyPr wrap="square" rtlCol="0">
            <a:spAutoFit/>
          </a:bodyPr>
          <a:lstStyle/>
          <a:p>
            <a:pPr algn="ctr"/>
            <a:r>
              <a:rPr lang="en-GB" b="1" dirty="0"/>
              <a:t>4</a:t>
            </a:r>
          </a:p>
        </p:txBody>
      </p:sp>
      <p:sp>
        <p:nvSpPr>
          <p:cNvPr id="23" name="TextBox 22">
            <a:extLst>
              <a:ext uri="{FF2B5EF4-FFF2-40B4-BE49-F238E27FC236}">
                <a16:creationId xmlns:a16="http://schemas.microsoft.com/office/drawing/2014/main" id="{BBC24785-1A76-4F39-BC9B-E8A8748735CE}"/>
              </a:ext>
            </a:extLst>
          </p:cNvPr>
          <p:cNvSpPr txBox="1"/>
          <p:nvPr/>
        </p:nvSpPr>
        <p:spPr>
          <a:xfrm>
            <a:off x="7109475" y="6496276"/>
            <a:ext cx="438746" cy="369332"/>
          </a:xfrm>
          <a:prstGeom prst="rect">
            <a:avLst/>
          </a:prstGeom>
          <a:solidFill>
            <a:srgbClr val="92D050"/>
          </a:solidFill>
          <a:ln w="57150">
            <a:solidFill>
              <a:srgbClr val="00B050"/>
            </a:solidFill>
          </a:ln>
        </p:spPr>
        <p:txBody>
          <a:bodyPr wrap="square" rtlCol="0">
            <a:spAutoFit/>
          </a:bodyPr>
          <a:lstStyle/>
          <a:p>
            <a:pPr algn="ctr"/>
            <a:r>
              <a:rPr lang="en-GB" b="1" dirty="0"/>
              <a:t>5</a:t>
            </a:r>
          </a:p>
        </p:txBody>
      </p:sp>
      <p:sp>
        <p:nvSpPr>
          <p:cNvPr id="24" name="TextBox 23">
            <a:extLst>
              <a:ext uri="{FF2B5EF4-FFF2-40B4-BE49-F238E27FC236}">
                <a16:creationId xmlns:a16="http://schemas.microsoft.com/office/drawing/2014/main" id="{152791D5-9803-46EC-9D88-B225F6A42BD0}"/>
              </a:ext>
            </a:extLst>
          </p:cNvPr>
          <p:cNvSpPr txBox="1"/>
          <p:nvPr/>
        </p:nvSpPr>
        <p:spPr>
          <a:xfrm>
            <a:off x="7109475" y="7188656"/>
            <a:ext cx="438746" cy="369332"/>
          </a:xfrm>
          <a:prstGeom prst="rect">
            <a:avLst/>
          </a:prstGeom>
          <a:solidFill>
            <a:srgbClr val="92D050"/>
          </a:solidFill>
          <a:ln w="57150">
            <a:solidFill>
              <a:srgbClr val="00B050"/>
            </a:solidFill>
          </a:ln>
        </p:spPr>
        <p:txBody>
          <a:bodyPr wrap="square" rtlCol="0">
            <a:spAutoFit/>
          </a:bodyPr>
          <a:lstStyle/>
          <a:p>
            <a:pPr algn="ctr"/>
            <a:r>
              <a:rPr lang="en-GB" b="1" dirty="0"/>
              <a:t>6</a:t>
            </a:r>
          </a:p>
        </p:txBody>
      </p:sp>
      <p:sp>
        <p:nvSpPr>
          <p:cNvPr id="25" name="TextBox 24">
            <a:extLst>
              <a:ext uri="{FF2B5EF4-FFF2-40B4-BE49-F238E27FC236}">
                <a16:creationId xmlns:a16="http://schemas.microsoft.com/office/drawing/2014/main" id="{B62BF943-2456-4064-A422-E647734A3DC9}"/>
              </a:ext>
            </a:extLst>
          </p:cNvPr>
          <p:cNvSpPr txBox="1"/>
          <p:nvPr/>
        </p:nvSpPr>
        <p:spPr>
          <a:xfrm>
            <a:off x="7128996" y="7786588"/>
            <a:ext cx="438746" cy="369332"/>
          </a:xfrm>
          <a:prstGeom prst="rect">
            <a:avLst/>
          </a:prstGeom>
          <a:solidFill>
            <a:srgbClr val="92D050"/>
          </a:solidFill>
          <a:ln w="57150">
            <a:solidFill>
              <a:srgbClr val="00B050"/>
            </a:solidFill>
          </a:ln>
        </p:spPr>
        <p:txBody>
          <a:bodyPr wrap="square" rtlCol="0">
            <a:spAutoFit/>
          </a:bodyPr>
          <a:lstStyle/>
          <a:p>
            <a:pPr algn="ctr"/>
            <a:r>
              <a:rPr lang="en-GB" b="1" dirty="0"/>
              <a:t>7</a:t>
            </a:r>
          </a:p>
        </p:txBody>
      </p:sp>
      <p:sp>
        <p:nvSpPr>
          <p:cNvPr id="26" name="TextBox 25">
            <a:extLst>
              <a:ext uri="{FF2B5EF4-FFF2-40B4-BE49-F238E27FC236}">
                <a16:creationId xmlns:a16="http://schemas.microsoft.com/office/drawing/2014/main" id="{BB8103D9-28D7-4933-AAA9-C0A6805F8FDC}"/>
              </a:ext>
            </a:extLst>
          </p:cNvPr>
          <p:cNvSpPr txBox="1"/>
          <p:nvPr/>
        </p:nvSpPr>
        <p:spPr>
          <a:xfrm>
            <a:off x="7109475" y="8241241"/>
            <a:ext cx="438746" cy="369332"/>
          </a:xfrm>
          <a:prstGeom prst="rect">
            <a:avLst/>
          </a:prstGeom>
          <a:solidFill>
            <a:srgbClr val="92D050"/>
          </a:solidFill>
          <a:ln w="57150">
            <a:solidFill>
              <a:srgbClr val="00B050"/>
            </a:solidFill>
          </a:ln>
        </p:spPr>
        <p:txBody>
          <a:bodyPr wrap="square" rtlCol="0">
            <a:spAutoFit/>
          </a:bodyPr>
          <a:lstStyle/>
          <a:p>
            <a:pPr algn="ctr"/>
            <a:r>
              <a:rPr lang="en-GB" b="1" dirty="0"/>
              <a:t>8</a:t>
            </a:r>
          </a:p>
        </p:txBody>
      </p:sp>
      <p:sp>
        <p:nvSpPr>
          <p:cNvPr id="27" name="TextBox 26">
            <a:extLst>
              <a:ext uri="{FF2B5EF4-FFF2-40B4-BE49-F238E27FC236}">
                <a16:creationId xmlns:a16="http://schemas.microsoft.com/office/drawing/2014/main" id="{077C0B93-2EF0-4BD2-8789-D6DA701167B1}"/>
              </a:ext>
            </a:extLst>
          </p:cNvPr>
          <p:cNvSpPr txBox="1"/>
          <p:nvPr/>
        </p:nvSpPr>
        <p:spPr>
          <a:xfrm>
            <a:off x="7109475" y="8733538"/>
            <a:ext cx="438746" cy="369332"/>
          </a:xfrm>
          <a:prstGeom prst="rect">
            <a:avLst/>
          </a:prstGeom>
          <a:solidFill>
            <a:srgbClr val="92D050"/>
          </a:solidFill>
          <a:ln w="57150">
            <a:solidFill>
              <a:srgbClr val="00B050"/>
            </a:solidFill>
          </a:ln>
        </p:spPr>
        <p:txBody>
          <a:bodyPr wrap="square" rtlCol="0">
            <a:spAutoFit/>
          </a:bodyPr>
          <a:lstStyle/>
          <a:p>
            <a:pPr algn="ctr"/>
            <a:r>
              <a:rPr lang="en-GB" b="1" dirty="0"/>
              <a:t>9</a:t>
            </a:r>
          </a:p>
        </p:txBody>
      </p:sp>
      <p:sp>
        <p:nvSpPr>
          <p:cNvPr id="28" name="Rectangle 27">
            <a:extLst>
              <a:ext uri="{FF2B5EF4-FFF2-40B4-BE49-F238E27FC236}">
                <a16:creationId xmlns:a16="http://schemas.microsoft.com/office/drawing/2014/main" id="{85A7128D-9353-4441-AB66-B59CEA4A7D2C}"/>
              </a:ext>
            </a:extLst>
          </p:cNvPr>
          <p:cNvSpPr/>
          <p:nvPr/>
        </p:nvSpPr>
        <p:spPr>
          <a:xfrm>
            <a:off x="653822" y="2205822"/>
            <a:ext cx="2283977" cy="2246769"/>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ln>
        </p:spPr>
        <p:txBody>
          <a:bodyPr wrap="square">
            <a:spAutoFit/>
          </a:bodyPr>
          <a:lstStyle/>
          <a:p>
            <a:pPr lvl="0" algn="just" defTabSz="914400"/>
            <a:r>
              <a:rPr lang="en-GB" sz="1400" b="1" dirty="0"/>
              <a:t>Neurotransmitter</a:t>
            </a:r>
            <a:r>
              <a:rPr lang="en-GB" sz="1400" dirty="0"/>
              <a:t> a chemical substance which is released at the end of a nerve fibre by the arrival of a nerve impulse and, by diffusing across the synapse or junction, effects the transfer of the impulse to another nerve fibre, a muscle fibre, or some other structure.</a:t>
            </a:r>
            <a:endParaRPr lang="en-GB" sz="1600" kern="0" dirty="0">
              <a:solidFill>
                <a:prstClr val="black"/>
              </a:solidFill>
            </a:endParaRPr>
          </a:p>
        </p:txBody>
      </p:sp>
      <p:sp>
        <p:nvSpPr>
          <p:cNvPr id="31" name="TextBox 30">
            <a:extLst>
              <a:ext uri="{FF2B5EF4-FFF2-40B4-BE49-F238E27FC236}">
                <a16:creationId xmlns:a16="http://schemas.microsoft.com/office/drawing/2014/main" id="{5E4B6248-E866-4DA4-8FFA-B5423C6EC23D}"/>
              </a:ext>
            </a:extLst>
          </p:cNvPr>
          <p:cNvSpPr txBox="1"/>
          <p:nvPr/>
        </p:nvSpPr>
        <p:spPr>
          <a:xfrm>
            <a:off x="3251693" y="3694975"/>
            <a:ext cx="3749613" cy="954107"/>
          </a:xfrm>
          <a:prstGeom prst="rect">
            <a:avLst/>
          </a:prstGeom>
          <a:solidFill>
            <a:srgbClr val="F79646">
              <a:lumMod val="40000"/>
              <a:lumOff val="60000"/>
            </a:srgbClr>
          </a:solidFill>
          <a:ln w="38100">
            <a:solidFill>
              <a:srgbClr val="FF0000"/>
            </a:solid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rPr>
              <a:t>Inhibitory</a:t>
            </a:r>
            <a:r>
              <a:rPr kumimoji="0" lang="en-GB" sz="1400" b="0" i="0" u="none" strike="noStrike" kern="0" cap="none" spc="0" normalizeH="0" baseline="0" noProof="0" dirty="0">
                <a:ln>
                  <a:noFill/>
                </a:ln>
                <a:solidFill>
                  <a:prstClr val="black"/>
                </a:solidFill>
                <a:effectLst/>
                <a:uLnTx/>
                <a:uFillTx/>
              </a:rPr>
              <a:t> </a:t>
            </a:r>
            <a:r>
              <a:rPr kumimoji="0" lang="en-GB" sz="1400" b="1" i="0" u="none" strike="noStrike" kern="0" cap="none" spc="0" normalizeH="0" baseline="0" noProof="0" dirty="0">
                <a:ln>
                  <a:noFill/>
                </a:ln>
                <a:solidFill>
                  <a:prstClr val="black"/>
                </a:solidFill>
                <a:effectLst/>
                <a:uLnTx/>
                <a:uFillTx/>
              </a:rPr>
              <a:t>Neurotransmitters</a:t>
            </a:r>
            <a:r>
              <a:rPr kumimoji="0" lang="en-GB" sz="1400" b="0" i="0" u="none" strike="noStrike" kern="0" cap="none" spc="0" normalizeH="0" baseline="0" noProof="0" dirty="0">
                <a:ln>
                  <a:noFill/>
                </a:ln>
                <a:solidFill>
                  <a:prstClr val="black"/>
                </a:solidFill>
                <a:effectLst/>
                <a:uLnTx/>
                <a:uFillTx/>
              </a:rPr>
              <a:t>. These neurotransmitters result in the </a:t>
            </a:r>
            <a:r>
              <a:rPr kumimoji="0" lang="en-GB" sz="1400" b="0" i="0" u="none" strike="noStrike" kern="0" cap="none" spc="0" normalizeH="0" baseline="0" noProof="0" dirty="0" err="1">
                <a:ln>
                  <a:noFill/>
                </a:ln>
                <a:solidFill>
                  <a:prstClr val="black"/>
                </a:solidFill>
                <a:effectLst/>
                <a:uLnTx/>
                <a:uFillTx/>
              </a:rPr>
              <a:t>hyperpolerisation</a:t>
            </a:r>
            <a:r>
              <a:rPr kumimoji="0" lang="en-GB" sz="1400" b="0" i="0" u="none" strike="noStrike" kern="0" cap="none" spc="0" normalizeH="0" baseline="0" noProof="0" dirty="0">
                <a:ln>
                  <a:noFill/>
                </a:ln>
                <a:solidFill>
                  <a:prstClr val="black"/>
                </a:solidFill>
                <a:effectLst/>
                <a:uLnTx/>
                <a:uFillTx/>
              </a:rPr>
              <a:t> of the post synaptic membrane.  This prevents an action potential being triggered.  </a:t>
            </a:r>
          </a:p>
        </p:txBody>
      </p:sp>
      <p:sp>
        <p:nvSpPr>
          <p:cNvPr id="33" name="TextBox 32">
            <a:extLst>
              <a:ext uri="{FF2B5EF4-FFF2-40B4-BE49-F238E27FC236}">
                <a16:creationId xmlns:a16="http://schemas.microsoft.com/office/drawing/2014/main" id="{32F292BA-DD73-435D-865A-9F239C45D148}"/>
              </a:ext>
            </a:extLst>
          </p:cNvPr>
          <p:cNvSpPr txBox="1"/>
          <p:nvPr/>
        </p:nvSpPr>
        <p:spPr>
          <a:xfrm>
            <a:off x="3251693" y="2112763"/>
            <a:ext cx="4446085" cy="1384995"/>
          </a:xfrm>
          <a:prstGeom prst="rect">
            <a:avLst/>
          </a:prstGeom>
          <a:solidFill>
            <a:srgbClr val="F79646">
              <a:lumMod val="40000"/>
              <a:lumOff val="60000"/>
            </a:srgbClr>
          </a:solidFill>
          <a:ln w="38100">
            <a:solidFill>
              <a:srgbClr val="FF0000"/>
            </a:solid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solidFill>
                <a:effectLst/>
                <a:uLnTx/>
                <a:uFillTx/>
              </a:rPr>
              <a:t>Excitatory:  </a:t>
            </a:r>
            <a:r>
              <a:rPr kumimoji="0" lang="en-GB" sz="1400" b="0" i="0" u="none" strike="noStrike" kern="0" cap="none" spc="0" normalizeH="0" baseline="0" noProof="0" dirty="0">
                <a:ln>
                  <a:noFill/>
                </a:ln>
                <a:solidFill>
                  <a:prstClr val="black"/>
                </a:solidFill>
                <a:effectLst/>
                <a:uLnTx/>
                <a:uFillTx/>
              </a:rPr>
              <a:t>When an action potential arrives at the synapse's presynaptic terminal button, it may stimulate the release of neurotransmitters. These neurotransmitters are released into the synaptic cleft to bind onto the receptors of the postsynaptic membrane and influence another cell, either in an inhibitory or excitatory way.</a:t>
            </a:r>
          </a:p>
        </p:txBody>
      </p:sp>
      <p:sp>
        <p:nvSpPr>
          <p:cNvPr id="34" name="Arrow: Right 33">
            <a:extLst>
              <a:ext uri="{FF2B5EF4-FFF2-40B4-BE49-F238E27FC236}">
                <a16:creationId xmlns:a16="http://schemas.microsoft.com/office/drawing/2014/main" id="{CCE1FA11-DE8E-4D55-A513-94D6C3844310}"/>
              </a:ext>
            </a:extLst>
          </p:cNvPr>
          <p:cNvSpPr/>
          <p:nvPr/>
        </p:nvSpPr>
        <p:spPr>
          <a:xfrm>
            <a:off x="2903895" y="2680148"/>
            <a:ext cx="438747" cy="515395"/>
          </a:xfrm>
          <a:prstGeom prst="rightArrow">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id="{FA4D537C-6F29-41AC-AAA5-2699C7F8CFFE}"/>
              </a:ext>
            </a:extLst>
          </p:cNvPr>
          <p:cNvSpPr/>
          <p:nvPr/>
        </p:nvSpPr>
        <p:spPr>
          <a:xfrm>
            <a:off x="2896227" y="3892907"/>
            <a:ext cx="438747" cy="515395"/>
          </a:xfrm>
          <a:prstGeom prst="rightArrow">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6FA85ADA-EF50-4D3B-AC2E-378D5E5DBCED}"/>
              </a:ext>
            </a:extLst>
          </p:cNvPr>
          <p:cNvPicPr>
            <a:picLocks noChangeAspect="1"/>
          </p:cNvPicPr>
          <p:nvPr/>
        </p:nvPicPr>
        <p:blipFill rotWithShape="1">
          <a:blip r:embed="rId4"/>
          <a:srcRect l="4860" r="57676"/>
          <a:stretch/>
        </p:blipFill>
        <p:spPr>
          <a:xfrm>
            <a:off x="802607" y="4565229"/>
            <a:ext cx="1525272" cy="2290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7" name="Picture 36">
            <a:extLst>
              <a:ext uri="{FF2B5EF4-FFF2-40B4-BE49-F238E27FC236}">
                <a16:creationId xmlns:a16="http://schemas.microsoft.com/office/drawing/2014/main" id="{CEB3FC6C-07B7-4847-B5C6-2AB1B341B7D4}"/>
              </a:ext>
            </a:extLst>
          </p:cNvPr>
          <p:cNvPicPr>
            <a:picLocks noChangeAspect="1"/>
          </p:cNvPicPr>
          <p:nvPr/>
        </p:nvPicPr>
        <p:blipFill rotWithShape="1">
          <a:blip r:embed="rId5"/>
          <a:srcRect r="58731"/>
          <a:stretch/>
        </p:blipFill>
        <p:spPr>
          <a:xfrm>
            <a:off x="811824" y="6993995"/>
            <a:ext cx="1525272" cy="2078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0" name="TextBox 9">
            <a:extLst>
              <a:ext uri="{FF2B5EF4-FFF2-40B4-BE49-F238E27FC236}">
                <a16:creationId xmlns:a16="http://schemas.microsoft.com/office/drawing/2014/main" id="{8902C783-583C-4AA0-BF67-828356253C36}"/>
              </a:ext>
            </a:extLst>
          </p:cNvPr>
          <p:cNvSpPr txBox="1">
            <a:spLocks noChangeArrowheads="1"/>
          </p:cNvSpPr>
          <p:nvPr/>
        </p:nvSpPr>
        <p:spPr bwMode="auto">
          <a:xfrm>
            <a:off x="2523753" y="5975357"/>
            <a:ext cx="4404493" cy="861774"/>
          </a:xfrm>
          <a:prstGeom prst="rect">
            <a:avLst/>
          </a:prstGeom>
          <a:solidFill>
            <a:schemeClr val="bg1"/>
          </a:solidFill>
          <a:ln w="57150">
            <a:solidFill>
              <a:srgbClr val="FFFF00"/>
            </a:solidFill>
            <a:miter lim="800000"/>
            <a:headEnd/>
            <a:tailEnd/>
          </a:ln>
        </p:spPr>
        <p:txBody>
          <a:bodyPr wrap="square">
            <a:spAutoFit/>
          </a:bodyPr>
          <a:lstStyle/>
          <a:p>
            <a:pPr lvl="0" algn="just" defTabSz="914400"/>
            <a:r>
              <a:rPr lang="en-GB" sz="1200" b="1" kern="0" dirty="0">
                <a:solidFill>
                  <a:sysClr val="windowText" lastClr="000000"/>
                </a:solidFill>
              </a:rPr>
              <a:t>Spatial summation </a:t>
            </a:r>
            <a:r>
              <a:rPr lang="en-GB" sz="1200" kern="0" dirty="0">
                <a:solidFill>
                  <a:sysClr val="windowText" lastClr="000000"/>
                </a:solidFill>
              </a:rPr>
              <a:t>is a way of achieving an action potential in a neuron with input from multiple presynaptic cells. Spatial summation is the algebraic summation of potentials from different areas of input, usually on the dendrites</a:t>
            </a:r>
            <a:r>
              <a:rPr lang="en-GB" sz="1400" kern="0" dirty="0">
                <a:solidFill>
                  <a:sysClr val="windowText" lastClr="000000"/>
                </a:solidFill>
              </a:rPr>
              <a:t>.</a:t>
            </a:r>
            <a:endParaRPr kumimoji="0" lang="en-GB" sz="1400" i="0" u="none" strike="noStrike" kern="0" cap="none" spc="0" normalizeH="0" baseline="0" noProof="0" dirty="0">
              <a:ln>
                <a:noFill/>
              </a:ln>
              <a:solidFill>
                <a:sysClr val="windowText" lastClr="000000"/>
              </a:solidFill>
              <a:effectLst/>
              <a:uLnTx/>
              <a:uFillTx/>
            </a:endParaRPr>
          </a:p>
        </p:txBody>
      </p:sp>
      <p:sp>
        <p:nvSpPr>
          <p:cNvPr id="41" name="TextBox 10">
            <a:extLst>
              <a:ext uri="{FF2B5EF4-FFF2-40B4-BE49-F238E27FC236}">
                <a16:creationId xmlns:a16="http://schemas.microsoft.com/office/drawing/2014/main" id="{9182C68D-D4D8-4BD9-9703-6EDFAA63818B}"/>
              </a:ext>
            </a:extLst>
          </p:cNvPr>
          <p:cNvSpPr txBox="1">
            <a:spLocks noChangeArrowheads="1"/>
          </p:cNvSpPr>
          <p:nvPr/>
        </p:nvSpPr>
        <p:spPr bwMode="auto">
          <a:xfrm>
            <a:off x="2496652" y="4808041"/>
            <a:ext cx="4431594" cy="1015663"/>
          </a:xfrm>
          <a:prstGeom prst="rect">
            <a:avLst/>
          </a:prstGeom>
          <a:solidFill>
            <a:schemeClr val="bg1"/>
          </a:solidFill>
          <a:ln w="57150">
            <a:solidFill>
              <a:srgbClr val="FFFF00"/>
            </a:solidFill>
            <a:miter lim="800000"/>
            <a:headEnd/>
            <a:tailEnd/>
          </a:ln>
        </p:spPr>
        <p:txBody>
          <a:bodyPr wrap="square">
            <a:spAutoFit/>
          </a:bodyPr>
          <a:lstStyle/>
          <a:p>
            <a:pPr lvl="0" algn="just" defTabSz="914400"/>
            <a:r>
              <a:rPr lang="en-GB" sz="1200" b="1" dirty="0">
                <a:solidFill>
                  <a:srgbClr val="222222"/>
                </a:solidFill>
                <a:latin typeface="arial" panose="020B0604020202020204" pitchFamily="34" charset="0"/>
              </a:rPr>
              <a:t>Temporal summation</a:t>
            </a:r>
            <a:r>
              <a:rPr lang="en-GB" sz="1200" dirty="0">
                <a:solidFill>
                  <a:srgbClr val="222222"/>
                </a:solidFill>
                <a:latin typeface="arial" panose="020B0604020202020204" pitchFamily="34" charset="0"/>
              </a:rPr>
              <a:t> is where a high frequency of action potentials in the presynaptic neuron elicits postsynaptic potentials that overlap and summate with each other. The effect is generated by a single neuron as a way of achieving action potential.</a:t>
            </a:r>
            <a:endParaRPr kumimoji="0" lang="en-GB" sz="1200" b="0" i="0" u="none" strike="noStrike" kern="0" cap="none" spc="0" normalizeH="0" baseline="0" noProof="0" dirty="0">
              <a:ln>
                <a:noFill/>
              </a:ln>
              <a:solidFill>
                <a:sysClr val="windowText" lastClr="000000"/>
              </a:solidFill>
              <a:effectLst/>
              <a:uLnTx/>
              <a:uFillTx/>
            </a:endParaRPr>
          </a:p>
        </p:txBody>
      </p:sp>
      <p:sp>
        <p:nvSpPr>
          <p:cNvPr id="43" name="Rectangle 42">
            <a:extLst>
              <a:ext uri="{FF2B5EF4-FFF2-40B4-BE49-F238E27FC236}">
                <a16:creationId xmlns:a16="http://schemas.microsoft.com/office/drawing/2014/main" id="{9B975D21-BC2F-46AA-88E6-87F00BC077D5}"/>
              </a:ext>
            </a:extLst>
          </p:cNvPr>
          <p:cNvSpPr/>
          <p:nvPr/>
        </p:nvSpPr>
        <p:spPr>
          <a:xfrm>
            <a:off x="2488645" y="6993995"/>
            <a:ext cx="4404493" cy="212365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38100">
            <a:solidFill>
              <a:srgbClr val="FF0000"/>
            </a:solidFill>
          </a:ln>
        </p:spPr>
        <p:txBody>
          <a:bodyPr wrap="square">
            <a:spAutoFit/>
          </a:bodyPr>
          <a:lstStyle/>
          <a:p>
            <a:pPr algn="just"/>
            <a:r>
              <a:rPr lang="en-US" sz="1200" b="1" dirty="0"/>
              <a:t>The Role of Synapses</a:t>
            </a:r>
          </a:p>
          <a:p>
            <a:pPr marL="285750" indent="-285750" algn="just">
              <a:buFont typeface="Arial" panose="020B0604020202020204" pitchFamily="34" charset="0"/>
              <a:buChar char="•"/>
            </a:pPr>
            <a:r>
              <a:rPr lang="en-US" sz="1200" dirty="0"/>
              <a:t>They ensure impulses are unidirectional. As the neurotransmitter receptors are only present on the postsynaptic membrane,  impulses can only travel from the presynaptic </a:t>
            </a:r>
            <a:r>
              <a:rPr lang="en-US" sz="1200" dirty="0" err="1"/>
              <a:t>neurone</a:t>
            </a:r>
            <a:r>
              <a:rPr lang="en-US" sz="1200" dirty="0"/>
              <a:t> to the postsynaptic </a:t>
            </a:r>
            <a:r>
              <a:rPr lang="en-US" sz="1200" dirty="0" err="1"/>
              <a:t>neurone</a:t>
            </a:r>
            <a:endParaRPr lang="en-US" sz="1200" dirty="0"/>
          </a:p>
          <a:p>
            <a:pPr marL="285750" indent="-285750" algn="just">
              <a:buFont typeface="Arial" panose="020B0604020202020204" pitchFamily="34" charset="0"/>
              <a:buChar char="•"/>
            </a:pPr>
            <a:r>
              <a:rPr lang="en-US" sz="1200" dirty="0"/>
              <a:t>They can allow an impulse from one </a:t>
            </a:r>
            <a:r>
              <a:rPr lang="en-US" sz="1200" dirty="0" err="1"/>
              <a:t>neurone</a:t>
            </a:r>
            <a:r>
              <a:rPr lang="en-US" sz="1200" dirty="0"/>
              <a:t> to transmitted to a number of </a:t>
            </a:r>
            <a:r>
              <a:rPr lang="en-US" sz="1200" dirty="0" err="1"/>
              <a:t>neurones</a:t>
            </a:r>
            <a:r>
              <a:rPr lang="en-US" sz="1200" dirty="0"/>
              <a:t> at multiple synapses.  This results in a single stimulus creating a number of simultaneous responses.</a:t>
            </a:r>
          </a:p>
          <a:p>
            <a:pPr marL="285750" indent="-285750" algn="just">
              <a:buFont typeface="Arial" panose="020B0604020202020204" pitchFamily="34" charset="0"/>
              <a:buChar char="•"/>
            </a:pPr>
            <a:r>
              <a:rPr lang="en-US" sz="1200" dirty="0"/>
              <a:t>Alternatively, a number oi </a:t>
            </a:r>
            <a:r>
              <a:rPr lang="en-US" sz="1200" dirty="0" err="1"/>
              <a:t>neurones</a:t>
            </a:r>
            <a:r>
              <a:rPr lang="en-US" sz="1200" dirty="0"/>
              <a:t> may feed in same synapse with a single postsynaptic </a:t>
            </a:r>
            <a:r>
              <a:rPr lang="en-US" sz="1200" dirty="0" err="1"/>
              <a:t>neurone</a:t>
            </a:r>
            <a:r>
              <a:rPr lang="en-US" sz="1200" dirty="0"/>
              <a:t> results in stimuli from different receptors interact produce a single result.</a:t>
            </a:r>
          </a:p>
        </p:txBody>
      </p:sp>
    </p:spTree>
    <p:extLst>
      <p:ext uri="{BB962C8B-B14F-4D97-AF65-F5344CB8AC3E}">
        <p14:creationId xmlns:p14="http://schemas.microsoft.com/office/powerpoint/2010/main" val="16866292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TotalTime>
  <Words>355</Words>
  <Application>Microsoft Office PowerPoint</Application>
  <PresentationFormat>A3 Paper (297x420 mm)</PresentationFormat>
  <Paragraphs>29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vt:lpstr>
      <vt:lpstr>Calibri</vt:lpstr>
      <vt:lpstr>Calibri Light</vt:lpstr>
      <vt:lpstr>Comic Sans MS</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Chalky Chalk</dc:creator>
  <cp:lastModifiedBy>Chalky Chalk</cp:lastModifiedBy>
  <cp:revision>6</cp:revision>
  <dcterms:created xsi:type="dcterms:W3CDTF">2018-05-10T04:14:05Z</dcterms:created>
  <dcterms:modified xsi:type="dcterms:W3CDTF">2018-05-10T04:54:53Z</dcterms:modified>
</cp:coreProperties>
</file>