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08/06/2024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08/06/2024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08/06/2024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08/06/2024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Biology-Science-The-Heart-Lesson-Activities-4647239"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new-ocr-a2-biology-controlling-heart-rate-lesson-11681506"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JVpXZjn4kSk&amp;t=11s" TargetMode="External"/><Relationship Id="rId5" Type="http://schemas.openxmlformats.org/officeDocument/2006/relationships/hyperlink" Target="https://twitter.com/teacherchalky1" TargetMode="External"/><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39119F-B05E-435D-9F0D-E1ECCD1B3761}"/>
              </a:ext>
            </a:extLst>
          </p:cNvPr>
          <p:cNvSpPr>
            <a:spLocks noGrp="1"/>
          </p:cNvSpPr>
          <p:nvPr>
            <p:ph type="ctrTitle"/>
          </p:nvPr>
        </p:nvSpPr>
        <p:spPr>
          <a:xfrm>
            <a:off x="-45720" y="-731990"/>
            <a:ext cx="6858000" cy="1245621"/>
          </a:xfrm>
        </p:spPr>
        <p:txBody>
          <a:bodyPr>
            <a:noAutofit/>
          </a:bodyPr>
          <a:lstStyle/>
          <a:p>
            <a:pPr algn="l"/>
            <a:r>
              <a:rPr lang="en-GB" sz="2000" b="1" dirty="0">
                <a:solidFill>
                  <a:srgbClr val="00B050"/>
                </a:solidFill>
                <a:latin typeface="Comic Sans MS" pitchFamily="66" charset="0"/>
              </a:rPr>
              <a:t>The Heart Practice Question</a:t>
            </a:r>
          </a:p>
        </p:txBody>
      </p:sp>
      <p:sp>
        <p:nvSpPr>
          <p:cNvPr id="5" name="TextBox 4">
            <a:extLst>
              <a:ext uri="{FF2B5EF4-FFF2-40B4-BE49-F238E27FC236}">
                <a16:creationId xmlns:a16="http://schemas.microsoft.com/office/drawing/2014/main" id="{5CC14DE4-6B04-4B9C-9B4F-4440C207B430}"/>
              </a:ext>
            </a:extLst>
          </p:cNvPr>
          <p:cNvSpPr txBox="1"/>
          <p:nvPr/>
        </p:nvSpPr>
        <p:spPr>
          <a:xfrm>
            <a:off x="4684734" y="0"/>
            <a:ext cx="2173266"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defTabSz="914400">
              <a:defRPr/>
            </a:pPr>
            <a:r>
              <a:rPr lang="en-GB" sz="1200" kern="0" dirty="0">
                <a:solidFill>
                  <a:sysClr val="windowText" lastClr="000000"/>
                </a:solidFill>
              </a:rPr>
              <a:t>Transport Systems</a:t>
            </a:r>
          </a:p>
        </p:txBody>
      </p:sp>
      <p:sp>
        <p:nvSpPr>
          <p:cNvPr id="6" name="TextBox 5">
            <a:extLst>
              <a:ext uri="{FF2B5EF4-FFF2-40B4-BE49-F238E27FC236}">
                <a16:creationId xmlns:a16="http://schemas.microsoft.com/office/drawing/2014/main" id="{F54895F6-D35B-476E-8E33-8DF19F070597}"/>
              </a:ext>
            </a:extLst>
          </p:cNvPr>
          <p:cNvSpPr txBox="1"/>
          <p:nvPr/>
        </p:nvSpPr>
        <p:spPr>
          <a:xfrm>
            <a:off x="97239" y="523221"/>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F78EE5A-6FFB-4AB2-8E93-F4F66DF30D7A}"/>
              </a:ext>
            </a:extLst>
          </p:cNvPr>
          <p:cNvSpPr/>
          <p:nvPr/>
        </p:nvSpPr>
        <p:spPr>
          <a:xfrm>
            <a:off x="97238" y="911557"/>
            <a:ext cx="4049393" cy="161582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The heart is divided longitudinally into two sides by means of muscular walls.</a:t>
            </a:r>
          </a:p>
          <a:p>
            <a:pPr algn="just"/>
            <a:r>
              <a:rPr lang="en-US" sz="1100" dirty="0"/>
              <a:t>Each atrium is connected to its own ventricle through an opening which is guarded by a valve. Blood is permitted to flow only from the atrium into the ventricle, not in the reverse direction. The right valve (the tricuspid valve) is made up of three flaps. The left valve (the bicuspid valve or the mitral valve) has two flaps.</a:t>
            </a:r>
          </a:p>
          <a:p>
            <a:pPr algn="just"/>
            <a:r>
              <a:rPr lang="en-US" sz="1100" dirty="0"/>
              <a:t>The semi-lunar valve can be found where the heart connects with both the aorta and pulmonary artery.</a:t>
            </a:r>
          </a:p>
        </p:txBody>
      </p:sp>
      <p:sp>
        <p:nvSpPr>
          <p:cNvPr id="8" name="Arrow: Down 7">
            <a:extLst>
              <a:ext uri="{FF2B5EF4-FFF2-40B4-BE49-F238E27FC236}">
                <a16:creationId xmlns:a16="http://schemas.microsoft.com/office/drawing/2014/main" id="{0F6CAA4E-7D71-44B7-98E7-18066983617E}"/>
              </a:ext>
            </a:extLst>
          </p:cNvPr>
          <p:cNvSpPr/>
          <p:nvPr/>
        </p:nvSpPr>
        <p:spPr>
          <a:xfrm>
            <a:off x="3016700" y="420945"/>
            <a:ext cx="410230" cy="542079"/>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D8E5542-E2C0-4B1D-8490-4CF6FD844712}"/>
              </a:ext>
            </a:extLst>
          </p:cNvPr>
          <p:cNvSpPr/>
          <p:nvPr/>
        </p:nvSpPr>
        <p:spPr>
          <a:xfrm>
            <a:off x="101170" y="7205008"/>
            <a:ext cx="6711109" cy="1754326"/>
          </a:xfrm>
          <a:prstGeom prst="rect">
            <a:avLst/>
          </a:prstGeom>
          <a:ln w="28575">
            <a:solidFill>
              <a:srgbClr val="00B0F0"/>
            </a:solidFill>
            <a:prstDash val="dash"/>
          </a:ln>
        </p:spPr>
        <p:txBody>
          <a:bodyPr wrap="square">
            <a:spAutoFit/>
          </a:bodyPr>
          <a:lstStyle/>
          <a:p>
            <a:pPr algn="just"/>
            <a:r>
              <a:rPr lang="en-US" sz="1200" b="1" dirty="0"/>
              <a:t>Describe the rhythm of the heart in detail</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23" name="Rectangle 22">
            <a:extLst>
              <a:ext uri="{FF2B5EF4-FFF2-40B4-BE49-F238E27FC236}">
                <a16:creationId xmlns:a16="http://schemas.microsoft.com/office/drawing/2014/main" id="{045DD7FD-C638-4364-AB35-B0C17EBB1227}"/>
              </a:ext>
            </a:extLst>
          </p:cNvPr>
          <p:cNvSpPr/>
          <p:nvPr/>
        </p:nvSpPr>
        <p:spPr>
          <a:xfrm>
            <a:off x="3281819" y="2756135"/>
            <a:ext cx="3530461" cy="195438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The </a:t>
            </a:r>
            <a:r>
              <a:rPr lang="en-US" sz="1100" dirty="0" err="1"/>
              <a:t>sino</a:t>
            </a:r>
            <a:r>
              <a:rPr lang="en-US" sz="1100" dirty="0"/>
              <a:t>-atrial node (the pace maker) is a specialized bundle of thin, cardiac, muscular fibers buried in the right atrial wall, near the connection between the right auricle and the large veins</a:t>
            </a:r>
          </a:p>
          <a:p>
            <a:pPr algn="just"/>
            <a:r>
              <a:rPr lang="en-US" sz="1100" dirty="0"/>
              <a:t>The </a:t>
            </a:r>
            <a:r>
              <a:rPr lang="en-US" sz="1100" dirty="0" err="1"/>
              <a:t>sino</a:t>
            </a:r>
            <a:r>
              <a:rPr lang="en-US" sz="1100" dirty="0"/>
              <a:t>-atrial node sends impulses over the two atria which are then stimulated to contract. When the electrical impulses reach the atrioventricular node (at the junction between the atria and the ventricles), the impulses will spread rapidly through special fibers from the inter-ventricular septum to the walls of both ventricles, where the muscles are stimulated to contract.</a:t>
            </a:r>
          </a:p>
        </p:txBody>
      </p:sp>
      <p:sp>
        <p:nvSpPr>
          <p:cNvPr id="16" name="Rectangle 15">
            <a:extLst>
              <a:ext uri="{FF2B5EF4-FFF2-40B4-BE49-F238E27FC236}">
                <a16:creationId xmlns:a16="http://schemas.microsoft.com/office/drawing/2014/main" id="{182C8CCD-30E9-46C8-9E7B-158CE0734B57}"/>
              </a:ext>
            </a:extLst>
          </p:cNvPr>
          <p:cNvSpPr/>
          <p:nvPr/>
        </p:nvSpPr>
        <p:spPr>
          <a:xfrm>
            <a:off x="97238" y="2638721"/>
            <a:ext cx="3094150" cy="630942"/>
          </a:xfrm>
          <a:prstGeom prst="rect">
            <a:avLst/>
          </a:prstGeom>
          <a:ln w="28575">
            <a:solidFill>
              <a:srgbClr val="FFFF00"/>
            </a:solidFill>
            <a:prstDash val="solid"/>
          </a:ln>
        </p:spPr>
        <p:txBody>
          <a:bodyPr wrap="square">
            <a:spAutoFit/>
          </a:bodyPr>
          <a:lstStyle/>
          <a:p>
            <a:pPr algn="just"/>
            <a:r>
              <a:rPr lang="en-US" sz="1100" b="1" dirty="0"/>
              <a:t>What regulates how the heart beats?</a:t>
            </a:r>
            <a:endParaRPr lang="en-US" sz="1100" dirty="0"/>
          </a:p>
          <a:p>
            <a:pPr algn="just"/>
            <a:r>
              <a:rPr lang="en-US" sz="1200" b="1" dirty="0"/>
              <a:t>____________________________________________________________________________</a:t>
            </a:r>
            <a:endParaRPr lang="en-GB" sz="1200" b="1" dirty="0"/>
          </a:p>
        </p:txBody>
      </p:sp>
      <p:pic>
        <p:nvPicPr>
          <p:cNvPr id="26" name="Picture 4" descr="http://alevelnotes.com/content_images/i99_human_heart_diagram.gif">
            <a:extLst>
              <a:ext uri="{FF2B5EF4-FFF2-40B4-BE49-F238E27FC236}">
                <a16:creationId xmlns:a16="http://schemas.microsoft.com/office/drawing/2014/main" id="{EA2A416B-4EBF-44B9-A36E-EA8255785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494" y="523221"/>
            <a:ext cx="2161855" cy="216185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C4B8E342-B594-4E89-904F-755A6ED9A585}"/>
              </a:ext>
            </a:extLst>
          </p:cNvPr>
          <p:cNvSpPr/>
          <p:nvPr/>
        </p:nvSpPr>
        <p:spPr>
          <a:xfrm>
            <a:off x="97238" y="3417854"/>
            <a:ext cx="3094150" cy="630942"/>
          </a:xfrm>
          <a:prstGeom prst="rect">
            <a:avLst/>
          </a:prstGeom>
          <a:ln w="28575">
            <a:solidFill>
              <a:srgbClr val="FFFF00"/>
            </a:solidFill>
            <a:prstDash val="solid"/>
          </a:ln>
        </p:spPr>
        <p:txBody>
          <a:bodyPr wrap="square">
            <a:spAutoFit/>
          </a:bodyPr>
          <a:lstStyle/>
          <a:p>
            <a:pPr algn="just"/>
            <a:r>
              <a:rPr lang="en-US" sz="1100" b="1" dirty="0"/>
              <a:t>What is the role of the </a:t>
            </a:r>
            <a:r>
              <a:rPr lang="en-US" sz="1100" b="1" dirty="0" err="1"/>
              <a:t>sino</a:t>
            </a:r>
            <a:r>
              <a:rPr lang="en-US" sz="1100" b="1" dirty="0"/>
              <a:t>-atrial node?</a:t>
            </a:r>
            <a:endParaRPr lang="en-US" sz="1100" dirty="0"/>
          </a:p>
          <a:p>
            <a:pPr algn="just"/>
            <a:r>
              <a:rPr lang="en-US" sz="1200" b="1" dirty="0"/>
              <a:t>____________________________________________________________________________</a:t>
            </a:r>
            <a:endParaRPr lang="en-GB" sz="1200" b="1" dirty="0"/>
          </a:p>
        </p:txBody>
      </p:sp>
      <p:sp>
        <p:nvSpPr>
          <p:cNvPr id="28" name="Rectangle 27">
            <a:extLst>
              <a:ext uri="{FF2B5EF4-FFF2-40B4-BE49-F238E27FC236}">
                <a16:creationId xmlns:a16="http://schemas.microsoft.com/office/drawing/2014/main" id="{1A791EDC-A1DD-44A7-97AA-EC12BC743D85}"/>
              </a:ext>
            </a:extLst>
          </p:cNvPr>
          <p:cNvSpPr/>
          <p:nvPr/>
        </p:nvSpPr>
        <p:spPr>
          <a:xfrm>
            <a:off x="97238" y="4196987"/>
            <a:ext cx="3094150" cy="630942"/>
          </a:xfrm>
          <a:prstGeom prst="rect">
            <a:avLst/>
          </a:prstGeom>
          <a:ln w="28575">
            <a:solidFill>
              <a:srgbClr val="FFFF00"/>
            </a:solidFill>
            <a:prstDash val="solid"/>
          </a:ln>
        </p:spPr>
        <p:txBody>
          <a:bodyPr wrap="square">
            <a:spAutoFit/>
          </a:bodyPr>
          <a:lstStyle/>
          <a:p>
            <a:pPr algn="just"/>
            <a:r>
              <a:rPr lang="en-US" sz="1100" b="1" dirty="0"/>
              <a:t>How do nerve impulses spread around the heart?</a:t>
            </a:r>
            <a:endParaRPr lang="en-US" sz="1100" dirty="0"/>
          </a:p>
          <a:p>
            <a:pPr algn="just"/>
            <a:r>
              <a:rPr lang="en-US" sz="1200" b="1" dirty="0"/>
              <a:t>____________________________________________________________________________</a:t>
            </a:r>
            <a:endParaRPr lang="en-GB" sz="1200" b="1" dirty="0"/>
          </a:p>
        </p:txBody>
      </p:sp>
      <p:sp>
        <p:nvSpPr>
          <p:cNvPr id="29" name="Rectangle 28">
            <a:extLst>
              <a:ext uri="{FF2B5EF4-FFF2-40B4-BE49-F238E27FC236}">
                <a16:creationId xmlns:a16="http://schemas.microsoft.com/office/drawing/2014/main" id="{BA0E92F8-EC57-4EA7-B048-E69A16DBD658}"/>
              </a:ext>
            </a:extLst>
          </p:cNvPr>
          <p:cNvSpPr/>
          <p:nvPr/>
        </p:nvSpPr>
        <p:spPr>
          <a:xfrm>
            <a:off x="97238" y="4931556"/>
            <a:ext cx="3530461" cy="212365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The heart has an increasing rhythmic activity. It pumps blood through the process of contraction and relaxation. The contraction of the heart is called ‘systole’ and the relaxation is called ‘diastole’. The contraction and relaxation together constitute the heartbeat. The heart beats at an average rate of 70 beats per minute. The changes that occur in the heart during a beat are repeated in the same order in the next beat, and the next one. This cyclical repetition is called the cardiac cycle. During the cardiac cycle, blood flows through the cardiac chambers in a specific manner and direction, the backward flow being prevented by the valves. </a:t>
            </a:r>
          </a:p>
        </p:txBody>
      </p:sp>
      <p:sp>
        <p:nvSpPr>
          <p:cNvPr id="30" name="Rectangle 29">
            <a:extLst>
              <a:ext uri="{FF2B5EF4-FFF2-40B4-BE49-F238E27FC236}">
                <a16:creationId xmlns:a16="http://schemas.microsoft.com/office/drawing/2014/main" id="{260942CD-FF79-421D-8C7C-A55408B3D579}"/>
              </a:ext>
            </a:extLst>
          </p:cNvPr>
          <p:cNvSpPr/>
          <p:nvPr/>
        </p:nvSpPr>
        <p:spPr>
          <a:xfrm>
            <a:off x="3718130" y="4782209"/>
            <a:ext cx="3094150" cy="630942"/>
          </a:xfrm>
          <a:prstGeom prst="rect">
            <a:avLst/>
          </a:prstGeom>
          <a:ln w="28575">
            <a:solidFill>
              <a:srgbClr val="FFFF00"/>
            </a:solidFill>
            <a:prstDash val="solid"/>
          </a:ln>
        </p:spPr>
        <p:txBody>
          <a:bodyPr wrap="square">
            <a:spAutoFit/>
          </a:bodyPr>
          <a:lstStyle/>
          <a:p>
            <a:pPr algn="just"/>
            <a:r>
              <a:rPr lang="en-US" sz="1100" b="1" dirty="0"/>
              <a:t>What is systole?</a:t>
            </a:r>
            <a:endParaRPr lang="en-US" sz="1100" dirty="0"/>
          </a:p>
          <a:p>
            <a:pPr algn="just"/>
            <a:r>
              <a:rPr lang="en-US" sz="1200" b="1" dirty="0"/>
              <a:t>____________________________________________________________________________</a:t>
            </a:r>
            <a:endParaRPr lang="en-GB" sz="1200" b="1" dirty="0"/>
          </a:p>
        </p:txBody>
      </p:sp>
      <p:sp>
        <p:nvSpPr>
          <p:cNvPr id="31" name="Rectangle 30">
            <a:extLst>
              <a:ext uri="{FF2B5EF4-FFF2-40B4-BE49-F238E27FC236}">
                <a16:creationId xmlns:a16="http://schemas.microsoft.com/office/drawing/2014/main" id="{22084294-6608-43AD-BE7A-22AA8AD6906A}"/>
              </a:ext>
            </a:extLst>
          </p:cNvPr>
          <p:cNvSpPr/>
          <p:nvPr/>
        </p:nvSpPr>
        <p:spPr>
          <a:xfrm>
            <a:off x="3718130" y="5528562"/>
            <a:ext cx="3094150" cy="630942"/>
          </a:xfrm>
          <a:prstGeom prst="rect">
            <a:avLst/>
          </a:prstGeom>
          <a:ln w="28575">
            <a:solidFill>
              <a:srgbClr val="FFFF00"/>
            </a:solidFill>
            <a:prstDash val="solid"/>
          </a:ln>
        </p:spPr>
        <p:txBody>
          <a:bodyPr wrap="square">
            <a:spAutoFit/>
          </a:bodyPr>
          <a:lstStyle/>
          <a:p>
            <a:pPr algn="just"/>
            <a:r>
              <a:rPr lang="en-US" sz="1100" b="1" dirty="0"/>
              <a:t>What is diastole?</a:t>
            </a:r>
            <a:endParaRPr lang="en-US" sz="1100" dirty="0"/>
          </a:p>
          <a:p>
            <a:pPr algn="just"/>
            <a:r>
              <a:rPr lang="en-US" sz="1200" b="1" dirty="0"/>
              <a:t>____________________________________________________________________________</a:t>
            </a:r>
            <a:endParaRPr lang="en-GB" sz="1200" b="1" dirty="0"/>
          </a:p>
        </p:txBody>
      </p:sp>
      <p:sp>
        <p:nvSpPr>
          <p:cNvPr id="32" name="Rectangle 31">
            <a:extLst>
              <a:ext uri="{FF2B5EF4-FFF2-40B4-BE49-F238E27FC236}">
                <a16:creationId xmlns:a16="http://schemas.microsoft.com/office/drawing/2014/main" id="{BE0159A4-5A07-4EDC-8723-684F5B68CAB7}"/>
              </a:ext>
            </a:extLst>
          </p:cNvPr>
          <p:cNvSpPr/>
          <p:nvPr/>
        </p:nvSpPr>
        <p:spPr>
          <a:xfrm>
            <a:off x="3718130" y="6266769"/>
            <a:ext cx="3094150" cy="815608"/>
          </a:xfrm>
          <a:prstGeom prst="rect">
            <a:avLst/>
          </a:prstGeom>
          <a:ln w="28575">
            <a:solidFill>
              <a:srgbClr val="FFFF00"/>
            </a:solidFill>
            <a:prstDash val="solid"/>
          </a:ln>
        </p:spPr>
        <p:txBody>
          <a:bodyPr wrap="square">
            <a:spAutoFit/>
          </a:bodyPr>
          <a:lstStyle/>
          <a:p>
            <a:pPr algn="just"/>
            <a:r>
              <a:rPr lang="en-US" sz="1100" b="1" dirty="0"/>
              <a:t>What happens during the cardiac cycle?</a:t>
            </a:r>
            <a:endParaRPr lang="en-US" sz="1100" dirty="0"/>
          </a:p>
          <a:p>
            <a:pPr algn="just"/>
            <a:r>
              <a:rPr lang="en-US" sz="1200" b="1" dirty="0"/>
              <a:t>__________________________________________________________________________________________________________________</a:t>
            </a:r>
            <a:endParaRPr lang="en-GB" sz="1200" b="1" dirty="0"/>
          </a:p>
        </p:txBody>
      </p:sp>
    </p:spTree>
    <p:extLst>
      <p:ext uri="{BB962C8B-B14F-4D97-AF65-F5344CB8AC3E}">
        <p14:creationId xmlns:p14="http://schemas.microsoft.com/office/powerpoint/2010/main" val="26129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Click here to access my percentage composition </a:t>
            </a:r>
            <a:r>
              <a:rPr kumimoji="0" lang="en-GB" sz="1400" b="1" i="0" u="none" strike="noStrike" kern="1200" cap="none" spc="0" normalizeH="0" baseline="0" noProof="0" dirty="0" err="1">
                <a:ln>
                  <a:noFill/>
                </a:ln>
                <a:solidFill>
                  <a:prstClr val="black"/>
                </a:solidFill>
                <a:effectLst/>
                <a:uLnTx/>
                <a:uFillTx/>
                <a:latin typeface="Calibri" panose="020F0502020204030204"/>
                <a:ea typeface="+mn-ea"/>
                <a:cs typeface="+mn-cs"/>
              </a:rPr>
              <a:t>youtube</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55A544C-A045-26AE-7C99-E93B59D0411F}"/>
              </a:ext>
            </a:extLst>
          </p:cNvPr>
          <p:cNvPicPr>
            <a:picLocks noChangeAspect="1"/>
          </p:cNvPicPr>
          <p:nvPr/>
        </p:nvPicPr>
        <p:blipFill>
          <a:blip r:embed="rId14"/>
          <a:stretch>
            <a:fillRect/>
          </a:stretch>
        </p:blipFill>
        <p:spPr>
          <a:xfrm>
            <a:off x="750326" y="5114850"/>
            <a:ext cx="1958454" cy="1101630"/>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776</TotalTime>
  <Words>433</Words>
  <Application>Microsoft Office PowerPoint</Application>
  <PresentationFormat>On-screen Show (4:3)</PresentationFormat>
  <Paragraphs>30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The Heart Practice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Mr D Chalk</cp:lastModifiedBy>
  <cp:revision>29</cp:revision>
  <dcterms:created xsi:type="dcterms:W3CDTF">2019-02-02T18:17:28Z</dcterms:created>
  <dcterms:modified xsi:type="dcterms:W3CDTF">2024-06-08T14:26:04Z</dcterms:modified>
</cp:coreProperties>
</file>