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Lst>
  <p:sldIdLst>
    <p:sldId id="257" r:id="rId6"/>
    <p:sldId id="259" r:id="rId7"/>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47" d="100"/>
          <a:sy n="47" d="100"/>
        </p:scale>
        <p:origin x="145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04/08/2024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403357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04/08/2024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552438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04/08/2024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565406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338474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969963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AA4433-A435-4F16-AD0A-11C026674ABC}" type="datetimeFigureOut">
              <a:rPr lang="en-GB" smtClean="0"/>
              <a:t>04/08/2024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306955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AA4433-A435-4F16-AD0A-11C026674ABC}" type="datetimeFigureOut">
              <a:rPr lang="en-GB" smtClean="0"/>
              <a:t>04/08/2024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136935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AA4433-A435-4F16-AD0A-11C026674ABC}" type="datetimeFigureOut">
              <a:rPr lang="en-GB" smtClean="0"/>
              <a:t>04/08/2024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335376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AA4433-A435-4F16-AD0A-11C026674ABC}" type="datetimeFigureOut">
              <a:rPr lang="en-GB" smtClean="0"/>
              <a:t>04/08/2024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308147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A4433-A435-4F16-AD0A-11C026674ABC}" type="datetimeFigureOut">
              <a:rPr lang="en-GB" smtClean="0"/>
              <a:t>04/08/2024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14222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04/08/2024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776240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04/08/2024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244051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04/08/2024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599219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6931885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418288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377C4E-E024-48FA-8573-FE6645764305}" type="datetimeFigureOut">
              <a:rPr lang="en-GB" smtClean="0"/>
              <a:t>04/08/2024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663035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377C4E-E024-48FA-8573-FE6645764305}" type="datetimeFigureOut">
              <a:rPr lang="en-GB" smtClean="0"/>
              <a:t>04/08/2024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062928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377C4E-E024-48FA-8573-FE6645764305}" type="datetimeFigureOut">
              <a:rPr lang="en-GB" smtClean="0"/>
              <a:t>04/08/2024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911931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377C4E-E024-48FA-8573-FE6645764305}" type="datetimeFigureOut">
              <a:rPr lang="en-GB" smtClean="0"/>
              <a:t>04/08/2024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517464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77C4E-E024-48FA-8573-FE6645764305}" type="datetimeFigureOut">
              <a:rPr lang="en-GB" smtClean="0"/>
              <a:t>04/08/2024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0291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377C4E-E024-48FA-8573-FE6645764305}" type="datetimeFigureOut">
              <a:rPr lang="en-GB" smtClean="0"/>
              <a:t>04/08/2024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947926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377C4E-E024-48FA-8573-FE6645764305}" type="datetimeFigureOut">
              <a:rPr lang="en-GB" smtClean="0"/>
              <a:t>04/08/2024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504950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E377C4E-E024-48FA-8573-FE6645764305}" type="datetimeFigureOut">
              <a:rPr lang="en-GB" smtClean="0"/>
              <a:t>04/08/2024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2B01241-C8E6-4DCD-8264-22BB957141B3}" type="slidenum">
              <a:rPr lang="en-GB" smtClean="0"/>
              <a:t>‹#›</a:t>
            </a:fld>
            <a:endParaRPr lang="en-GB"/>
          </a:p>
        </p:txBody>
      </p:sp>
    </p:spTree>
    <p:extLst>
      <p:ext uri="{BB962C8B-B14F-4D97-AF65-F5344CB8AC3E}">
        <p14:creationId xmlns:p14="http://schemas.microsoft.com/office/powerpoint/2010/main" val="37719427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9AA4433-A435-4F16-AD0A-11C026674ABC}" type="datetimeFigureOut">
              <a:rPr lang="en-GB" smtClean="0"/>
              <a:t>04/08/2024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043347DD-AFF3-410F-9857-6D81E87CA2D7}" type="slidenum">
              <a:rPr lang="en-GB" smtClean="0"/>
              <a:t>‹#›</a:t>
            </a:fld>
            <a:endParaRPr lang="en-GB"/>
          </a:p>
        </p:txBody>
      </p:sp>
    </p:spTree>
    <p:extLst>
      <p:ext uri="{BB962C8B-B14F-4D97-AF65-F5344CB8AC3E}">
        <p14:creationId xmlns:p14="http://schemas.microsoft.com/office/powerpoint/2010/main" val="25640958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hdphoto" Target="../media/hdphoto3.wdp"/><Relationship Id="rId5" Type="http://schemas.openxmlformats.org/officeDocument/2006/relationships/image" Target="../media/image3.pn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hyperlink" Target="https://www.teacherspayteachers.com/store/mr-chalks-science-resources?search=acids" TargetMode="External"/><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resources/search/?authorId=429930&amp;q=acids&amp;shop=chalky1234567" TargetMode="External"/><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hyperlink" Target="https://www.pinterest.co.uk/isany1coming4an/" TargetMode="External"/><Relationship Id="rId11" Type="http://schemas.openxmlformats.org/officeDocument/2006/relationships/hyperlink" Target="https://www.youtube.com/@MrChalksRevisionTips/search?query=percentage" TargetMode="External"/><Relationship Id="rId5" Type="http://schemas.openxmlformats.org/officeDocument/2006/relationships/hyperlink" Target="https://twitter.com/teacherchalky1" TargetMode="External"/><Relationship Id="rId10"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Box 109">
            <a:extLst>
              <a:ext uri="{FF2B5EF4-FFF2-40B4-BE49-F238E27FC236}">
                <a16:creationId xmlns:a16="http://schemas.microsoft.com/office/drawing/2014/main" id="{9C5A230C-75CD-45D2-ACB6-89197E7B0F47}"/>
              </a:ext>
            </a:extLst>
          </p:cNvPr>
          <p:cNvSpPr txBox="1"/>
          <p:nvPr/>
        </p:nvSpPr>
        <p:spPr>
          <a:xfrm>
            <a:off x="3429000" y="6599979"/>
            <a:ext cx="3356926" cy="2462213"/>
          </a:xfrm>
          <a:prstGeom prst="rect">
            <a:avLst/>
          </a:prstGeom>
          <a:noFill/>
          <a:ln w="28575">
            <a:solidFill>
              <a:srgbClr val="00B0F0"/>
            </a:solidFill>
            <a:prstDash val="lgDash"/>
          </a:ln>
        </p:spPr>
        <p:txBody>
          <a:bodyPr wrap="square" rtlCol="0">
            <a:spAutoFit/>
          </a:bodyPr>
          <a:lstStyle/>
          <a:p>
            <a:pPr algn="just"/>
            <a:r>
              <a:rPr lang="en-GB" sz="1100" b="1" i="0" dirty="0">
                <a:solidFill>
                  <a:srgbClr val="231F20"/>
                </a:solidFill>
                <a:effectLst/>
              </a:rPr>
              <a:t>Neutralisation Investigation</a:t>
            </a:r>
          </a:p>
          <a:p>
            <a:pPr marL="171450" indent="-171450" algn="just">
              <a:buFont typeface="Arial" panose="020B0604020202020204" pitchFamily="34" charset="0"/>
              <a:buChar char="•"/>
            </a:pPr>
            <a:r>
              <a:rPr lang="en-GB" sz="1100" b="0" i="0" dirty="0">
                <a:solidFill>
                  <a:srgbClr val="231F20"/>
                </a:solidFill>
                <a:effectLst/>
              </a:rPr>
              <a:t>Use a measuring cylinder to add dilute hydrochloric acid to a beaker.</a:t>
            </a:r>
          </a:p>
          <a:p>
            <a:pPr marL="171450" indent="-171450" algn="just">
              <a:buFont typeface="Arial" panose="020B0604020202020204" pitchFamily="34" charset="0"/>
              <a:buChar char="•"/>
            </a:pPr>
            <a:r>
              <a:rPr lang="en-GB" sz="1100" b="0" i="0" dirty="0">
                <a:solidFill>
                  <a:srgbClr val="231F20"/>
                </a:solidFill>
                <a:effectLst/>
              </a:rPr>
              <a:t>Dip a clean glass rod into the contents of the beaker. Use it to transfer a drop of liquid to a piece of universal indicator paper on a white tile. Wait 30 seconds, then match the colour to a pH colour chart. Record the estimated </a:t>
            </a:r>
            <a:r>
              <a:rPr lang="en-GB" sz="1100" b="0" i="0" dirty="0" err="1">
                <a:solidFill>
                  <a:srgbClr val="231F20"/>
                </a:solidFill>
                <a:effectLst/>
              </a:rPr>
              <a:t>pH.</a:t>
            </a:r>
            <a:endParaRPr lang="en-GB" sz="1100" b="0" i="0" dirty="0">
              <a:solidFill>
                <a:srgbClr val="231F20"/>
              </a:solidFill>
              <a:effectLst/>
            </a:endParaRPr>
          </a:p>
          <a:p>
            <a:pPr marL="171450" indent="-171450" algn="just">
              <a:buFont typeface="Arial" panose="020B0604020202020204" pitchFamily="34" charset="0"/>
              <a:buChar char="•"/>
            </a:pPr>
            <a:r>
              <a:rPr lang="en-GB" sz="1100" b="0" i="0" dirty="0">
                <a:solidFill>
                  <a:srgbClr val="231F20"/>
                </a:solidFill>
                <a:effectLst/>
              </a:rPr>
              <a:t>Add a level spatula of calcium hydroxide powder to the beaker.</a:t>
            </a:r>
          </a:p>
          <a:p>
            <a:pPr marL="171450" indent="-171450" algn="just">
              <a:buFont typeface="Arial" panose="020B0604020202020204" pitchFamily="34" charset="0"/>
              <a:buChar char="•"/>
            </a:pPr>
            <a:r>
              <a:rPr lang="en-GB" sz="1100" b="0" i="0" dirty="0">
                <a:solidFill>
                  <a:srgbClr val="231F20"/>
                </a:solidFill>
                <a:effectLst/>
              </a:rPr>
              <a:t>Stir thoroughly, then estimate and record the pH of the mixture (as in step 2).</a:t>
            </a:r>
          </a:p>
          <a:p>
            <a:pPr marL="171450" indent="-171450" algn="just">
              <a:buFont typeface="Arial" panose="020B0604020202020204" pitchFamily="34" charset="0"/>
              <a:buChar char="•"/>
            </a:pPr>
            <a:r>
              <a:rPr lang="en-GB" sz="1100" b="0" i="0" dirty="0">
                <a:solidFill>
                  <a:srgbClr val="231F20"/>
                </a:solidFill>
                <a:effectLst/>
              </a:rPr>
              <a:t>Repeat steps 3 and 4 until there are no more changes in </a:t>
            </a:r>
            <a:r>
              <a:rPr lang="en-GB" sz="1100" b="0" i="0" dirty="0" err="1">
                <a:solidFill>
                  <a:srgbClr val="231F20"/>
                </a:solidFill>
                <a:effectLst/>
              </a:rPr>
              <a:t>pH.</a:t>
            </a:r>
            <a:endParaRPr lang="en-GB" sz="1100" b="0" i="0" dirty="0">
              <a:solidFill>
                <a:srgbClr val="231F20"/>
              </a:solidFill>
              <a:effectLst/>
            </a:endParaRPr>
          </a:p>
        </p:txBody>
      </p:sp>
      <p:sp>
        <p:nvSpPr>
          <p:cNvPr id="5" name="Rectangle 4">
            <a:extLst>
              <a:ext uri="{FF2B5EF4-FFF2-40B4-BE49-F238E27FC236}">
                <a16:creationId xmlns:a16="http://schemas.microsoft.com/office/drawing/2014/main" id="{DFB6ABEB-76A2-4F38-AF25-05D119E712A9}"/>
              </a:ext>
            </a:extLst>
          </p:cNvPr>
          <p:cNvSpPr/>
          <p:nvPr/>
        </p:nvSpPr>
        <p:spPr>
          <a:xfrm>
            <a:off x="0" y="-61670"/>
            <a:ext cx="6858000" cy="98955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0" name="Picture 99">
            <a:extLst>
              <a:ext uri="{FF2B5EF4-FFF2-40B4-BE49-F238E27FC236}">
                <a16:creationId xmlns:a16="http://schemas.microsoft.com/office/drawing/2014/main" id="{BD4F26EF-4C09-4AF4-BF65-2500442ECAFB}"/>
              </a:ext>
            </a:extLst>
          </p:cNvPr>
          <p:cNvPicPr>
            <a:picLocks noChangeAspect="1"/>
          </p:cNvPicPr>
          <p:nvPr/>
        </p:nvPicPr>
        <p:blipFill>
          <a:blip r:embed="rId2"/>
          <a:stretch>
            <a:fillRect/>
          </a:stretch>
        </p:blipFill>
        <p:spPr>
          <a:xfrm rot="5400000">
            <a:off x="1537177" y="-441993"/>
            <a:ext cx="491882" cy="1351229"/>
          </a:xfrm>
          <a:prstGeom prst="rect">
            <a:avLst/>
          </a:prstGeom>
        </p:spPr>
      </p:pic>
      <p:grpSp>
        <p:nvGrpSpPr>
          <p:cNvPr id="20" name="Group 19">
            <a:extLst>
              <a:ext uri="{FF2B5EF4-FFF2-40B4-BE49-F238E27FC236}">
                <a16:creationId xmlns:a16="http://schemas.microsoft.com/office/drawing/2014/main" id="{92ACEAE7-0011-408F-9BCE-498CB80F1D96}"/>
              </a:ext>
            </a:extLst>
          </p:cNvPr>
          <p:cNvGrpSpPr/>
          <p:nvPr/>
        </p:nvGrpSpPr>
        <p:grpSpPr>
          <a:xfrm flipH="1">
            <a:off x="4399269" y="-384972"/>
            <a:ext cx="2442574" cy="2396516"/>
            <a:chOff x="1533525" y="2676525"/>
            <a:chExt cx="3790950" cy="3790950"/>
          </a:xfrm>
        </p:grpSpPr>
        <p:sp>
          <p:nvSpPr>
            <p:cNvPr id="19" name="Rectangle 18">
              <a:extLst>
                <a:ext uri="{FF2B5EF4-FFF2-40B4-BE49-F238E27FC236}">
                  <a16:creationId xmlns:a16="http://schemas.microsoft.com/office/drawing/2014/main" id="{562F221C-846E-4462-A8EA-CF1D36D53519}"/>
                </a:ext>
              </a:extLst>
            </p:cNvPr>
            <p:cNvSpPr/>
            <p:nvPr/>
          </p:nvSpPr>
          <p:spPr>
            <a:xfrm rot="1397024">
              <a:off x="1801081" y="4079000"/>
              <a:ext cx="1052187" cy="4967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EE2027F8-2006-4B5E-A1C8-F35F76641A0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2312" b="91960" l="0" r="49749"/>
                      </a14:imgEffect>
                    </a14:imgLayer>
                  </a14:imgProps>
                </a:ext>
                <a:ext uri="{28A0092B-C50C-407E-A947-70E740481C1C}">
                  <a14:useLocalDpi xmlns:a14="http://schemas.microsoft.com/office/drawing/2010/main" val="0"/>
                </a:ext>
              </a:extLst>
            </a:blip>
            <a:stretch>
              <a:fillRect/>
            </a:stretch>
          </p:blipFill>
          <p:spPr>
            <a:xfrm>
              <a:off x="1533525" y="2676525"/>
              <a:ext cx="3790950" cy="3790950"/>
            </a:xfrm>
            <a:prstGeom prst="rect">
              <a:avLst/>
            </a:prstGeom>
          </p:spPr>
        </p:pic>
      </p:grpSp>
      <p:sp>
        <p:nvSpPr>
          <p:cNvPr id="16" name="Speech Bubble: Rectangle with Corners Rounded 15">
            <a:extLst>
              <a:ext uri="{FF2B5EF4-FFF2-40B4-BE49-F238E27FC236}">
                <a16:creationId xmlns:a16="http://schemas.microsoft.com/office/drawing/2014/main" id="{3D10BD40-0352-45F0-BDE9-6752CF50DA75}"/>
              </a:ext>
            </a:extLst>
          </p:cNvPr>
          <p:cNvSpPr/>
          <p:nvPr/>
        </p:nvSpPr>
        <p:spPr>
          <a:xfrm>
            <a:off x="749300" y="1022671"/>
            <a:ext cx="5135898" cy="674596"/>
          </a:xfrm>
          <a:prstGeom prst="wedgeRoundRectCallout">
            <a:avLst>
              <a:gd name="adj1" fmla="val 59586"/>
              <a:gd name="adj2" fmla="val -40556"/>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0B281D1-5703-4953-8F84-2AB85F5A24FD}"/>
              </a:ext>
            </a:extLst>
          </p:cNvPr>
          <p:cNvSpPr txBox="1"/>
          <p:nvPr/>
        </p:nvSpPr>
        <p:spPr>
          <a:xfrm>
            <a:off x="2279737" y="-49166"/>
            <a:ext cx="358487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700" b="1" dirty="0">
                <a:solidFill>
                  <a:prstClr val="black"/>
                </a:solidFill>
                <a:latin typeface="Calibri" panose="020F0502020204030204"/>
              </a:rPr>
              <a:t>Acids &amp; Bases </a:t>
            </a:r>
            <a:r>
              <a:rPr kumimoji="0" lang="en-GB" sz="2700" b="1" i="0" u="none" strike="noStrike" kern="1200" cap="none" spc="0" normalizeH="0" baseline="0" noProof="0" dirty="0">
                <a:ln>
                  <a:noFill/>
                </a:ln>
                <a:solidFill>
                  <a:prstClr val="black"/>
                </a:solidFill>
                <a:effectLst/>
                <a:uLnTx/>
                <a:uFillTx/>
                <a:latin typeface="Calibri" panose="020F0502020204030204"/>
                <a:ea typeface="+mn-ea"/>
                <a:cs typeface="+mn-cs"/>
              </a:rPr>
              <a:t>Notes</a:t>
            </a:r>
          </a:p>
        </p:txBody>
      </p:sp>
      <p:sp>
        <p:nvSpPr>
          <p:cNvPr id="9" name="Rectangle: Rounded Corners 8">
            <a:extLst>
              <a:ext uri="{FF2B5EF4-FFF2-40B4-BE49-F238E27FC236}">
                <a16:creationId xmlns:a16="http://schemas.microsoft.com/office/drawing/2014/main" id="{A6937834-42EB-46F3-A260-F98DDAB66A84}"/>
              </a:ext>
            </a:extLst>
          </p:cNvPr>
          <p:cNvSpPr/>
          <p:nvPr/>
        </p:nvSpPr>
        <p:spPr>
          <a:xfrm>
            <a:off x="425886" y="494778"/>
            <a:ext cx="5298510" cy="608423"/>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40D8BC30-B541-4DAE-8AAA-1B063CB9AEDD}"/>
              </a:ext>
            </a:extLst>
          </p:cNvPr>
          <p:cNvSpPr txBox="1"/>
          <p:nvPr/>
        </p:nvSpPr>
        <p:spPr>
          <a:xfrm>
            <a:off x="409729" y="503037"/>
            <a:ext cx="5298510" cy="600164"/>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Acids form acidic solutions in water. Acids are sources of hydrogen ions , H +. For example, hydrochloric acid produces hydrogen ions: HCl(</a:t>
            </a:r>
            <a:r>
              <a:rPr kumimoji="0" lang="en-GB" sz="1100" b="1" i="0" u="none" strike="noStrike" kern="1200" cap="none" spc="0" normalizeH="0" baseline="0" noProof="0" dirty="0" err="1">
                <a:ln>
                  <a:noFill/>
                </a:ln>
                <a:solidFill>
                  <a:prstClr val="black"/>
                </a:solidFill>
                <a:effectLst/>
                <a:uLnTx/>
                <a:uFillTx/>
                <a:latin typeface="Calibri" panose="020F0502020204030204"/>
                <a:ea typeface="+mn-ea"/>
                <a:cs typeface="+mn-cs"/>
              </a:rPr>
              <a:t>aq</a:t>
            </a: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 → H +(</a:t>
            </a:r>
            <a:r>
              <a:rPr kumimoji="0" lang="en-GB" sz="1100" b="1" i="0" u="none" strike="noStrike" kern="1200" cap="none" spc="0" normalizeH="0" baseline="0" noProof="0" dirty="0" err="1">
                <a:ln>
                  <a:noFill/>
                </a:ln>
                <a:solidFill>
                  <a:prstClr val="black"/>
                </a:solidFill>
                <a:effectLst/>
                <a:uLnTx/>
                <a:uFillTx/>
                <a:latin typeface="Calibri" panose="020F0502020204030204"/>
                <a:ea typeface="+mn-ea"/>
                <a:cs typeface="+mn-cs"/>
              </a:rPr>
              <a:t>aq</a:t>
            </a: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 + Cl -(</a:t>
            </a:r>
            <a:r>
              <a:rPr kumimoji="0" lang="en-GB" sz="1100" b="1" i="0" u="none" strike="noStrike" kern="1200" cap="none" spc="0" normalizeH="0" baseline="0" noProof="0" dirty="0" err="1">
                <a:ln>
                  <a:noFill/>
                </a:ln>
                <a:solidFill>
                  <a:prstClr val="black"/>
                </a:solidFill>
                <a:effectLst/>
                <a:uLnTx/>
                <a:uFillTx/>
                <a:latin typeface="Calibri" panose="020F0502020204030204"/>
                <a:ea typeface="+mn-ea"/>
                <a:cs typeface="+mn-cs"/>
              </a:rPr>
              <a:t>aq</a:t>
            </a: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 Acidic solutions have pH values less than 7.</a:t>
            </a:r>
          </a:p>
        </p:txBody>
      </p:sp>
      <p:sp>
        <p:nvSpPr>
          <p:cNvPr id="40" name="TextBox 39">
            <a:extLst>
              <a:ext uri="{FF2B5EF4-FFF2-40B4-BE49-F238E27FC236}">
                <a16:creationId xmlns:a16="http://schemas.microsoft.com/office/drawing/2014/main" id="{53881757-CC93-4E1C-A6AD-D90FFA720F4A}"/>
              </a:ext>
            </a:extLst>
          </p:cNvPr>
          <p:cNvSpPr txBox="1"/>
          <p:nvPr/>
        </p:nvSpPr>
        <p:spPr>
          <a:xfrm>
            <a:off x="857754" y="1102530"/>
            <a:ext cx="5006853" cy="600164"/>
          </a:xfrm>
          <a:prstGeom prst="rect">
            <a:avLst/>
          </a:prstGeom>
          <a:noFill/>
        </p:spPr>
        <p:txBody>
          <a:bodyPr wrap="square">
            <a:spAutoFit/>
          </a:bodyPr>
          <a:lstStyle/>
          <a:p>
            <a:pPr marR="0" lvl="0" algn="just" defTabSz="457200" rtl="0" eaLnBrk="1" fontAlgn="auto" latinLnBrk="0" hangingPunct="1">
              <a:lnSpc>
                <a:spcPct val="100000"/>
              </a:lnSpc>
              <a:spcBef>
                <a:spcPts val="0"/>
              </a:spcBef>
              <a:spcAft>
                <a:spcPts val="0"/>
              </a:spcAft>
              <a:buClrTx/>
              <a:buSzTx/>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A substance that will neutralise an acid, but does not dissolve in water, is called a base. For example, copper(II) oxide, iron(II) oxide and zinc carbonate are bases, they do not dissolve in water.</a:t>
            </a: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8" name="Picture 97">
            <a:extLst>
              <a:ext uri="{FF2B5EF4-FFF2-40B4-BE49-F238E27FC236}">
                <a16:creationId xmlns:a16="http://schemas.microsoft.com/office/drawing/2014/main" id="{FBD12BBC-8BE3-48BC-B1E6-D961880C08B3}"/>
              </a:ext>
            </a:extLst>
          </p:cNvPr>
          <p:cNvPicPr>
            <a:picLocks noChangeAspect="1"/>
          </p:cNvPicPr>
          <p:nvPr/>
        </p:nvPicPr>
        <p:blipFill>
          <a:blip r:embed="rId5"/>
          <a:stretch>
            <a:fillRect/>
          </a:stretch>
        </p:blipFill>
        <p:spPr>
          <a:xfrm>
            <a:off x="-91658" y="-101613"/>
            <a:ext cx="1309315" cy="1393515"/>
          </a:xfrm>
          <a:prstGeom prst="rect">
            <a:avLst/>
          </a:prstGeom>
        </p:spPr>
      </p:pic>
      <p:sp>
        <p:nvSpPr>
          <p:cNvPr id="39" name="Rectangle 38">
            <a:extLst>
              <a:ext uri="{FF2B5EF4-FFF2-40B4-BE49-F238E27FC236}">
                <a16:creationId xmlns:a16="http://schemas.microsoft.com/office/drawing/2014/main" id="{BE8BD7EF-FEA8-4E37-AF48-A9735A5366C0}"/>
              </a:ext>
            </a:extLst>
          </p:cNvPr>
          <p:cNvSpPr/>
          <p:nvPr/>
        </p:nvSpPr>
        <p:spPr>
          <a:xfrm>
            <a:off x="126999" y="2145409"/>
            <a:ext cx="3801387" cy="144655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28575">
            <a:solidFill>
              <a:srgbClr val="00B050"/>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rPr>
              <a:t>Strong and weak acids</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i="0" u="none" strike="noStrike" kern="0" cap="none" spc="0" normalizeH="0" baseline="0" noProof="0" dirty="0">
                <a:ln>
                  <a:noFill/>
                </a:ln>
                <a:solidFill>
                  <a:prstClr val="black"/>
                </a:solidFill>
                <a:effectLst/>
                <a:uLnTx/>
                <a:uFillTx/>
              </a:rPr>
              <a:t>Hydrochloric acid, nitric acid and sulfuric acid are described as strong acids. Strong acids react vigorously with metals and bases. They are also considered to be corrosive</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i="0" u="none" strike="noStrike" kern="0" cap="none" spc="0" normalizeH="0" baseline="0" noProof="0" dirty="0">
                <a:ln>
                  <a:noFill/>
                </a:ln>
                <a:solidFill>
                  <a:prstClr val="black"/>
                </a:solidFill>
                <a:effectLst/>
                <a:uLnTx/>
                <a:uFillTx/>
              </a:rPr>
              <a:t>Weak acids react more slowly and less vigorously with metals and bases.</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i="0" u="none" strike="noStrike" kern="0" cap="none" spc="0" normalizeH="0" baseline="0" noProof="0" dirty="0">
                <a:ln>
                  <a:noFill/>
                </a:ln>
                <a:solidFill>
                  <a:prstClr val="black"/>
                </a:solidFill>
                <a:effectLst/>
                <a:uLnTx/>
                <a:uFillTx/>
              </a:rPr>
              <a:t>Weak acids include citric acid (found in lemon juice), lactic acid (found in yoghurt) and ethanoic acid (found in vinegar). </a:t>
            </a:r>
          </a:p>
        </p:txBody>
      </p:sp>
      <p:sp>
        <p:nvSpPr>
          <p:cNvPr id="45" name="Rectangle 44">
            <a:extLst>
              <a:ext uri="{FF2B5EF4-FFF2-40B4-BE49-F238E27FC236}">
                <a16:creationId xmlns:a16="http://schemas.microsoft.com/office/drawing/2014/main" id="{60E7502A-6940-4CF7-9789-3B4156B13B33}"/>
              </a:ext>
            </a:extLst>
          </p:cNvPr>
          <p:cNvSpPr/>
          <p:nvPr/>
        </p:nvSpPr>
        <p:spPr>
          <a:xfrm>
            <a:off x="129548" y="6053324"/>
            <a:ext cx="3187701" cy="2970044"/>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28575">
            <a:solidFill>
              <a:srgbClr val="00B050"/>
            </a:solidFill>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rPr>
              <a:t>Dilute and concentrated solutions</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a:ln>
                  <a:noFill/>
                </a:ln>
                <a:solidFill>
                  <a:prstClr val="black"/>
                </a:solidFill>
                <a:effectLst/>
                <a:uLnTx/>
                <a:uFillTx/>
              </a:rPr>
              <a:t>A solution forms when a solute dissolves in a solvent. The concentration of a solution is a measure of how 'crowded' the solute particles are. The more concentrated the solution, the more particles it contains in a given volume.</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a:ln>
                  <a:noFill/>
                </a:ln>
                <a:solidFill>
                  <a:prstClr val="black"/>
                </a:solidFill>
                <a:effectLst/>
                <a:uLnTx/>
                <a:uFillTx/>
              </a:rPr>
              <a:t>When solutions are described as dilute or concentrated:</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a:ln>
                  <a:noFill/>
                </a:ln>
                <a:solidFill>
                  <a:prstClr val="black"/>
                </a:solidFill>
                <a:effectLst/>
                <a:uLnTx/>
                <a:uFillTx/>
              </a:rPr>
              <a:t>a dilute solution contains a relatively small amount of dissolved solute</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a:ln>
                  <a:noFill/>
                </a:ln>
                <a:solidFill>
                  <a:prstClr val="black"/>
                </a:solidFill>
                <a:effectLst/>
                <a:uLnTx/>
                <a:uFillTx/>
              </a:rPr>
              <a:t>a concentrated solution contains a relatively large amount of dissolved solute</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a:ln>
                  <a:noFill/>
                </a:ln>
                <a:solidFill>
                  <a:prstClr val="black"/>
                </a:solidFill>
                <a:effectLst/>
                <a:uLnTx/>
                <a:uFillTx/>
              </a:rPr>
              <a:t>Take care to use the word 'dilute' correctly. It can be used as an adjective to describe the concentration of a solution (as here), or as a verb to describe the process of adding more water to a solution to decrease its concentration.</a:t>
            </a:r>
          </a:p>
        </p:txBody>
      </p:sp>
      <p:sp>
        <p:nvSpPr>
          <p:cNvPr id="55" name="TextBox 54">
            <a:extLst>
              <a:ext uri="{FF2B5EF4-FFF2-40B4-BE49-F238E27FC236}">
                <a16:creationId xmlns:a16="http://schemas.microsoft.com/office/drawing/2014/main" id="{6343B34A-CC7A-4802-A050-004C0EB221E8}"/>
              </a:ext>
            </a:extLst>
          </p:cNvPr>
          <p:cNvSpPr txBox="1"/>
          <p:nvPr/>
        </p:nvSpPr>
        <p:spPr>
          <a:xfrm>
            <a:off x="4055165" y="1798908"/>
            <a:ext cx="2730761" cy="1785104"/>
          </a:xfrm>
          <a:prstGeom prst="rect">
            <a:avLst/>
          </a:prstGeom>
          <a:solidFill>
            <a:schemeClr val="bg1"/>
          </a:solidFill>
          <a:ln w="38100">
            <a:solidFill>
              <a:srgbClr val="00B0F0"/>
            </a:solidFill>
            <a:prstDash val="lg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i="0" u="none" strike="noStrike" kern="0" cap="none" spc="0" normalizeH="0" baseline="0" noProof="0" dirty="0">
                <a:ln>
                  <a:noFill/>
                </a:ln>
                <a:solidFill>
                  <a:prstClr val="black"/>
                </a:solidFill>
                <a:effectLst/>
                <a:uLnTx/>
                <a:uFillTx/>
                <a:latin typeface="Calibri"/>
                <a:ea typeface="+mn-ea"/>
                <a:cs typeface="+mn-cs"/>
              </a:rPr>
              <a:t>A neutralisation reaction is a reaction between an acid and a base. Remember:</a:t>
            </a:r>
            <a:endParaRPr kumimoji="0" lang="en-GB" sz="1100" b="1" i="0" u="none" strike="noStrike" kern="0" cap="none" spc="0" normalizeH="0" baseline="0" noProof="0" dirty="0">
              <a:ln>
                <a:noFill/>
              </a:ln>
              <a:solidFill>
                <a:prstClr val="black"/>
              </a:solidFill>
              <a:effectLst/>
              <a:uLnTx/>
              <a:uFillTx/>
              <a:latin typeface="Calibri"/>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0" cap="none" spc="0" normalizeH="0" baseline="0" noProof="0" dirty="0">
                <a:ln>
                  <a:noFill/>
                </a:ln>
                <a:solidFill>
                  <a:prstClr val="black"/>
                </a:solidFill>
                <a:effectLst/>
                <a:uLnTx/>
                <a:uFillTx/>
                <a:latin typeface="Calibri"/>
                <a:ea typeface="+mn-ea"/>
                <a:cs typeface="+mn-cs"/>
              </a:rPr>
              <a:t>acids in solution are sources of hydrogen ions, H+</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0" cap="none" spc="0" normalizeH="0" baseline="0" noProof="0" dirty="0">
                <a:ln>
                  <a:noFill/>
                </a:ln>
                <a:solidFill>
                  <a:prstClr val="black"/>
                </a:solidFill>
                <a:effectLst/>
                <a:uLnTx/>
                <a:uFillTx/>
                <a:latin typeface="Calibri"/>
                <a:ea typeface="+mn-ea"/>
                <a:cs typeface="+mn-cs"/>
              </a:rPr>
              <a:t>alkalis in solution are sources of hydroxide ions, OH-</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0" cap="none" spc="0" normalizeH="0" baseline="0" noProof="0" dirty="0">
                <a:ln>
                  <a:noFill/>
                </a:ln>
                <a:solidFill>
                  <a:prstClr val="black"/>
                </a:solidFill>
                <a:effectLst/>
                <a:uLnTx/>
                <a:uFillTx/>
                <a:latin typeface="Calibri"/>
                <a:ea typeface="+mn-ea"/>
                <a:cs typeface="+mn-cs"/>
              </a:rPr>
              <a:t>In acid-alkali neutralisation reactions, hydrogen ions from the acid react with hydroxide ions from the alkali:</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0" cap="none" spc="0" normalizeH="0" baseline="0" noProof="0" dirty="0">
                <a:ln>
                  <a:noFill/>
                </a:ln>
                <a:solidFill>
                  <a:prstClr val="black"/>
                </a:solidFill>
                <a:effectLst/>
                <a:uLnTx/>
                <a:uFillTx/>
                <a:latin typeface="Calibri"/>
                <a:ea typeface="+mn-ea"/>
                <a:cs typeface="+mn-cs"/>
              </a:rPr>
              <a:t>H+(</a:t>
            </a:r>
            <a:r>
              <a:rPr kumimoji="0" lang="en-GB" sz="1100" b="1" i="0" u="none" strike="noStrike" kern="0" cap="none" spc="0" normalizeH="0" baseline="0" noProof="0" dirty="0" err="1">
                <a:ln>
                  <a:noFill/>
                </a:ln>
                <a:solidFill>
                  <a:prstClr val="black"/>
                </a:solidFill>
                <a:effectLst/>
                <a:uLnTx/>
                <a:uFillTx/>
                <a:latin typeface="Calibri"/>
                <a:ea typeface="+mn-ea"/>
                <a:cs typeface="+mn-cs"/>
              </a:rPr>
              <a:t>aq</a:t>
            </a:r>
            <a:r>
              <a:rPr kumimoji="0" lang="en-GB" sz="1100" b="1" i="0" u="none" strike="noStrike" kern="0" cap="none" spc="0" normalizeH="0" baseline="0" noProof="0" dirty="0">
                <a:ln>
                  <a:noFill/>
                </a:ln>
                <a:solidFill>
                  <a:prstClr val="black"/>
                </a:solidFill>
                <a:effectLst/>
                <a:uLnTx/>
                <a:uFillTx/>
                <a:latin typeface="Calibri"/>
                <a:ea typeface="+mn-ea"/>
                <a:cs typeface="+mn-cs"/>
              </a:rPr>
              <a:t>) + OH-(</a:t>
            </a:r>
            <a:r>
              <a:rPr kumimoji="0" lang="en-GB" sz="1100" b="1" i="0" u="none" strike="noStrike" kern="0" cap="none" spc="0" normalizeH="0" baseline="0" noProof="0" dirty="0" err="1">
                <a:ln>
                  <a:noFill/>
                </a:ln>
                <a:solidFill>
                  <a:prstClr val="black"/>
                </a:solidFill>
                <a:effectLst/>
                <a:uLnTx/>
                <a:uFillTx/>
                <a:latin typeface="Calibri"/>
                <a:ea typeface="+mn-ea"/>
                <a:cs typeface="+mn-cs"/>
              </a:rPr>
              <a:t>aq</a:t>
            </a:r>
            <a:r>
              <a:rPr kumimoji="0" lang="en-GB" sz="1100" b="1" i="0" u="none" strike="noStrike" kern="0" cap="none" spc="0" normalizeH="0" baseline="0" noProof="0" dirty="0">
                <a:ln>
                  <a:noFill/>
                </a:ln>
                <a:solidFill>
                  <a:prstClr val="black"/>
                </a:solidFill>
                <a:effectLst/>
                <a:uLnTx/>
                <a:uFillTx/>
                <a:latin typeface="Calibri"/>
                <a:ea typeface="+mn-ea"/>
                <a:cs typeface="+mn-cs"/>
              </a:rPr>
              <a:t>) → H2O(l)</a:t>
            </a:r>
            <a:endParaRPr kumimoji="0" lang="en-GB" sz="11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9" name="Picture 58">
            <a:extLst>
              <a:ext uri="{FF2B5EF4-FFF2-40B4-BE49-F238E27FC236}">
                <a16:creationId xmlns:a16="http://schemas.microsoft.com/office/drawing/2014/main" id="{0B8D7622-833C-4EB7-8521-358A02930022}"/>
              </a:ext>
            </a:extLst>
          </p:cNvPr>
          <p:cNvPicPr>
            <a:picLocks noChangeAspect="1"/>
          </p:cNvPicPr>
          <p:nvPr/>
        </p:nvPicPr>
        <p:blipFill>
          <a:blip r:embed="rId6"/>
          <a:stretch>
            <a:fillRect/>
          </a:stretch>
        </p:blipFill>
        <p:spPr>
          <a:xfrm>
            <a:off x="1024467" y="1742049"/>
            <a:ext cx="2974781" cy="403360"/>
          </a:xfrm>
          <a:prstGeom prst="rect">
            <a:avLst/>
          </a:prstGeom>
        </p:spPr>
      </p:pic>
      <p:grpSp>
        <p:nvGrpSpPr>
          <p:cNvPr id="38" name="Group 37">
            <a:extLst>
              <a:ext uri="{FF2B5EF4-FFF2-40B4-BE49-F238E27FC236}">
                <a16:creationId xmlns:a16="http://schemas.microsoft.com/office/drawing/2014/main" id="{2ECFECE1-144C-4CC5-B3CE-4526A5ABFB34}"/>
              </a:ext>
            </a:extLst>
          </p:cNvPr>
          <p:cNvGrpSpPr/>
          <p:nvPr/>
        </p:nvGrpSpPr>
        <p:grpSpPr>
          <a:xfrm>
            <a:off x="-414568" y="728952"/>
            <a:ext cx="1782507" cy="1746033"/>
            <a:chOff x="-3365065" y="2264036"/>
            <a:chExt cx="3790950" cy="3790950"/>
          </a:xfrm>
        </p:grpSpPr>
        <p:sp>
          <p:nvSpPr>
            <p:cNvPr id="37" name="Rectangle 36">
              <a:extLst>
                <a:ext uri="{FF2B5EF4-FFF2-40B4-BE49-F238E27FC236}">
                  <a16:creationId xmlns:a16="http://schemas.microsoft.com/office/drawing/2014/main" id="{07ADFBEA-7FB1-4E2A-B6B8-8918DA7F5B1F}"/>
                </a:ext>
              </a:extLst>
            </p:cNvPr>
            <p:cNvSpPr/>
            <p:nvPr/>
          </p:nvSpPr>
          <p:spPr>
            <a:xfrm rot="1674590">
              <a:off x="-1995432" y="3729976"/>
              <a:ext cx="1014609" cy="5832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a:extLst>
                <a:ext uri="{FF2B5EF4-FFF2-40B4-BE49-F238E27FC236}">
                  <a16:creationId xmlns:a16="http://schemas.microsoft.com/office/drawing/2014/main" id="{46D6C02D-15D6-4F3C-9EA0-5FBA786ED31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302" b="100000" l="20101" r="89196"/>
                      </a14:imgEffect>
                    </a14:imgLayer>
                  </a14:imgProps>
                </a:ext>
                <a:ext uri="{28A0092B-C50C-407E-A947-70E740481C1C}">
                  <a14:useLocalDpi xmlns:a14="http://schemas.microsoft.com/office/drawing/2010/main" val="0"/>
                </a:ext>
              </a:extLst>
            </a:blip>
            <a:stretch>
              <a:fillRect/>
            </a:stretch>
          </p:blipFill>
          <p:spPr>
            <a:xfrm>
              <a:off x="-3365065" y="2264036"/>
              <a:ext cx="3790950" cy="3790950"/>
            </a:xfrm>
            <a:prstGeom prst="rect">
              <a:avLst/>
            </a:prstGeom>
          </p:spPr>
        </p:pic>
      </p:grpSp>
      <p:pic>
        <p:nvPicPr>
          <p:cNvPr id="3" name="Picture 2">
            <a:extLst>
              <a:ext uri="{FF2B5EF4-FFF2-40B4-BE49-F238E27FC236}">
                <a16:creationId xmlns:a16="http://schemas.microsoft.com/office/drawing/2014/main" id="{DDFC1DEA-BBBE-466A-BAEB-A59B9CFF7FA3}"/>
              </a:ext>
            </a:extLst>
          </p:cNvPr>
          <p:cNvPicPr>
            <a:picLocks noChangeAspect="1"/>
          </p:cNvPicPr>
          <p:nvPr/>
        </p:nvPicPr>
        <p:blipFill rotWithShape="1">
          <a:blip r:embed="rId9"/>
          <a:srcRect l="48155" t="12867"/>
          <a:stretch/>
        </p:blipFill>
        <p:spPr>
          <a:xfrm>
            <a:off x="4586426" y="3686794"/>
            <a:ext cx="2275940" cy="2868816"/>
          </a:xfrm>
          <a:prstGeom prst="rect">
            <a:avLst/>
          </a:prstGeom>
        </p:spPr>
      </p:pic>
      <p:sp>
        <p:nvSpPr>
          <p:cNvPr id="47" name="Rectangle 46">
            <a:extLst>
              <a:ext uri="{FF2B5EF4-FFF2-40B4-BE49-F238E27FC236}">
                <a16:creationId xmlns:a16="http://schemas.microsoft.com/office/drawing/2014/main" id="{1601B2B7-7C38-4249-A22C-8C354238C332}"/>
              </a:ext>
            </a:extLst>
          </p:cNvPr>
          <p:cNvSpPr/>
          <p:nvPr/>
        </p:nvSpPr>
        <p:spPr>
          <a:xfrm>
            <a:off x="127000" y="3676174"/>
            <a:ext cx="4292611" cy="229293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algn="l"/>
            <a:r>
              <a:rPr lang="en-GB" sz="1100" b="1" i="0" dirty="0">
                <a:solidFill>
                  <a:srgbClr val="231F20"/>
                </a:solidFill>
                <a:effectLst/>
              </a:rPr>
              <a:t>Making Salts Practical</a:t>
            </a:r>
          </a:p>
          <a:p>
            <a:pPr marL="171450" indent="-171450" algn="l">
              <a:buFont typeface="Arial" panose="020B0604020202020204" pitchFamily="34" charset="0"/>
              <a:buChar char="•"/>
            </a:pPr>
            <a:r>
              <a:rPr lang="en-GB" sz="1100" b="0" i="0" dirty="0">
                <a:solidFill>
                  <a:srgbClr val="231F20"/>
                </a:solidFill>
                <a:effectLst/>
              </a:rPr>
              <a:t>Add powdered insoluble reactant to acid in a beaker, one spatula at a time, stirring to mix. Continue adding powder until it is in </a:t>
            </a:r>
            <a:r>
              <a:rPr lang="en-GB" sz="1100" b="1" i="0" dirty="0">
                <a:solidFill>
                  <a:srgbClr val="231F20"/>
                </a:solidFill>
                <a:effectLst/>
              </a:rPr>
              <a:t>excess</a:t>
            </a:r>
            <a:r>
              <a:rPr lang="en-GB" sz="1100" b="0" i="0" dirty="0">
                <a:solidFill>
                  <a:srgbClr val="231F20"/>
                </a:solidFill>
                <a:effectLst/>
              </a:rPr>
              <a:t> (some unreacted powder is left over).</a:t>
            </a:r>
          </a:p>
          <a:p>
            <a:pPr marL="171450" indent="-171450" algn="l">
              <a:buFont typeface="Arial" panose="020B0604020202020204" pitchFamily="34" charset="0"/>
              <a:buChar char="•"/>
            </a:pPr>
            <a:r>
              <a:rPr lang="en-GB" sz="1100" b="0" i="0" dirty="0">
                <a:solidFill>
                  <a:srgbClr val="231F20"/>
                </a:solidFill>
                <a:effectLst/>
              </a:rPr>
              <a:t>Filter the mixture in the beaker to remove the excess powder. Collect the filtrate.</a:t>
            </a:r>
          </a:p>
          <a:p>
            <a:pPr marL="171450" indent="-171450" algn="l">
              <a:buFont typeface="Arial" panose="020B0604020202020204" pitchFamily="34" charset="0"/>
              <a:buChar char="•"/>
            </a:pPr>
            <a:r>
              <a:rPr lang="en-GB" sz="1100" b="0" i="0" dirty="0">
                <a:solidFill>
                  <a:srgbClr val="231F20"/>
                </a:solidFill>
                <a:effectLst/>
              </a:rPr>
              <a:t>Pour the filtrate into an evaporating basin. Place on a water bath, and heat until about half the water from the solution has been removed by evaporation. Stop heating when small crystals start to appear around the edge of the evaporating basin.</a:t>
            </a:r>
          </a:p>
          <a:p>
            <a:pPr marL="171450" indent="-171450" algn="l">
              <a:buFont typeface="Arial" panose="020B0604020202020204" pitchFamily="34" charset="0"/>
              <a:buChar char="•"/>
            </a:pPr>
            <a:r>
              <a:rPr lang="en-GB" sz="1100" b="0" i="0" dirty="0">
                <a:solidFill>
                  <a:srgbClr val="231F20"/>
                </a:solidFill>
                <a:effectLst/>
              </a:rPr>
              <a:t>Pour the remaining solution into a watch glass, and leave in a warm, dry place for crystallisation to occur.</a:t>
            </a:r>
          </a:p>
          <a:p>
            <a:pPr marL="171450" indent="-171450" algn="l">
              <a:buFont typeface="Arial" panose="020B0604020202020204" pitchFamily="34" charset="0"/>
              <a:buChar char="•"/>
            </a:pPr>
            <a:r>
              <a:rPr lang="en-GB" sz="1100" b="0" i="0" dirty="0">
                <a:solidFill>
                  <a:srgbClr val="231F20"/>
                </a:solidFill>
                <a:effectLst/>
              </a:rPr>
              <a:t>If necessary, dry the </a:t>
            </a:r>
            <a:r>
              <a:rPr lang="en-GB" sz="1100" b="1" i="0" dirty="0">
                <a:solidFill>
                  <a:srgbClr val="231F20"/>
                </a:solidFill>
                <a:effectLst/>
              </a:rPr>
              <a:t>crystals</a:t>
            </a:r>
            <a:r>
              <a:rPr lang="en-GB" sz="1100" b="0" i="0" dirty="0">
                <a:solidFill>
                  <a:srgbClr val="231F20"/>
                </a:solidFill>
                <a:effectLst/>
              </a:rPr>
              <a:t> by dabbing gently with filter paper.</a:t>
            </a:r>
          </a:p>
        </p:txBody>
      </p:sp>
      <p:pic>
        <p:nvPicPr>
          <p:cNvPr id="8" name="Picture 7" descr="A picture containing shape&#10;&#10;Description automatically generated">
            <a:extLst>
              <a:ext uri="{FF2B5EF4-FFF2-40B4-BE49-F238E27FC236}">
                <a16:creationId xmlns:a16="http://schemas.microsoft.com/office/drawing/2014/main" id="{3230A016-E527-4981-89F5-F75EB916E54A}"/>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27638" y1="38693" x2="44975" y2="39196"/>
                      </a14:backgroundRemoval>
                    </a14:imgEffect>
                  </a14:imgLayer>
                </a14:imgProps>
              </a:ext>
              <a:ext uri="{28A0092B-C50C-407E-A947-70E740481C1C}">
                <a14:useLocalDpi xmlns:a14="http://schemas.microsoft.com/office/drawing/2010/main" val="0"/>
              </a:ext>
            </a:extLst>
          </a:blip>
          <a:stretch>
            <a:fillRect/>
          </a:stretch>
        </p:blipFill>
        <p:spPr>
          <a:xfrm>
            <a:off x="5806677" y="5270918"/>
            <a:ext cx="1534651" cy="1534651"/>
          </a:xfrm>
          <a:prstGeom prst="rect">
            <a:avLst/>
          </a:prstGeom>
        </p:spPr>
      </p:pic>
      <p:pic>
        <p:nvPicPr>
          <p:cNvPr id="14" name="Picture 13" descr="A picture containing icon&#10;&#10;Description automatically generated">
            <a:extLst>
              <a:ext uri="{FF2B5EF4-FFF2-40B4-BE49-F238E27FC236}">
                <a16:creationId xmlns:a16="http://schemas.microsoft.com/office/drawing/2014/main" id="{4E00E510-5D85-4FA8-82BD-C44699E5A9C7}"/>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9799" b="98241" l="9799" r="89950">
                        <a14:foregroundMark x1="23116" y1="93216" x2="66080" y2="89950"/>
                        <a14:foregroundMark x1="66080" y1="89950" x2="74874" y2="89950"/>
                        <a14:foregroundMark x1="53266" y1="76382" x2="64070" y2="91206"/>
                        <a14:foregroundMark x1="33920" y1="94221" x2="42965" y2="84171"/>
                        <a14:foregroundMark x1="42965" y1="84171" x2="55528" y2="80653"/>
                        <a14:foregroundMark x1="55528" y1="80653" x2="61809" y2="91709"/>
                        <a14:foregroundMark x1="61809" y1="91709" x2="37186" y2="84925"/>
                        <a14:foregroundMark x1="37186" y1="84925" x2="50503" y2="88945"/>
                        <a14:foregroundMark x1="50503" y1="88945" x2="65327" y2="86432"/>
                        <a14:foregroundMark x1="38693" y1="91457" x2="33166" y2="86181"/>
                        <a14:foregroundMark x1="26131" y1="97990" x2="49497" y2="99497"/>
                        <a14:foregroundMark x1="49497" y1="99497" x2="63819" y2="98241"/>
                        <a14:foregroundMark x1="63819" y1="98241" x2="69347" y2="95477"/>
                      </a14:backgroundRemoval>
                    </a14:imgEffect>
                  </a14:imgLayer>
                </a14:imgProps>
              </a:ext>
              <a:ext uri="{28A0092B-C50C-407E-A947-70E740481C1C}">
                <a14:useLocalDpi xmlns:a14="http://schemas.microsoft.com/office/drawing/2010/main" val="0"/>
              </a:ext>
            </a:extLst>
          </a:blip>
          <a:stretch>
            <a:fillRect/>
          </a:stretch>
        </p:blipFill>
        <p:spPr>
          <a:xfrm>
            <a:off x="3442449" y="4952182"/>
            <a:ext cx="1641475" cy="1641475"/>
          </a:xfrm>
          <a:prstGeom prst="rect">
            <a:avLst/>
          </a:prstGeom>
        </p:spPr>
      </p:pic>
    </p:spTree>
    <p:extLst>
      <p:ext uri="{BB962C8B-B14F-4D97-AF65-F5344CB8AC3E}">
        <p14:creationId xmlns:p14="http://schemas.microsoft.com/office/powerpoint/2010/main" val="2574934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Click here to access my  </a:t>
            </a:r>
            <a:r>
              <a:rPr kumimoji="0" lang="en-GB" sz="1400" b="1" i="0" u="none" strike="noStrike" kern="1200" cap="none" spc="0" normalizeH="0" baseline="0" noProof="0" dirty="0" err="1">
                <a:ln>
                  <a:noFill/>
                </a:ln>
                <a:solidFill>
                  <a:prstClr val="black"/>
                </a:solidFill>
                <a:effectLst/>
                <a:uLnTx/>
                <a:uFillTx/>
                <a:latin typeface="Aptos" panose="02110004020202020204"/>
                <a:ea typeface="+mn-ea"/>
                <a:cs typeface="+mn-cs"/>
              </a:rPr>
              <a:t>youtube</a:t>
            </a: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Lessons on TES</a:t>
            </a:r>
          </a:p>
        </p:txBody>
      </p:sp>
      <p:sp>
        <p:nvSpPr>
          <p:cNvPr id="19" name="TextBox 18">
            <a:hlinkClick r:id="rId13"/>
            <a:extLst>
              <a:ext uri="{FF2B5EF4-FFF2-40B4-BE49-F238E27FC236}">
                <a16:creationId xmlns:a16="http://schemas.microsoft.com/office/drawing/2014/main" id="{A6B715A4-B4C1-D925-DB55-C751830CEEFE}"/>
              </a:ext>
            </a:extLst>
          </p:cNvPr>
          <p:cNvSpPr txBox="1"/>
          <p:nvPr/>
        </p:nvSpPr>
        <p:spPr>
          <a:xfrm>
            <a:off x="3459107" y="5361934"/>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err="1">
                <a:ln>
                  <a:noFill/>
                </a:ln>
                <a:solidFill>
                  <a:prstClr val="black"/>
                </a:solidFill>
                <a:effectLst/>
                <a:uLnTx/>
                <a:uFillTx/>
                <a:latin typeface="Aptos" panose="02110004020202020204"/>
                <a:ea typeface="+mn-ea"/>
                <a:cs typeface="+mn-cs"/>
              </a:rPr>
              <a:t>Lessons</a:t>
            </a: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 on TPT</a:t>
            </a:r>
            <a:endPar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59D15DD8-531A-408C-1769-EE41833BD715}"/>
              </a:ext>
            </a:extLst>
          </p:cNvPr>
          <p:cNvPicPr>
            <a:picLocks noChangeAspect="1"/>
          </p:cNvPicPr>
          <p:nvPr/>
        </p:nvPicPr>
        <p:blipFill>
          <a:blip r:embed="rId14"/>
          <a:stretch>
            <a:fillRect/>
          </a:stretch>
        </p:blipFill>
        <p:spPr>
          <a:xfrm>
            <a:off x="573759" y="4882290"/>
            <a:ext cx="2289097" cy="12876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55514882"/>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3E78F43C374B4B832AF8735A4A1964" ma:contentTypeVersion="8" ma:contentTypeDescription="Create a new document." ma:contentTypeScope="" ma:versionID="cf517aa42d4c24b76851e87f85864215">
  <xsd:schema xmlns:xsd="http://www.w3.org/2001/XMLSchema" xmlns:xs="http://www.w3.org/2001/XMLSchema" xmlns:p="http://schemas.microsoft.com/office/2006/metadata/properties" xmlns:ns2="769298bc-ba72-45b7-b5ff-56b26ce5c177" targetNamespace="http://schemas.microsoft.com/office/2006/metadata/properties" ma:root="true" ma:fieldsID="9cc2aca055787d2e061a29ee4350ab0a" ns2:_="">
    <xsd:import namespace="769298bc-ba72-45b7-b5ff-56b26ce5c17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9298bc-ba72-45b7-b5ff-56b26ce5c1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9340A4-225A-45D7-AF42-88AA66E60AC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A5FFD55-2ABF-4FDF-AAF7-05A2BBA43ABC}">
  <ds:schemaRefs>
    <ds:schemaRef ds:uri="http://schemas.microsoft.com/sharepoint/v3/contenttype/forms"/>
  </ds:schemaRefs>
</ds:datastoreItem>
</file>

<file path=customXml/itemProps3.xml><?xml version="1.0" encoding="utf-8"?>
<ds:datastoreItem xmlns:ds="http://schemas.openxmlformats.org/officeDocument/2006/customXml" ds:itemID="{588EBAC0-14C4-42EB-80D8-DB46B67121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9298bc-ba72-45b7-b5ff-56b26ce5c1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1525</TotalTime>
  <Words>652</Words>
  <Application>Microsoft Office PowerPoint</Application>
  <PresentationFormat>On-screen Show (4:3)</PresentationFormat>
  <Paragraphs>36</Paragraphs>
  <Slides>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Aptos</vt:lpstr>
      <vt:lpstr>Aptos Display</vt:lpstr>
      <vt:lpstr>Arial</vt:lpstr>
      <vt:lpstr>Calibri</vt:lpstr>
      <vt:lpstr>Calibri Light</vt:lpstr>
      <vt:lpstr>Comic Sans MS</vt:lpstr>
      <vt:lpstr>1_Office Theme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D Chalk</dc:creator>
  <cp:lastModifiedBy>Mr D Chalk</cp:lastModifiedBy>
  <cp:revision>18</cp:revision>
  <dcterms:created xsi:type="dcterms:W3CDTF">2020-12-11T10:00:07Z</dcterms:created>
  <dcterms:modified xsi:type="dcterms:W3CDTF">2024-08-04T19:36:48Z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0x010100F73E78F43C374B4B832AF8735A4A1964</vt:lpwstr>
  </property>
</Properties>
</file>