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47" d="100"/>
          <a:sy n="47" d="100"/>
        </p:scale>
        <p:origin x="212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BADA001-6ADF-447A-88E1-D8196C077C92}" type="datetimeFigureOut">
              <a:rPr lang="en-GB" smtClean="0"/>
              <a:t>08/06/2024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616053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ADA001-6ADF-447A-88E1-D8196C077C92}" type="datetimeFigureOut">
              <a:rPr lang="en-GB" smtClean="0"/>
              <a:t>08/06/2024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4066784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ADA001-6ADF-447A-88E1-D8196C077C92}" type="datetimeFigureOut">
              <a:rPr lang="en-GB" smtClean="0"/>
              <a:t>08/06/2024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2706703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ADA001-6ADF-447A-88E1-D8196C077C92}" type="datetimeFigureOut">
              <a:rPr lang="en-GB" smtClean="0"/>
              <a:t>08/06/2024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3956558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ADA001-6ADF-447A-88E1-D8196C077C92}" type="datetimeFigureOut">
              <a:rPr lang="en-GB" smtClean="0"/>
              <a:t>08/06/2024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4105705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ADA001-6ADF-447A-88E1-D8196C077C92}" type="datetimeFigureOut">
              <a:rPr lang="en-GB" smtClean="0"/>
              <a:t>08/06/2024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526112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ADA001-6ADF-447A-88E1-D8196C077C92}" type="datetimeFigureOut">
              <a:rPr lang="en-GB" smtClean="0"/>
              <a:t>08/06/2024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1512792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ADA001-6ADF-447A-88E1-D8196C077C92}" type="datetimeFigureOut">
              <a:rPr lang="en-GB" smtClean="0"/>
              <a:t>08/06/2024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4076063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ADA001-6ADF-447A-88E1-D8196C077C92}" type="datetimeFigureOut">
              <a:rPr lang="en-GB" smtClean="0"/>
              <a:t>08/06/2024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3583377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BADA001-6ADF-447A-88E1-D8196C077C92}" type="datetimeFigureOut">
              <a:rPr lang="en-GB" smtClean="0"/>
              <a:t>08/06/2024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3611373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BADA001-6ADF-447A-88E1-D8196C077C92}" type="datetimeFigureOut">
              <a:rPr lang="en-GB" smtClean="0"/>
              <a:t>08/06/2024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925808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EBADA001-6ADF-447A-88E1-D8196C077C92}" type="datetimeFigureOut">
              <a:rPr lang="en-GB" smtClean="0"/>
              <a:t>08/06/2024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EEC938B-848A-4B8C-A5DE-DA75EB83E5BE}" type="slidenum">
              <a:rPr lang="en-GB" smtClean="0"/>
              <a:t>‹#›</a:t>
            </a:fld>
            <a:endParaRPr lang="en-GB"/>
          </a:p>
        </p:txBody>
      </p:sp>
    </p:spTree>
    <p:extLst>
      <p:ext uri="{BB962C8B-B14F-4D97-AF65-F5344CB8AC3E}">
        <p14:creationId xmlns:p14="http://schemas.microsoft.com/office/powerpoint/2010/main" val="13528002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www.facebook.com/teachlikeahero" TargetMode="External"/><Relationship Id="rId13" Type="http://schemas.openxmlformats.org/officeDocument/2006/relationships/hyperlink" Target="https://www.teacherspayteachers.com/Product/AP-Biology-Action-Potential-Lesson-Activities-4183489" TargetMode="External"/><Relationship Id="rId3" Type="http://schemas.openxmlformats.org/officeDocument/2006/relationships/hyperlink" Target="https://www.instagram.com/teachlikeahero/" TargetMode="External"/><Relationship Id="rId7" Type="http://schemas.openxmlformats.org/officeDocument/2006/relationships/hyperlink" Target="https://www.youtube.com/channel/UCusRyTOMev92b-esEk3kVew" TargetMode="External"/><Relationship Id="rId12" Type="http://schemas.openxmlformats.org/officeDocument/2006/relationships/hyperlink" Target="https://www.tes.com/teaching-resource/a-level-biology-action-potential-lesson-and-activities-11370502"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www.pinterest.co.uk/isany1coming4an/" TargetMode="External"/><Relationship Id="rId11" Type="http://schemas.openxmlformats.org/officeDocument/2006/relationships/hyperlink" Target="https://www.youtube.com/watch?v=UWbPIVQnZBI&amp;t=39s" TargetMode="External"/><Relationship Id="rId5" Type="http://schemas.openxmlformats.org/officeDocument/2006/relationships/hyperlink" Target="https://twitter.com/teacherchalky1" TargetMode="External"/><Relationship Id="rId10"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hyperlink" Target="https://mailchi.mp/b9218a58e7d3/subscribe-to-our-newsletter-to-keep-up-to-date-with-all-our-teaching-cpd-updates" TargetMode="External"/><Relationship Id="rId1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descr="Image result for action potential">
            <a:extLst>
              <a:ext uri="{FF2B5EF4-FFF2-40B4-BE49-F238E27FC236}">
                <a16:creationId xmlns:a16="http://schemas.microsoft.com/office/drawing/2014/main" id="{8070F937-CBF3-47F1-82E3-16F83BE1DC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92042"/>
            <a:ext cx="3145673" cy="207682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8A39119F-B05E-435D-9F0D-E1ECCD1B3761}"/>
              </a:ext>
            </a:extLst>
          </p:cNvPr>
          <p:cNvSpPr>
            <a:spLocks noGrp="1"/>
          </p:cNvSpPr>
          <p:nvPr>
            <p:ph type="ctrTitle"/>
          </p:nvPr>
        </p:nvSpPr>
        <p:spPr>
          <a:xfrm>
            <a:off x="-45720" y="148950"/>
            <a:ext cx="6858000" cy="276999"/>
          </a:xfrm>
        </p:spPr>
        <p:txBody>
          <a:bodyPr>
            <a:noAutofit/>
          </a:bodyPr>
          <a:lstStyle/>
          <a:p>
            <a:pPr algn="l"/>
            <a:r>
              <a:rPr lang="en-GB" sz="2000" b="1" dirty="0">
                <a:solidFill>
                  <a:srgbClr val="00B050"/>
                </a:solidFill>
                <a:latin typeface="Comic Sans MS" pitchFamily="66" charset="0"/>
              </a:rPr>
              <a:t>Action Potential Question</a:t>
            </a:r>
          </a:p>
        </p:txBody>
      </p:sp>
      <p:sp>
        <p:nvSpPr>
          <p:cNvPr id="5" name="TextBox 4">
            <a:extLst>
              <a:ext uri="{FF2B5EF4-FFF2-40B4-BE49-F238E27FC236}">
                <a16:creationId xmlns:a16="http://schemas.microsoft.com/office/drawing/2014/main" id="{5CC14DE4-6B04-4B9C-9B4F-4440C207B430}"/>
              </a:ext>
            </a:extLst>
          </p:cNvPr>
          <p:cNvSpPr txBox="1"/>
          <p:nvPr/>
        </p:nvSpPr>
        <p:spPr>
          <a:xfrm>
            <a:off x="4491789" y="0"/>
            <a:ext cx="2366211" cy="584775"/>
          </a:xfrm>
          <a:prstGeom prst="rect">
            <a:avLst/>
          </a:prstGeom>
          <a:solidFill>
            <a:srgbClr val="92D05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Specification Link</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solidFill>
                  <a:prstClr val="black"/>
                </a:solidFill>
                <a:latin typeface="Calibri" panose="020F0502020204030204"/>
              </a:rPr>
              <a:t>Neuronal Communication</a:t>
            </a: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8A6A02BB-8378-4145-8B5E-BADD88695EB4}"/>
              </a:ext>
            </a:extLst>
          </p:cNvPr>
          <p:cNvSpPr/>
          <p:nvPr/>
        </p:nvSpPr>
        <p:spPr>
          <a:xfrm>
            <a:off x="107712" y="843760"/>
            <a:ext cx="2731318" cy="280076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a:spAutoFit/>
          </a:bodyPr>
          <a:lstStyle/>
          <a:p>
            <a:pPr algn="just"/>
            <a:r>
              <a:rPr lang="en-GB" sz="1100" kern="0" dirty="0">
                <a:solidFill>
                  <a:sysClr val="windowText" lastClr="000000"/>
                </a:solidFill>
              </a:rPr>
              <a:t>The action potential is a rapid change in polarity that moves along the nerve fibre from neuron to neuron. </a:t>
            </a:r>
          </a:p>
          <a:p>
            <a:pPr algn="just"/>
            <a:r>
              <a:rPr lang="en-GB" sz="1100" kern="0" dirty="0">
                <a:solidFill>
                  <a:sysClr val="windowText" lastClr="000000"/>
                </a:solidFill>
              </a:rPr>
              <a:t>In order for a neuron to move from resting potential to action potential—a short-term electrical change that allows an electrical signal to be passed from one neuron to another—the neuron must be stimulated by pressure, electricity, chemicals, or another form of stimuli. </a:t>
            </a:r>
          </a:p>
          <a:p>
            <a:pPr algn="just"/>
            <a:r>
              <a:rPr lang="en-GB" sz="1100" kern="0" dirty="0">
                <a:solidFill>
                  <a:sysClr val="windowText" lastClr="000000"/>
                </a:solidFill>
              </a:rPr>
              <a:t>The level of stimulation that a neuron must receive to reach action potential is known as the threshold of excitation, and until it reaches that threshold, nothing will happen. Different neurons are sensitive to different stimuli, although most can register pain.</a:t>
            </a:r>
          </a:p>
        </p:txBody>
      </p:sp>
      <p:sp>
        <p:nvSpPr>
          <p:cNvPr id="59" name="Rectangle 58">
            <a:extLst>
              <a:ext uri="{FF2B5EF4-FFF2-40B4-BE49-F238E27FC236}">
                <a16:creationId xmlns:a16="http://schemas.microsoft.com/office/drawing/2014/main" id="{4282276E-0AB0-4641-9985-DD05CE33EA94}"/>
              </a:ext>
            </a:extLst>
          </p:cNvPr>
          <p:cNvSpPr/>
          <p:nvPr/>
        </p:nvSpPr>
        <p:spPr>
          <a:xfrm>
            <a:off x="120362" y="6016378"/>
            <a:ext cx="2905042" cy="3046988"/>
          </a:xfrm>
          <a:prstGeom prst="rect">
            <a:avLst/>
          </a:prstGeom>
          <a:ln w="28575">
            <a:solidFill>
              <a:srgbClr val="00B0F0"/>
            </a:solidFill>
            <a:prstDash val="dash"/>
          </a:ln>
        </p:spPr>
        <p:txBody>
          <a:bodyPr wrap="square">
            <a:spAutoFit/>
          </a:bodyPr>
          <a:lstStyle/>
          <a:p>
            <a:pPr algn="just"/>
            <a:r>
              <a:rPr lang="en-US" sz="1200" b="1" dirty="0">
                <a:solidFill>
                  <a:srgbClr val="000000"/>
                </a:solidFill>
                <a:latin typeface="Source Sans Pro" panose="020B0503030403020204" pitchFamily="34" charset="0"/>
              </a:rPr>
              <a:t>Describe what is shown in the graph above</a:t>
            </a:r>
          </a:p>
          <a:p>
            <a:pPr algn="just"/>
            <a:r>
              <a:rPr lang="en-US" sz="1200" b="1"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200" b="1" dirty="0"/>
          </a:p>
        </p:txBody>
      </p:sp>
      <p:sp>
        <p:nvSpPr>
          <p:cNvPr id="61" name="Rectangle 60">
            <a:extLst>
              <a:ext uri="{FF2B5EF4-FFF2-40B4-BE49-F238E27FC236}">
                <a16:creationId xmlns:a16="http://schemas.microsoft.com/office/drawing/2014/main" id="{446FB82E-4A39-484C-861D-281FA39D6238}"/>
              </a:ext>
            </a:extLst>
          </p:cNvPr>
          <p:cNvSpPr/>
          <p:nvPr/>
        </p:nvSpPr>
        <p:spPr>
          <a:xfrm>
            <a:off x="3129585" y="4572000"/>
            <a:ext cx="3608053" cy="4493538"/>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a:spAutoFit/>
          </a:bodyPr>
          <a:lstStyle/>
          <a:p>
            <a:pPr algn="just"/>
            <a:r>
              <a:rPr lang="en-GB" sz="1100" b="1" kern="0" dirty="0">
                <a:solidFill>
                  <a:prstClr val="black"/>
                </a:solidFill>
              </a:rPr>
              <a:t>Depolarization: </a:t>
            </a:r>
            <a:r>
              <a:rPr lang="en-GB" sz="1100" kern="0" dirty="0">
                <a:solidFill>
                  <a:prstClr val="black"/>
                </a:solidFill>
              </a:rPr>
              <a:t>A stimulus starts the depolarization of the membrane. Depolarization, also referred to as the "upswing," is caused when positively charged sodium ions rush into a nerve cell. As these positive ions rush in, the membrane of the stimulated cell reverses its polarity so that the outside of the membrane is negative relative to the inside.</a:t>
            </a:r>
          </a:p>
          <a:p>
            <a:pPr algn="just"/>
            <a:r>
              <a:rPr lang="en-US" sz="1100" b="1" kern="0" dirty="0">
                <a:solidFill>
                  <a:prstClr val="black"/>
                </a:solidFill>
              </a:rPr>
              <a:t>Repolarization</a:t>
            </a:r>
            <a:r>
              <a:rPr lang="en-US" sz="1100" kern="0" dirty="0">
                <a:solidFill>
                  <a:prstClr val="black"/>
                </a:solidFill>
              </a:rPr>
              <a:t>. Once the electric gradient has reached the threshold of excitement, the "downswing" of repolarization begins. The channels that let the positive sodium ion channels through close up, while channels that allow positive potassium ions open, resulting in the release of positively charged potassium ions from the neuron. This expulsion acts to restore the localized negative membrane potential of the cell, bringing it back to its normal voltage.</a:t>
            </a:r>
          </a:p>
          <a:p>
            <a:pPr algn="just"/>
            <a:r>
              <a:rPr lang="en-US" sz="1100" b="1" kern="0" dirty="0">
                <a:solidFill>
                  <a:prstClr val="black"/>
                </a:solidFill>
              </a:rPr>
              <a:t>Refractory Phase</a:t>
            </a:r>
            <a:r>
              <a:rPr lang="en-US" sz="1100" kern="0" dirty="0">
                <a:solidFill>
                  <a:prstClr val="black"/>
                </a:solidFill>
              </a:rPr>
              <a:t>. The refractory phase takes place over a short period of time after the depolarization stage. Shortly after the sodium gates open, they close and go into an inactive conformation. The sodium gates cannot be opened again until the membrane is repolarized to its normal resting potential. The sodium-potassium pump returns sodium ions to the outside and potassium ions to the inside. During the refractory phase this particular area of the nerve cell membrane cannot be depolarized. Therefore, the neuron cannot reach action potential during this "rest period."</a:t>
            </a:r>
          </a:p>
        </p:txBody>
      </p:sp>
      <p:sp>
        <p:nvSpPr>
          <p:cNvPr id="66" name="Rectangle 65">
            <a:extLst>
              <a:ext uri="{FF2B5EF4-FFF2-40B4-BE49-F238E27FC236}">
                <a16:creationId xmlns:a16="http://schemas.microsoft.com/office/drawing/2014/main" id="{8C48C87A-30EA-4C0B-A005-C8F1BBC90DC1}"/>
              </a:ext>
            </a:extLst>
          </p:cNvPr>
          <p:cNvSpPr/>
          <p:nvPr/>
        </p:nvSpPr>
        <p:spPr>
          <a:xfrm>
            <a:off x="3003936" y="2197639"/>
            <a:ext cx="3717614" cy="2277547"/>
          </a:xfrm>
          <a:prstGeom prst="rect">
            <a:avLst/>
          </a:prstGeom>
          <a:ln w="28575">
            <a:solidFill>
              <a:srgbClr val="00B0F0"/>
            </a:solidFill>
            <a:prstDash val="dash"/>
          </a:ln>
        </p:spPr>
        <p:txBody>
          <a:bodyPr wrap="square">
            <a:spAutoFit/>
          </a:bodyPr>
          <a:lstStyle/>
          <a:p>
            <a:pPr algn="just"/>
            <a:r>
              <a:rPr lang="en-US" sz="1100" b="1" dirty="0"/>
              <a:t>The diagram above shows a section of the neuronal membrane.  Explain what happens during depolarization.</a:t>
            </a:r>
          </a:p>
          <a:p>
            <a:pPr algn="just"/>
            <a:r>
              <a:rPr lang="en-US" sz="1200" b="1"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200" b="1" dirty="0"/>
          </a:p>
        </p:txBody>
      </p:sp>
      <p:sp>
        <p:nvSpPr>
          <p:cNvPr id="28" name="TextBox 27">
            <a:extLst>
              <a:ext uri="{FF2B5EF4-FFF2-40B4-BE49-F238E27FC236}">
                <a16:creationId xmlns:a16="http://schemas.microsoft.com/office/drawing/2014/main" id="{E0C26E61-EBE7-4DE1-80C1-87BA99EC330E}"/>
              </a:ext>
            </a:extLst>
          </p:cNvPr>
          <p:cNvSpPr txBox="1"/>
          <p:nvPr/>
        </p:nvSpPr>
        <p:spPr>
          <a:xfrm>
            <a:off x="62144" y="447322"/>
            <a:ext cx="3184580" cy="276999"/>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w="38100">
            <a:solidFill>
              <a:srgbClr val="FF0000"/>
            </a:solidFill>
          </a:ln>
        </p:spPr>
        <p:txBody>
          <a:bodyPr wrap="square" rtlCol="0">
            <a:spAutoFit/>
          </a:bodyPr>
          <a:lstStyle/>
          <a:p>
            <a:pPr lvl="0"/>
            <a:r>
              <a:rPr lang="en-GB" sz="1200" b="1" dirty="0">
                <a:solidFill>
                  <a:prstClr val="black"/>
                </a:solidFill>
              </a:rPr>
              <a:t>Highlight key words in the information below:</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0" name="Picture 29">
            <a:extLst>
              <a:ext uri="{FF2B5EF4-FFF2-40B4-BE49-F238E27FC236}">
                <a16:creationId xmlns:a16="http://schemas.microsoft.com/office/drawing/2014/main" id="{7F83D16F-6C26-4F12-9FF5-C2F5218554DD}"/>
              </a:ext>
            </a:extLst>
          </p:cNvPr>
          <p:cNvPicPr>
            <a:picLocks noChangeAspect="1"/>
          </p:cNvPicPr>
          <p:nvPr/>
        </p:nvPicPr>
        <p:blipFill rotWithShape="1">
          <a:blip r:embed="rId3"/>
          <a:srcRect r="14066" b="43038"/>
          <a:stretch/>
        </p:blipFill>
        <p:spPr>
          <a:xfrm>
            <a:off x="2915612" y="731183"/>
            <a:ext cx="3894262" cy="1451992"/>
          </a:xfrm>
          <a:prstGeom prst="rect">
            <a:avLst/>
          </a:prstGeom>
        </p:spPr>
      </p:pic>
    </p:spTree>
    <p:extLst>
      <p:ext uri="{BB962C8B-B14F-4D97-AF65-F5344CB8AC3E}">
        <p14:creationId xmlns:p14="http://schemas.microsoft.com/office/powerpoint/2010/main" val="2612915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1AB1D5-46D3-59D1-2B68-632BE9731D4E}"/>
              </a:ext>
            </a:extLst>
          </p:cNvPr>
          <p:cNvPicPr>
            <a:picLocks noChangeAspect="1"/>
          </p:cNvPicPr>
          <p:nvPr/>
        </p:nvPicPr>
        <p:blipFill>
          <a:blip r:embed="rId2"/>
          <a:stretch>
            <a:fillRect/>
          </a:stretch>
        </p:blipFill>
        <p:spPr>
          <a:xfrm>
            <a:off x="0" y="0"/>
            <a:ext cx="6858000" cy="9144000"/>
          </a:xfrm>
          <a:prstGeom prst="rect">
            <a:avLst/>
          </a:prstGeom>
        </p:spPr>
      </p:pic>
      <p:sp>
        <p:nvSpPr>
          <p:cNvPr id="5" name="TextBox 4">
            <a:extLst>
              <a:ext uri="{FF2B5EF4-FFF2-40B4-BE49-F238E27FC236}">
                <a16:creationId xmlns:a16="http://schemas.microsoft.com/office/drawing/2014/main" id="{CD88466C-4A7F-6581-C065-0F7F1AEC9599}"/>
              </a:ext>
            </a:extLst>
          </p:cNvPr>
          <p:cNvSpPr txBox="1"/>
          <p:nvPr/>
        </p:nvSpPr>
        <p:spPr>
          <a:xfrm>
            <a:off x="181866" y="6593553"/>
            <a:ext cx="1063051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Follow me on social media to stay in touch</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C1EAFA8-0B77-BD02-E1B8-BE5054BB4AA7}"/>
              </a:ext>
            </a:extLst>
          </p:cNvPr>
          <p:cNvSpPr txBox="1"/>
          <p:nvPr/>
        </p:nvSpPr>
        <p:spPr>
          <a:xfrm>
            <a:off x="181867" y="7888002"/>
            <a:ext cx="6555818"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Keep up to date with my new content: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2" descr="Creating Social Media Share Buttons | by David Olurebi | Medium">
            <a:hlinkClick r:id="rId3"/>
            <a:extLst>
              <a:ext uri="{FF2B5EF4-FFF2-40B4-BE49-F238E27FC236}">
                <a16:creationId xmlns:a16="http://schemas.microsoft.com/office/drawing/2014/main" id="{8709037B-2D2A-2871-6025-219AB18D8A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5745" b="50000"/>
          <a:stretch/>
        </p:blipFill>
        <p:spPr bwMode="auto">
          <a:xfrm>
            <a:off x="1538488" y="705521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reating Social Media Share Buttons | by David Olurebi | Medium">
            <a:hlinkClick r:id="rId5"/>
            <a:extLst>
              <a:ext uri="{FF2B5EF4-FFF2-40B4-BE49-F238E27FC236}">
                <a16:creationId xmlns:a16="http://schemas.microsoft.com/office/drawing/2014/main" id="{FE4668F3-07B4-061C-992D-2AB8D9BFDF3C}"/>
              </a:ext>
            </a:extLst>
          </p:cNvPr>
          <p:cNvPicPr/>
          <p:nvPr/>
        </p:nvPicPr>
        <p:blipFill rotWithShape="1">
          <a:blip r:embed="rId4">
            <a:extLst>
              <a:ext uri="{28A0092B-C50C-407E-A947-70E740481C1C}">
                <a14:useLocalDpi xmlns:a14="http://schemas.microsoft.com/office/drawing/2010/main" val="0"/>
              </a:ext>
            </a:extLst>
          </a:blip>
          <a:srcRect l="34652" r="34165" b="51080"/>
          <a:stretch/>
        </p:blipFill>
        <p:spPr bwMode="auto">
          <a:xfrm>
            <a:off x="2289097" y="7069078"/>
            <a:ext cx="533400" cy="62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reating Social Media Share Buttons | by David Olurebi | Medium">
            <a:hlinkClick r:id="rId6"/>
            <a:extLst>
              <a:ext uri="{FF2B5EF4-FFF2-40B4-BE49-F238E27FC236}">
                <a16:creationId xmlns:a16="http://schemas.microsoft.com/office/drawing/2014/main" id="{9D724994-7DC6-00DB-75CF-70F7C0A36D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745" b="50000"/>
          <a:stretch/>
        </p:blipFill>
        <p:spPr bwMode="auto">
          <a:xfrm>
            <a:off x="3056268" y="706907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reating Social Media Share Buttons | by David Olurebi | Medium">
            <a:hlinkClick r:id="rId7"/>
            <a:extLst>
              <a:ext uri="{FF2B5EF4-FFF2-40B4-BE49-F238E27FC236}">
                <a16:creationId xmlns:a16="http://schemas.microsoft.com/office/drawing/2014/main" id="{0C10102D-C99F-EFEB-B6C6-D7486B9749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55" t="50000" r="34563"/>
          <a:stretch/>
        </p:blipFill>
        <p:spPr bwMode="auto">
          <a:xfrm>
            <a:off x="3784545" y="7120116"/>
            <a:ext cx="533400" cy="6414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reating Social Media Share Buttons | by David Olurebi | Medium">
            <a:hlinkClick r:id="rId8"/>
            <a:extLst>
              <a:ext uri="{FF2B5EF4-FFF2-40B4-BE49-F238E27FC236}">
                <a16:creationId xmlns:a16="http://schemas.microsoft.com/office/drawing/2014/main" id="{667B59A2-C43B-952A-BD9E-96C4CC0F7F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749" t="50000"/>
          <a:stretch/>
        </p:blipFill>
        <p:spPr bwMode="auto">
          <a:xfrm>
            <a:off x="4640224" y="7120115"/>
            <a:ext cx="568783" cy="6414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9"/>
            <a:extLst>
              <a:ext uri="{FF2B5EF4-FFF2-40B4-BE49-F238E27FC236}">
                <a16:creationId xmlns:a16="http://schemas.microsoft.com/office/drawing/2014/main" id="{F8C9123E-1A57-C29C-3133-2D24E1C8A5FA}"/>
              </a:ext>
            </a:extLst>
          </p:cNvPr>
          <p:cNvPicPr>
            <a:picLocks noChangeAspect="1"/>
          </p:cNvPicPr>
          <p:nvPr/>
        </p:nvPicPr>
        <p:blipFill>
          <a:blip r:embed="rId10"/>
          <a:stretch>
            <a:fillRect/>
          </a:stretch>
        </p:blipFill>
        <p:spPr>
          <a:xfrm>
            <a:off x="1831462" y="8410202"/>
            <a:ext cx="3517697" cy="493819"/>
          </a:xfrm>
          <a:prstGeom prst="rect">
            <a:avLst/>
          </a:prstGeom>
        </p:spPr>
      </p:pic>
      <p:sp>
        <p:nvSpPr>
          <p:cNvPr id="13" name="Rectangle 12">
            <a:extLst>
              <a:ext uri="{FF2B5EF4-FFF2-40B4-BE49-F238E27FC236}">
                <a16:creationId xmlns:a16="http://schemas.microsoft.com/office/drawing/2014/main" id="{240C70AA-9D1A-6EBE-7D76-FC2E8B5245FC}"/>
              </a:ext>
            </a:extLst>
          </p:cNvPr>
          <p:cNvSpPr/>
          <p:nvPr/>
        </p:nvSpPr>
        <p:spPr>
          <a:xfrm>
            <a:off x="402840" y="4032301"/>
            <a:ext cx="2653427"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hlinkClick r:id="rId11"/>
            <a:extLst>
              <a:ext uri="{FF2B5EF4-FFF2-40B4-BE49-F238E27FC236}">
                <a16:creationId xmlns:a16="http://schemas.microsoft.com/office/drawing/2014/main" id="{B44B7E01-518A-5A10-A601-09209E4CEF1A}"/>
              </a:ext>
            </a:extLst>
          </p:cNvPr>
          <p:cNvSpPr txBox="1"/>
          <p:nvPr/>
        </p:nvSpPr>
        <p:spPr>
          <a:xfrm>
            <a:off x="549037" y="4181605"/>
            <a:ext cx="2338542" cy="7386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Click here to access my percentage composition </a:t>
            </a:r>
            <a:r>
              <a:rPr kumimoji="0" lang="en-GB" sz="1400" b="1" i="0" u="none" strike="noStrike" kern="1200" cap="none" spc="0" normalizeH="0" baseline="0" noProof="0" dirty="0" err="1">
                <a:ln>
                  <a:noFill/>
                </a:ln>
                <a:solidFill>
                  <a:prstClr val="black"/>
                </a:solidFill>
                <a:effectLst/>
                <a:uLnTx/>
                <a:uFillTx/>
                <a:latin typeface="Calibri" panose="020F0502020204030204"/>
                <a:ea typeface="+mn-ea"/>
                <a:cs typeface="+mn-cs"/>
              </a:rPr>
              <a:t>youtube</a:t>
            </a: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 videos</a:t>
            </a:r>
          </a:p>
        </p:txBody>
      </p:sp>
      <p:sp>
        <p:nvSpPr>
          <p:cNvPr id="16" name="Rectangle 15">
            <a:extLst>
              <a:ext uri="{FF2B5EF4-FFF2-40B4-BE49-F238E27FC236}">
                <a16:creationId xmlns:a16="http://schemas.microsoft.com/office/drawing/2014/main" id="{79F371CF-2DD3-9FE4-95D6-D7F2A1B89C68}"/>
              </a:ext>
            </a:extLst>
          </p:cNvPr>
          <p:cNvSpPr/>
          <p:nvPr/>
        </p:nvSpPr>
        <p:spPr>
          <a:xfrm>
            <a:off x="3313510" y="4032301"/>
            <a:ext cx="3141650"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15893D7-5996-C913-F8FC-365A8A445234}"/>
              </a:ext>
            </a:extLst>
          </p:cNvPr>
          <p:cNvSpPr txBox="1"/>
          <p:nvPr/>
        </p:nvSpPr>
        <p:spPr>
          <a:xfrm>
            <a:off x="3202465" y="4086660"/>
            <a:ext cx="3252696"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Resources that this activity would work well with</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hlinkClick r:id="rId12"/>
            <a:extLst>
              <a:ext uri="{FF2B5EF4-FFF2-40B4-BE49-F238E27FC236}">
                <a16:creationId xmlns:a16="http://schemas.microsoft.com/office/drawing/2014/main" id="{73842A33-4CC3-ED2D-3E8F-77BB3EEB177A}"/>
              </a:ext>
            </a:extLst>
          </p:cNvPr>
          <p:cNvSpPr txBox="1"/>
          <p:nvPr/>
        </p:nvSpPr>
        <p:spPr>
          <a:xfrm>
            <a:off x="3459107" y="4807498"/>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Lesson on TES</a:t>
            </a:r>
          </a:p>
        </p:txBody>
      </p:sp>
      <p:sp>
        <p:nvSpPr>
          <p:cNvPr id="19" name="TextBox 18">
            <a:hlinkClick r:id="rId13"/>
            <a:extLst>
              <a:ext uri="{FF2B5EF4-FFF2-40B4-BE49-F238E27FC236}">
                <a16:creationId xmlns:a16="http://schemas.microsoft.com/office/drawing/2014/main" id="{A6B715A4-B4C1-D925-DB55-C751830CEEFE}"/>
              </a:ext>
            </a:extLst>
          </p:cNvPr>
          <p:cNvSpPr txBox="1"/>
          <p:nvPr/>
        </p:nvSpPr>
        <p:spPr>
          <a:xfrm>
            <a:off x="3459107" y="5361934"/>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Lesson on TPT</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B324B7D-EB77-237C-8230-0DD33056BDCF}"/>
              </a:ext>
            </a:extLst>
          </p:cNvPr>
          <p:cNvPicPr>
            <a:picLocks noChangeAspect="1"/>
          </p:cNvPicPr>
          <p:nvPr/>
        </p:nvPicPr>
        <p:blipFill>
          <a:blip r:embed="rId14"/>
          <a:stretch>
            <a:fillRect/>
          </a:stretch>
        </p:blipFill>
        <p:spPr>
          <a:xfrm>
            <a:off x="656089" y="5125252"/>
            <a:ext cx="2124437" cy="1194996"/>
          </a:xfrm>
          <a:prstGeom prst="rect">
            <a:avLst/>
          </a:prstGeom>
        </p:spPr>
      </p:pic>
    </p:spTree>
    <p:extLst>
      <p:ext uri="{BB962C8B-B14F-4D97-AF65-F5344CB8AC3E}">
        <p14:creationId xmlns:p14="http://schemas.microsoft.com/office/powerpoint/2010/main" val="17555148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1195</TotalTime>
  <Words>440</Words>
  <Application>Microsoft Office PowerPoint</Application>
  <PresentationFormat>On-screen Show (4:3)</PresentationFormat>
  <Paragraphs>20</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Comic Sans MS</vt:lpstr>
      <vt:lpstr>Source Sans Pro</vt:lpstr>
      <vt:lpstr>Office Theme</vt:lpstr>
      <vt:lpstr>Action Potential Question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Lac Operon</dc:title>
  <dc:creator>Chalky Chalk</dc:creator>
  <cp:lastModifiedBy>Mr D Chalk</cp:lastModifiedBy>
  <cp:revision>53</cp:revision>
  <dcterms:created xsi:type="dcterms:W3CDTF">2019-02-02T18:17:28Z</dcterms:created>
  <dcterms:modified xsi:type="dcterms:W3CDTF">2024-06-08T14:17:09Z</dcterms:modified>
</cp:coreProperties>
</file>