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5" autoAdjust="0"/>
    <p:restoredTop sz="94660"/>
  </p:normalViewPr>
  <p:slideViewPr>
    <p:cSldViewPr snapToGrid="0">
      <p:cViewPr>
        <p:scale>
          <a:sx n="90" d="100"/>
          <a:sy n="90" d="100"/>
        </p:scale>
        <p:origin x="556" y="-1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F42A43-3D69-4715-B67C-8B287D72994B}" type="datetimeFigureOut">
              <a:rPr lang="en-GB" smtClean="0"/>
              <a:t>30/08/2018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2418970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F42A43-3D69-4715-B67C-8B287D72994B}" type="datetimeFigureOut">
              <a:rPr lang="en-GB" smtClean="0"/>
              <a:t>30/08/2018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104108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F42A43-3D69-4715-B67C-8B287D72994B}" type="datetimeFigureOut">
              <a:rPr lang="en-GB" smtClean="0"/>
              <a:t>30/08/2018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1214179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F42A43-3D69-4715-B67C-8B287D72994B}" type="datetimeFigureOut">
              <a:rPr lang="en-GB" smtClean="0"/>
              <a:t>30/08/2018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53183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EF42A43-3D69-4715-B67C-8B287D72994B}" type="datetimeFigureOut">
              <a:rPr lang="en-GB" smtClean="0"/>
              <a:t>30/08/2018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2703792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F42A43-3D69-4715-B67C-8B287D72994B}" type="datetimeFigureOut">
              <a:rPr lang="en-GB" smtClean="0"/>
              <a:t>30/08/2018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76653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F42A43-3D69-4715-B67C-8B287D72994B}" type="datetimeFigureOut">
              <a:rPr lang="en-GB" smtClean="0"/>
              <a:t>30/08/2018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373826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F42A43-3D69-4715-B67C-8B287D72994B}" type="datetimeFigureOut">
              <a:rPr lang="en-GB" smtClean="0"/>
              <a:t>30/08/2018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1168302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F42A43-3D69-4715-B67C-8B287D72994B}" type="datetimeFigureOut">
              <a:rPr lang="en-GB" smtClean="0"/>
              <a:t>30/08/2018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3137710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EF42A43-3D69-4715-B67C-8B287D72994B}" type="datetimeFigureOut">
              <a:rPr lang="en-GB" smtClean="0"/>
              <a:t>30/08/2018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4082697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EF42A43-3D69-4715-B67C-8B287D72994B}" type="datetimeFigureOut">
              <a:rPr lang="en-GB" smtClean="0"/>
              <a:t>30/08/2018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9B84A-2DC4-47D6-B119-0EC3DDC8D946}" type="slidenum">
              <a:rPr lang="en-GB" smtClean="0"/>
              <a:t>‹#›</a:t>
            </a:fld>
            <a:endParaRPr lang="en-GB"/>
          </a:p>
        </p:txBody>
      </p:sp>
    </p:spTree>
    <p:extLst>
      <p:ext uri="{BB962C8B-B14F-4D97-AF65-F5344CB8AC3E}">
        <p14:creationId xmlns:p14="http://schemas.microsoft.com/office/powerpoint/2010/main" val="3219699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EF42A43-3D69-4715-B67C-8B287D72994B}" type="datetimeFigureOut">
              <a:rPr lang="en-GB" smtClean="0"/>
              <a:t>30/08/2018</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8F9B84A-2DC4-47D6-B119-0EC3DDC8D946}" type="slidenum">
              <a:rPr lang="en-GB" smtClean="0"/>
              <a:t>‹#›</a:t>
            </a:fld>
            <a:endParaRPr lang="en-GB"/>
          </a:p>
        </p:txBody>
      </p:sp>
    </p:spTree>
    <p:extLst>
      <p:ext uri="{BB962C8B-B14F-4D97-AF65-F5344CB8AC3E}">
        <p14:creationId xmlns:p14="http://schemas.microsoft.com/office/powerpoint/2010/main" val="3647479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44C9612-2EAB-4D5A-919B-1EE91CF5D4B8}"/>
              </a:ext>
            </a:extLst>
          </p:cNvPr>
          <p:cNvSpPr/>
          <p:nvPr/>
        </p:nvSpPr>
        <p:spPr>
          <a:xfrm>
            <a:off x="112734" y="789965"/>
            <a:ext cx="3469710" cy="3970318"/>
          </a:xfrm>
          <a:prstGeom prst="rect">
            <a:avLst/>
          </a:prstGeom>
          <a:ln w="28575">
            <a:solidFill>
              <a:srgbClr val="00B0F0"/>
            </a:solidFill>
            <a:prstDash val="dash"/>
          </a:ln>
        </p:spPr>
        <p:txBody>
          <a:bodyPr wrap="square">
            <a:spAutoFit/>
          </a:bodyPr>
          <a:lstStyle/>
          <a:p>
            <a:pPr algn="just"/>
            <a:r>
              <a:rPr lang="en-US" sz="1200" dirty="0"/>
              <a:t>Adrenaline is produced by the adrenal glands in times of fear or stress. It targets vital organs, increases the heart rate and boosts the delivery of oxygen and glucose to the brain and muscles, preparing the body for 'flight or fight’.</a:t>
            </a:r>
          </a:p>
          <a:p>
            <a:pPr marL="171450" indent="-171450" algn="just">
              <a:buFont typeface="Arial" panose="020B0604020202020204" pitchFamily="34" charset="0"/>
              <a:buChar char="•"/>
            </a:pPr>
            <a:r>
              <a:rPr lang="en-US" sz="1200" dirty="0"/>
              <a:t>Secretion of the hormone that triggers the production of adrenaline is regulated through the hypothalamus and pituitary is that they regulate their own secretion through negative feedback inhibition.</a:t>
            </a:r>
          </a:p>
          <a:p>
            <a:pPr marL="171450" indent="-171450" algn="just">
              <a:buFont typeface="Arial" panose="020B0604020202020204" pitchFamily="34" charset="0"/>
              <a:buChar char="•"/>
            </a:pPr>
            <a:r>
              <a:rPr lang="en-US" sz="1200" dirty="0"/>
              <a:t>When adrenaline is released into the bloodstream it creates multiple effects:</a:t>
            </a:r>
          </a:p>
          <a:p>
            <a:pPr algn="just"/>
            <a:r>
              <a:rPr lang="en-US" sz="1200" dirty="0"/>
              <a:t>increases breathing rate, heart rate, and conversion of glycogen to glucose so more energy is released in the muscles</a:t>
            </a:r>
          </a:p>
          <a:p>
            <a:pPr algn="just"/>
            <a:r>
              <a:rPr lang="en-US" sz="1200" dirty="0"/>
              <a:t>it diverts blood away from areas such as the digestive system, towards the muscles</a:t>
            </a:r>
          </a:p>
          <a:p>
            <a:pPr algn="just"/>
            <a:r>
              <a:rPr lang="en-US" sz="1200" dirty="0"/>
              <a:t>The effects of adrenaline allow the body to prepare for action in situations where a quick response may be essential. The effects of adrenaline will stop when the hormone is broken down by the liver.</a:t>
            </a:r>
            <a:endParaRPr lang="en-GB" sz="1200" dirty="0"/>
          </a:p>
        </p:txBody>
      </p:sp>
      <p:sp>
        <p:nvSpPr>
          <p:cNvPr id="5" name="TextBox 4">
            <a:extLst>
              <a:ext uri="{FF2B5EF4-FFF2-40B4-BE49-F238E27FC236}">
                <a16:creationId xmlns:a16="http://schemas.microsoft.com/office/drawing/2014/main" id="{E57876A3-6108-4731-8E3E-AE918BB0772A}"/>
              </a:ext>
            </a:extLst>
          </p:cNvPr>
          <p:cNvSpPr txBox="1"/>
          <p:nvPr/>
        </p:nvSpPr>
        <p:spPr>
          <a:xfrm>
            <a:off x="4979096" y="0"/>
            <a:ext cx="1878904" cy="492443"/>
          </a:xfrm>
          <a:prstGeom prst="rect">
            <a:avLst/>
          </a:prstGeom>
          <a:solidFill>
            <a:srgbClr val="92D05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Calibri"/>
                <a:ea typeface="+mn-ea"/>
                <a:cs typeface="+mn-cs"/>
              </a:rPr>
              <a:t>Specification Link:</a:t>
            </a:r>
          </a:p>
          <a:p>
            <a:r>
              <a:rPr lang="en-GB" sz="1200" dirty="0">
                <a:solidFill>
                  <a:prstClr val="black"/>
                </a:solidFill>
              </a:rPr>
              <a:t>Homeostasis:  4.5.2.4</a:t>
            </a:r>
          </a:p>
        </p:txBody>
      </p:sp>
      <p:sp>
        <p:nvSpPr>
          <p:cNvPr id="6" name="Title 1">
            <a:extLst>
              <a:ext uri="{FF2B5EF4-FFF2-40B4-BE49-F238E27FC236}">
                <a16:creationId xmlns:a16="http://schemas.microsoft.com/office/drawing/2014/main" id="{35D4ADF9-E4B2-4DE3-9A23-935DF88C033F}"/>
              </a:ext>
            </a:extLst>
          </p:cNvPr>
          <p:cNvSpPr>
            <a:spLocks noGrp="1"/>
          </p:cNvSpPr>
          <p:nvPr>
            <p:ph type="ctrTitle"/>
          </p:nvPr>
        </p:nvSpPr>
        <p:spPr>
          <a:xfrm>
            <a:off x="-1" y="-731990"/>
            <a:ext cx="5198301" cy="1124744"/>
          </a:xfrm>
        </p:spPr>
        <p:txBody>
          <a:bodyPr>
            <a:noAutofit/>
          </a:bodyPr>
          <a:lstStyle/>
          <a:p>
            <a:pPr algn="l"/>
            <a:r>
              <a:rPr lang="en-GB" sz="2400" b="1" dirty="0">
                <a:solidFill>
                  <a:srgbClr val="00B050"/>
                </a:solidFill>
                <a:latin typeface="Comic Sans MS" pitchFamily="66" charset="0"/>
              </a:rPr>
              <a:t>Adrenaline &amp; Negative Feedback</a:t>
            </a:r>
          </a:p>
        </p:txBody>
      </p:sp>
      <p:sp>
        <p:nvSpPr>
          <p:cNvPr id="7" name="TextBox 6">
            <a:extLst>
              <a:ext uri="{FF2B5EF4-FFF2-40B4-BE49-F238E27FC236}">
                <a16:creationId xmlns:a16="http://schemas.microsoft.com/office/drawing/2014/main" id="{A9B274D4-07CF-47A8-93C9-F2137E35281C}"/>
              </a:ext>
            </a:extLst>
          </p:cNvPr>
          <p:cNvSpPr txBox="1"/>
          <p:nvPr/>
        </p:nvSpPr>
        <p:spPr>
          <a:xfrm>
            <a:off x="112734" y="428145"/>
            <a:ext cx="2709405"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lgn="ctr"/>
            <a:r>
              <a:rPr lang="en-GB" sz="1200" b="1" dirty="0">
                <a:solidFill>
                  <a:prstClr val="black"/>
                </a:solidFill>
              </a:rPr>
              <a:t>Highlight key words in the text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8" name="Table 7">
            <a:extLst>
              <a:ext uri="{FF2B5EF4-FFF2-40B4-BE49-F238E27FC236}">
                <a16:creationId xmlns:a16="http://schemas.microsoft.com/office/drawing/2014/main" id="{DDF9393E-5399-42F9-932A-4812A72C5E01}"/>
              </a:ext>
            </a:extLst>
          </p:cNvPr>
          <p:cNvGraphicFramePr>
            <a:graphicFrameLocks noGrp="1"/>
          </p:cNvGraphicFramePr>
          <p:nvPr>
            <p:extLst>
              <p:ext uri="{D42A27DB-BD31-4B8C-83A1-F6EECF244321}">
                <p14:modId xmlns:p14="http://schemas.microsoft.com/office/powerpoint/2010/main" val="3279432844"/>
              </p:ext>
            </p:extLst>
          </p:nvPr>
        </p:nvGraphicFramePr>
        <p:xfrm>
          <a:off x="3698308" y="588118"/>
          <a:ext cx="3046958" cy="3545472"/>
        </p:xfrm>
        <a:graphic>
          <a:graphicData uri="http://schemas.openxmlformats.org/drawingml/2006/table">
            <a:tbl>
              <a:tblPr firstRow="1" bandRow="1">
                <a:tableStyleId>{BC89EF96-8CEA-46FF-86C4-4CE0E7609802}</a:tableStyleId>
              </a:tblPr>
              <a:tblGrid>
                <a:gridCol w="1086633">
                  <a:extLst>
                    <a:ext uri="{9D8B030D-6E8A-4147-A177-3AD203B41FA5}">
                      <a16:colId xmlns:a16="http://schemas.microsoft.com/office/drawing/2014/main" val="755451413"/>
                    </a:ext>
                  </a:extLst>
                </a:gridCol>
                <a:gridCol w="1960325">
                  <a:extLst>
                    <a:ext uri="{9D8B030D-6E8A-4147-A177-3AD203B41FA5}">
                      <a16:colId xmlns:a16="http://schemas.microsoft.com/office/drawing/2014/main" val="3475812941"/>
                    </a:ext>
                  </a:extLst>
                </a:gridCol>
              </a:tblGrid>
              <a:tr h="506496">
                <a:tc>
                  <a:txBody>
                    <a:bodyPr/>
                    <a:lstStyle/>
                    <a:p>
                      <a:r>
                        <a:rPr lang="en-GB" dirty="0"/>
                        <a:t>Key words</a:t>
                      </a:r>
                    </a:p>
                  </a:txBody>
                  <a:tcPr/>
                </a:tc>
                <a:tc>
                  <a:txBody>
                    <a:bodyPr/>
                    <a:lstStyle/>
                    <a:p>
                      <a:r>
                        <a:rPr lang="en-GB" dirty="0"/>
                        <a:t>Definition</a:t>
                      </a:r>
                    </a:p>
                  </a:txBody>
                  <a:tcPr/>
                </a:tc>
                <a:extLst>
                  <a:ext uri="{0D108BD9-81ED-4DB2-BD59-A6C34878D82A}">
                    <a16:rowId xmlns:a16="http://schemas.microsoft.com/office/drawing/2014/main" val="2762871287"/>
                  </a:ext>
                </a:extLst>
              </a:tr>
              <a:tr h="506496">
                <a:tc>
                  <a:txBody>
                    <a:bodyPr/>
                    <a:lstStyle/>
                    <a:p>
                      <a:endParaRPr lang="en-GB" dirty="0"/>
                    </a:p>
                  </a:txBody>
                  <a:tcPr/>
                </a:tc>
                <a:tc>
                  <a:txBody>
                    <a:bodyPr/>
                    <a:lstStyle/>
                    <a:p>
                      <a:endParaRPr lang="en-GB"/>
                    </a:p>
                  </a:txBody>
                  <a:tcPr/>
                </a:tc>
                <a:extLst>
                  <a:ext uri="{0D108BD9-81ED-4DB2-BD59-A6C34878D82A}">
                    <a16:rowId xmlns:a16="http://schemas.microsoft.com/office/drawing/2014/main" val="2067984601"/>
                  </a:ext>
                </a:extLst>
              </a:tr>
              <a:tr h="506496">
                <a:tc>
                  <a:txBody>
                    <a:bodyPr/>
                    <a:lstStyle/>
                    <a:p>
                      <a:endParaRPr lang="en-GB"/>
                    </a:p>
                  </a:txBody>
                  <a:tcPr/>
                </a:tc>
                <a:tc>
                  <a:txBody>
                    <a:bodyPr/>
                    <a:lstStyle/>
                    <a:p>
                      <a:endParaRPr lang="en-GB"/>
                    </a:p>
                  </a:txBody>
                  <a:tcPr/>
                </a:tc>
                <a:extLst>
                  <a:ext uri="{0D108BD9-81ED-4DB2-BD59-A6C34878D82A}">
                    <a16:rowId xmlns:a16="http://schemas.microsoft.com/office/drawing/2014/main" val="1040661536"/>
                  </a:ext>
                </a:extLst>
              </a:tr>
              <a:tr h="506496">
                <a:tc>
                  <a:txBody>
                    <a:bodyPr/>
                    <a:lstStyle/>
                    <a:p>
                      <a:endParaRPr lang="en-GB"/>
                    </a:p>
                  </a:txBody>
                  <a:tcPr/>
                </a:tc>
                <a:tc>
                  <a:txBody>
                    <a:bodyPr/>
                    <a:lstStyle/>
                    <a:p>
                      <a:endParaRPr lang="en-GB"/>
                    </a:p>
                  </a:txBody>
                  <a:tcPr/>
                </a:tc>
                <a:extLst>
                  <a:ext uri="{0D108BD9-81ED-4DB2-BD59-A6C34878D82A}">
                    <a16:rowId xmlns:a16="http://schemas.microsoft.com/office/drawing/2014/main" val="1725824126"/>
                  </a:ext>
                </a:extLst>
              </a:tr>
              <a:tr h="506496">
                <a:tc>
                  <a:txBody>
                    <a:bodyPr/>
                    <a:lstStyle/>
                    <a:p>
                      <a:endParaRPr lang="en-GB"/>
                    </a:p>
                  </a:txBody>
                  <a:tcPr/>
                </a:tc>
                <a:tc>
                  <a:txBody>
                    <a:bodyPr/>
                    <a:lstStyle/>
                    <a:p>
                      <a:endParaRPr lang="en-GB"/>
                    </a:p>
                  </a:txBody>
                  <a:tcPr/>
                </a:tc>
                <a:extLst>
                  <a:ext uri="{0D108BD9-81ED-4DB2-BD59-A6C34878D82A}">
                    <a16:rowId xmlns:a16="http://schemas.microsoft.com/office/drawing/2014/main" val="753177486"/>
                  </a:ext>
                </a:extLst>
              </a:tr>
              <a:tr h="506496">
                <a:tc>
                  <a:txBody>
                    <a:bodyPr/>
                    <a:lstStyle/>
                    <a:p>
                      <a:endParaRPr lang="en-GB"/>
                    </a:p>
                  </a:txBody>
                  <a:tcPr/>
                </a:tc>
                <a:tc>
                  <a:txBody>
                    <a:bodyPr/>
                    <a:lstStyle/>
                    <a:p>
                      <a:endParaRPr lang="en-GB"/>
                    </a:p>
                  </a:txBody>
                  <a:tcPr/>
                </a:tc>
                <a:extLst>
                  <a:ext uri="{0D108BD9-81ED-4DB2-BD59-A6C34878D82A}">
                    <a16:rowId xmlns:a16="http://schemas.microsoft.com/office/drawing/2014/main" val="1037990985"/>
                  </a:ext>
                </a:extLst>
              </a:tr>
              <a:tr h="506496">
                <a:tc>
                  <a:txBody>
                    <a:bodyPr/>
                    <a:lstStyle/>
                    <a:p>
                      <a:endParaRPr lang="en-GB"/>
                    </a:p>
                  </a:txBody>
                  <a:tcPr/>
                </a:tc>
                <a:tc>
                  <a:txBody>
                    <a:bodyPr/>
                    <a:lstStyle/>
                    <a:p>
                      <a:endParaRPr lang="en-GB" dirty="0"/>
                    </a:p>
                  </a:txBody>
                  <a:tcPr/>
                </a:tc>
                <a:extLst>
                  <a:ext uri="{0D108BD9-81ED-4DB2-BD59-A6C34878D82A}">
                    <a16:rowId xmlns:a16="http://schemas.microsoft.com/office/drawing/2014/main" val="3652258494"/>
                  </a:ext>
                </a:extLst>
              </a:tr>
            </a:tbl>
          </a:graphicData>
        </a:graphic>
      </p:graphicFrame>
      <p:sp>
        <p:nvSpPr>
          <p:cNvPr id="9" name="TextBox 8">
            <a:extLst>
              <a:ext uri="{FF2B5EF4-FFF2-40B4-BE49-F238E27FC236}">
                <a16:creationId xmlns:a16="http://schemas.microsoft.com/office/drawing/2014/main" id="{DDACEEDF-2D19-4C55-AAC3-2507CD304CE1}"/>
              </a:ext>
            </a:extLst>
          </p:cNvPr>
          <p:cNvSpPr txBox="1"/>
          <p:nvPr/>
        </p:nvSpPr>
        <p:spPr>
          <a:xfrm>
            <a:off x="3698308" y="4229265"/>
            <a:ext cx="2614810" cy="461665"/>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lgn="ctr"/>
            <a:r>
              <a:rPr lang="en-GB" sz="1200" b="1" dirty="0">
                <a:solidFill>
                  <a:prstClr val="black"/>
                </a:solidFill>
              </a:rPr>
              <a:t>Fill in the table using the key words you have identified:</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rrow: Down 9">
            <a:extLst>
              <a:ext uri="{FF2B5EF4-FFF2-40B4-BE49-F238E27FC236}">
                <a16:creationId xmlns:a16="http://schemas.microsoft.com/office/drawing/2014/main" id="{6783AEE4-D41E-48E8-A5AE-B27262173583}"/>
              </a:ext>
            </a:extLst>
          </p:cNvPr>
          <p:cNvSpPr/>
          <p:nvPr/>
        </p:nvSpPr>
        <p:spPr>
          <a:xfrm rot="10800000">
            <a:off x="6313118" y="4146945"/>
            <a:ext cx="526094" cy="542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Down 10">
            <a:extLst>
              <a:ext uri="{FF2B5EF4-FFF2-40B4-BE49-F238E27FC236}">
                <a16:creationId xmlns:a16="http://schemas.microsoft.com/office/drawing/2014/main" id="{ADCB36D6-5E47-4BC9-B1C1-310F2E474BF7}"/>
              </a:ext>
            </a:extLst>
          </p:cNvPr>
          <p:cNvSpPr/>
          <p:nvPr/>
        </p:nvSpPr>
        <p:spPr>
          <a:xfrm>
            <a:off x="3041017" y="377024"/>
            <a:ext cx="526094" cy="542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E54B66DB-E9A9-4D99-8544-1B4A4C500C46}"/>
              </a:ext>
            </a:extLst>
          </p:cNvPr>
          <p:cNvSpPr/>
          <p:nvPr/>
        </p:nvSpPr>
        <p:spPr>
          <a:xfrm>
            <a:off x="112734" y="5614168"/>
            <a:ext cx="6607155" cy="646331"/>
          </a:xfrm>
          <a:prstGeom prst="rect">
            <a:avLst/>
          </a:prstGeom>
          <a:ln w="38100">
            <a:solidFill>
              <a:srgbClr val="FFFF00"/>
            </a:solidFill>
          </a:ln>
        </p:spPr>
        <p:txBody>
          <a:bodyPr wrap="square">
            <a:spAutoFit/>
          </a:bodyPr>
          <a:lstStyle/>
          <a:p>
            <a:r>
              <a:rPr lang="en-GB" sz="1200" b="1" dirty="0"/>
              <a:t>How and when is adrenaline broken down?</a:t>
            </a:r>
          </a:p>
          <a:p>
            <a:r>
              <a:rPr lang="en-GB" sz="1200" b="1" dirty="0"/>
              <a:t>________________________________________________________________________________________________________________________________________________________________________</a:t>
            </a:r>
          </a:p>
        </p:txBody>
      </p:sp>
      <p:sp>
        <p:nvSpPr>
          <p:cNvPr id="13" name="Rectangle 12">
            <a:extLst>
              <a:ext uri="{FF2B5EF4-FFF2-40B4-BE49-F238E27FC236}">
                <a16:creationId xmlns:a16="http://schemas.microsoft.com/office/drawing/2014/main" id="{B2A8BEA6-4E62-41CE-A6D2-1A7E08C42C03}"/>
              </a:ext>
            </a:extLst>
          </p:cNvPr>
          <p:cNvSpPr/>
          <p:nvPr/>
        </p:nvSpPr>
        <p:spPr>
          <a:xfrm>
            <a:off x="112734" y="4818456"/>
            <a:ext cx="6607155" cy="646331"/>
          </a:xfrm>
          <a:prstGeom prst="rect">
            <a:avLst/>
          </a:prstGeom>
          <a:ln w="38100">
            <a:solidFill>
              <a:srgbClr val="FFFF00"/>
            </a:solidFill>
          </a:ln>
        </p:spPr>
        <p:txBody>
          <a:bodyPr wrap="square">
            <a:spAutoFit/>
          </a:bodyPr>
          <a:lstStyle/>
          <a:p>
            <a:r>
              <a:rPr lang="en-GB" sz="1200" b="1" dirty="0"/>
              <a:t>When is adrenaline produced?</a:t>
            </a:r>
          </a:p>
          <a:p>
            <a:r>
              <a:rPr lang="en-GB" sz="1200" b="1" dirty="0"/>
              <a:t>________________________________________________________________________________________________________________________________________________________________________</a:t>
            </a:r>
          </a:p>
        </p:txBody>
      </p:sp>
      <p:sp>
        <p:nvSpPr>
          <p:cNvPr id="14" name="Rectangle 13">
            <a:extLst>
              <a:ext uri="{FF2B5EF4-FFF2-40B4-BE49-F238E27FC236}">
                <a16:creationId xmlns:a16="http://schemas.microsoft.com/office/drawing/2014/main" id="{71EEE9A1-ECC5-4DE3-94D9-425C098089E8}"/>
              </a:ext>
            </a:extLst>
          </p:cNvPr>
          <p:cNvSpPr/>
          <p:nvPr/>
        </p:nvSpPr>
        <p:spPr>
          <a:xfrm>
            <a:off x="112734" y="6424056"/>
            <a:ext cx="6607154" cy="646331"/>
          </a:xfrm>
          <a:prstGeom prst="rect">
            <a:avLst/>
          </a:prstGeom>
          <a:ln w="38100">
            <a:solidFill>
              <a:srgbClr val="FFFF00"/>
            </a:solidFill>
          </a:ln>
        </p:spPr>
        <p:txBody>
          <a:bodyPr wrap="square">
            <a:spAutoFit/>
          </a:bodyPr>
          <a:lstStyle/>
          <a:p>
            <a:r>
              <a:rPr lang="en-GB" sz="1200" b="1" dirty="0"/>
              <a:t>What are the effects of adrenaline?</a:t>
            </a:r>
          </a:p>
          <a:p>
            <a:r>
              <a:rPr lang="en-GB" sz="1200" b="1" dirty="0"/>
              <a:t>________________________________________________________________________________________________________________________________________________________________________</a:t>
            </a:r>
          </a:p>
        </p:txBody>
      </p:sp>
      <p:sp>
        <p:nvSpPr>
          <p:cNvPr id="15" name="Rectangle 14">
            <a:extLst>
              <a:ext uri="{FF2B5EF4-FFF2-40B4-BE49-F238E27FC236}">
                <a16:creationId xmlns:a16="http://schemas.microsoft.com/office/drawing/2014/main" id="{CC3D80C9-F525-43BF-9684-F44CF1567CAB}"/>
              </a:ext>
            </a:extLst>
          </p:cNvPr>
          <p:cNvSpPr/>
          <p:nvPr/>
        </p:nvSpPr>
        <p:spPr>
          <a:xfrm>
            <a:off x="112734" y="7233944"/>
            <a:ext cx="6632532" cy="1754326"/>
          </a:xfrm>
          <a:prstGeom prst="rect">
            <a:avLst/>
          </a:prstGeom>
          <a:ln w="28575">
            <a:solidFill>
              <a:srgbClr val="00B0F0"/>
            </a:solidFill>
            <a:prstDash val="dash"/>
          </a:ln>
        </p:spPr>
        <p:txBody>
          <a:bodyPr wrap="square">
            <a:spAutoFit/>
          </a:bodyPr>
          <a:lstStyle/>
          <a:p>
            <a:pPr algn="just"/>
            <a:r>
              <a:rPr lang="en-US" sz="1200" b="1" dirty="0"/>
              <a:t>Using the information you highlighted above and the questions you have answered, produce your own summary what adrenaline is and how it demonstrates negative feedback:</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Tree>
    <p:extLst>
      <p:ext uri="{BB962C8B-B14F-4D97-AF65-F5344CB8AC3E}">
        <p14:creationId xmlns:p14="http://schemas.microsoft.com/office/powerpoint/2010/main" val="17079240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TotalTime>
  <Words>154</Words>
  <Application>Microsoft Office PowerPoint</Application>
  <PresentationFormat>On-screen Show (4:3)</PresentationFormat>
  <Paragraphs>21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Adrenaline &amp; Negative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Diffusion</dc:title>
  <dc:creator>Chalky Chalk</dc:creator>
  <cp:lastModifiedBy>Chalky Chalk</cp:lastModifiedBy>
  <cp:revision>6</cp:revision>
  <dcterms:created xsi:type="dcterms:W3CDTF">2018-06-29T14:05:24Z</dcterms:created>
  <dcterms:modified xsi:type="dcterms:W3CDTF">2018-08-30T20:41:46Z</dcterms:modified>
</cp:coreProperties>
</file>