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The-Action-of-Adrenaline-on-Cells-Lesson-Activities-4265219"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adrenaline-action-lesson-and-activities-1204147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OYc1NwrGVgU&amp;t=4s"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3AD9918-546A-4EE4-AF85-BA8A2373A862}"/>
              </a:ext>
            </a:extLst>
          </p:cNvPr>
          <p:cNvPicPr>
            <a:picLocks noChangeAspect="1"/>
          </p:cNvPicPr>
          <p:nvPr/>
        </p:nvPicPr>
        <p:blipFill rotWithShape="1">
          <a:blip r:embed="rId2"/>
          <a:srcRect l="19222" r="34116"/>
          <a:stretch/>
        </p:blipFill>
        <p:spPr>
          <a:xfrm>
            <a:off x="3870881" y="502840"/>
            <a:ext cx="2798323" cy="3373271"/>
          </a:xfrm>
          <a:prstGeom prst="rect">
            <a:avLst/>
          </a:prstGeom>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148950"/>
            <a:ext cx="6858000" cy="276999"/>
          </a:xfrm>
        </p:spPr>
        <p:txBody>
          <a:bodyPr>
            <a:noAutofit/>
          </a:bodyPr>
          <a:lstStyle/>
          <a:p>
            <a:pPr algn="l"/>
            <a:r>
              <a:rPr lang="en-GB" sz="2000" b="1" dirty="0">
                <a:solidFill>
                  <a:srgbClr val="00B050"/>
                </a:solidFill>
                <a:latin typeface="Comic Sans MS" pitchFamily="66" charset="0"/>
              </a:rPr>
              <a:t>Adrenaline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421689" y="0"/>
            <a:ext cx="2436312" cy="584775"/>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Calibri" panose="020F0502020204030204"/>
              </a:rPr>
              <a:t>Hormonal Communication</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A6A02BB-8378-4145-8B5E-BADD88695EB4}"/>
              </a:ext>
            </a:extLst>
          </p:cNvPr>
          <p:cNvSpPr/>
          <p:nvPr/>
        </p:nvSpPr>
        <p:spPr>
          <a:xfrm>
            <a:off x="107711" y="843760"/>
            <a:ext cx="3589077" cy="286232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Epinephrine is an important cell signaling molecule in the fight or flight response. Also known as adrenaline, epinephrine is an efficient messenger that signals many cell types throughout the body with many effects. In the lungs, epinephrine binds to receptors on smooth muscle cells wrapped around the bronchioles. This causes the muscles to relax, dilating the bronchioles and allowing more oxygen into the blood. At the </a:t>
            </a:r>
            <a:r>
              <a:rPr lang="en-US" sz="1200" dirty="0" err="1"/>
              <a:t>sino</a:t>
            </a:r>
            <a:r>
              <a:rPr lang="en-US" sz="1200" dirty="0"/>
              <a:t>-atrial node of the heart, epinephrine stimulates pace maker cells to beat faster. This increases the rate at which other chemical signals, glucose and oxygen are circulated to the cells that need them. Epinephrine also contracts specific types of muscle cells below the surface of the skin, causing beads of perspiration and raised hairs at the surface.</a:t>
            </a:r>
          </a:p>
        </p:txBody>
      </p:sp>
      <p:sp>
        <p:nvSpPr>
          <p:cNvPr id="66" name="Rectangle 65">
            <a:extLst>
              <a:ext uri="{FF2B5EF4-FFF2-40B4-BE49-F238E27FC236}">
                <a16:creationId xmlns:a16="http://schemas.microsoft.com/office/drawing/2014/main" id="{8C48C87A-30EA-4C0B-A005-C8F1BBC90DC1}"/>
              </a:ext>
            </a:extLst>
          </p:cNvPr>
          <p:cNvSpPr/>
          <p:nvPr/>
        </p:nvSpPr>
        <p:spPr>
          <a:xfrm>
            <a:off x="107711" y="3855870"/>
            <a:ext cx="3139013" cy="2431435"/>
          </a:xfrm>
          <a:prstGeom prst="rect">
            <a:avLst/>
          </a:prstGeom>
          <a:ln w="28575">
            <a:solidFill>
              <a:srgbClr val="00B0F0"/>
            </a:solidFill>
            <a:prstDash val="dash"/>
          </a:ln>
        </p:spPr>
        <p:txBody>
          <a:bodyPr wrap="square">
            <a:spAutoFit/>
          </a:bodyPr>
          <a:lstStyle/>
          <a:p>
            <a:pPr algn="just"/>
            <a:r>
              <a:rPr lang="en-US" sz="1100" b="1" dirty="0"/>
              <a:t>In terms of cell signaling, name the compound in the diagram that is acting as the first messenger and the compound that is acting as the second messenger.</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8" name="TextBox 27">
            <a:extLst>
              <a:ext uri="{FF2B5EF4-FFF2-40B4-BE49-F238E27FC236}">
                <a16:creationId xmlns:a16="http://schemas.microsoft.com/office/drawing/2014/main" id="{E0C26E61-EBE7-4DE1-80C1-87BA99EC330E}"/>
              </a:ext>
            </a:extLst>
          </p:cNvPr>
          <p:cNvSpPr txBox="1"/>
          <p:nvPr/>
        </p:nvSpPr>
        <p:spPr>
          <a:xfrm>
            <a:off x="62144" y="447322"/>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6E090A0-01F5-4FBF-8ED6-AB35FE92108E}"/>
              </a:ext>
            </a:extLst>
          </p:cNvPr>
          <p:cNvSpPr/>
          <p:nvPr/>
        </p:nvSpPr>
        <p:spPr>
          <a:xfrm>
            <a:off x="3429000" y="3840481"/>
            <a:ext cx="3240204" cy="1169551"/>
          </a:xfrm>
          <a:prstGeom prst="rect">
            <a:avLst/>
          </a:prstGeom>
          <a:ln w="28575">
            <a:solidFill>
              <a:srgbClr val="FFFF00"/>
            </a:solidFill>
            <a:prstDash val="solid"/>
          </a:ln>
        </p:spPr>
        <p:txBody>
          <a:bodyPr wrap="square">
            <a:spAutoFit/>
          </a:bodyPr>
          <a:lstStyle/>
          <a:p>
            <a:pPr algn="just"/>
            <a:r>
              <a:rPr lang="en-US" sz="1100" b="1" dirty="0"/>
              <a:t>How does adrenaline trigger cell signaling within a cell?</a:t>
            </a:r>
            <a:endParaRPr lang="en-US" sz="1100" dirty="0"/>
          </a:p>
          <a:p>
            <a:pPr algn="just"/>
            <a:r>
              <a:rPr lang="en-US" sz="1200" b="1" dirty="0"/>
              <a:t>________________________________________________________________________________________________________________________________________________________________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541A6620-98F9-41D5-97D2-BC7CF6F27555}"/>
              </a:ext>
            </a:extLst>
          </p:cNvPr>
          <p:cNvSpPr/>
          <p:nvPr/>
        </p:nvSpPr>
        <p:spPr>
          <a:xfrm>
            <a:off x="3429000" y="6494809"/>
            <a:ext cx="3240204"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a:r>
              <a:rPr lang="en-US" sz="1200" dirty="0"/>
              <a:t>Key actions of adrenaline include increasing the heart rate, increasing blood pressure, expanding the air passages of the lungs, enlarging the pupil in the eye (see photo), redistributing blood to the muscles and altering the body's metabolism, so as to </a:t>
            </a:r>
            <a:r>
              <a:rPr lang="en-US" sz="1200" dirty="0" err="1"/>
              <a:t>maximise</a:t>
            </a:r>
            <a:r>
              <a:rPr lang="en-US" sz="1200" dirty="0"/>
              <a:t> blood glucose levels (primarily for the brain).</a:t>
            </a:r>
            <a:endParaRPr lang="en-GB" sz="1200" dirty="0"/>
          </a:p>
        </p:txBody>
      </p:sp>
      <p:sp>
        <p:nvSpPr>
          <p:cNvPr id="32" name="Rectangle 31">
            <a:extLst>
              <a:ext uri="{FF2B5EF4-FFF2-40B4-BE49-F238E27FC236}">
                <a16:creationId xmlns:a16="http://schemas.microsoft.com/office/drawing/2014/main" id="{2F370765-D1D7-43ED-8A66-64F9F5F618A8}"/>
              </a:ext>
            </a:extLst>
          </p:cNvPr>
          <p:cNvSpPr/>
          <p:nvPr/>
        </p:nvSpPr>
        <p:spPr>
          <a:xfrm>
            <a:off x="107711" y="6394343"/>
            <a:ext cx="3139013" cy="1523494"/>
          </a:xfrm>
          <a:prstGeom prst="rect">
            <a:avLst/>
          </a:prstGeom>
          <a:ln w="28575">
            <a:solidFill>
              <a:srgbClr val="FFFF00"/>
            </a:solidFill>
            <a:prstDash val="solid"/>
          </a:ln>
        </p:spPr>
        <p:txBody>
          <a:bodyPr wrap="square">
            <a:spAutoFit/>
          </a:bodyPr>
          <a:lstStyle/>
          <a:p>
            <a:pPr algn="just"/>
            <a:r>
              <a:rPr lang="en-US" sz="1100" b="1" dirty="0"/>
              <a:t>Adrenaline affects a range of target tissues in the body. Suggest how the adrenaline molecules can cause different effects in different target tissues.</a:t>
            </a:r>
          </a:p>
          <a:p>
            <a:pPr algn="just"/>
            <a:r>
              <a:rPr lang="en-US" sz="1200" b="1" dirty="0"/>
              <a:t>______________________________________________________________________________________________________________________________________________________________________________________________</a:t>
            </a:r>
            <a:endParaRPr lang="en-GB" sz="1200" b="1" dirty="0"/>
          </a:p>
        </p:txBody>
      </p:sp>
      <p:sp>
        <p:nvSpPr>
          <p:cNvPr id="33" name="Rectangle 32">
            <a:extLst>
              <a:ext uri="{FF2B5EF4-FFF2-40B4-BE49-F238E27FC236}">
                <a16:creationId xmlns:a16="http://schemas.microsoft.com/office/drawing/2014/main" id="{9F347008-6EE6-4E6F-80A1-D2BCC9C43621}"/>
              </a:ext>
            </a:extLst>
          </p:cNvPr>
          <p:cNvSpPr/>
          <p:nvPr/>
        </p:nvSpPr>
        <p:spPr>
          <a:xfrm>
            <a:off x="3429000" y="5152256"/>
            <a:ext cx="3240204" cy="1200329"/>
          </a:xfrm>
          <a:prstGeom prst="rect">
            <a:avLst/>
          </a:prstGeom>
          <a:ln w="28575">
            <a:solidFill>
              <a:srgbClr val="FFFF00"/>
            </a:solidFill>
            <a:prstDash val="solid"/>
          </a:ln>
        </p:spPr>
        <p:txBody>
          <a:bodyPr wrap="square">
            <a:spAutoFit/>
          </a:bodyPr>
          <a:lstStyle/>
          <a:p>
            <a:pPr algn="just"/>
            <a:r>
              <a:rPr lang="en-US" sz="1200" b="1" dirty="0"/>
              <a:t>How is cAMP formed and what role does it play?</a:t>
            </a:r>
          </a:p>
          <a:p>
            <a:pPr algn="just"/>
            <a:r>
              <a:rPr lang="en-US" sz="1200" b="1" dirty="0"/>
              <a:t>________________________________________________________________________________________________________________________________________________________________</a:t>
            </a:r>
            <a:endParaRPr lang="en-GB" sz="1200" b="1" dirty="0"/>
          </a:p>
        </p:txBody>
      </p:sp>
      <p:sp>
        <p:nvSpPr>
          <p:cNvPr id="34" name="Rectangle 33">
            <a:extLst>
              <a:ext uri="{FF2B5EF4-FFF2-40B4-BE49-F238E27FC236}">
                <a16:creationId xmlns:a16="http://schemas.microsoft.com/office/drawing/2014/main" id="{CD10F2F4-B427-40FD-8C39-8F6A6F3119D4}"/>
              </a:ext>
            </a:extLst>
          </p:cNvPr>
          <p:cNvSpPr/>
          <p:nvPr/>
        </p:nvSpPr>
        <p:spPr>
          <a:xfrm>
            <a:off x="107711" y="8024875"/>
            <a:ext cx="6561493" cy="1000274"/>
          </a:xfrm>
          <a:prstGeom prst="rect">
            <a:avLst/>
          </a:prstGeom>
          <a:ln w="28575">
            <a:solidFill>
              <a:srgbClr val="00B0F0"/>
            </a:solidFill>
            <a:prstDash val="dash"/>
          </a:ln>
        </p:spPr>
        <p:txBody>
          <a:bodyPr wrap="square">
            <a:spAutoFit/>
          </a:bodyPr>
          <a:lstStyle/>
          <a:p>
            <a:pPr algn="just"/>
            <a:r>
              <a:rPr lang="en-US" sz="1100" b="1" dirty="0"/>
              <a:t>What role does adrenaline play in the flight or fight response?</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36129FC-2DE4-177E-8920-54589B40FF68}"/>
              </a:ext>
            </a:extLst>
          </p:cNvPr>
          <p:cNvPicPr>
            <a:picLocks noChangeAspect="1"/>
          </p:cNvPicPr>
          <p:nvPr/>
        </p:nvPicPr>
        <p:blipFill rotWithShape="1">
          <a:blip r:embed="rId14"/>
          <a:srcRect l="8006" t="20990" r="41891" b="27004"/>
          <a:stretch/>
        </p:blipFill>
        <p:spPr>
          <a:xfrm>
            <a:off x="751163" y="5046696"/>
            <a:ext cx="2071334" cy="120937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TotalTime>
  <Words>341</Words>
  <Application>Microsoft Office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Adrenaline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73</cp:revision>
  <dcterms:created xsi:type="dcterms:W3CDTF">2019-02-02T18:17:28Z</dcterms:created>
  <dcterms:modified xsi:type="dcterms:W3CDTF">2024-06-08T14:20:46Z</dcterms:modified>
</cp:coreProperties>
</file>