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51" d="100"/>
          <a:sy n="51" d="100"/>
        </p:scale>
        <p:origin x="136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61605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6678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270670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95655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ADA001-6ADF-447A-88E1-D8196C077C92}" type="datetimeFigureOut">
              <a:rPr lang="en-GB" smtClean="0"/>
              <a:t>24/03/2019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10570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ADA001-6ADF-447A-88E1-D8196C077C92}"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52611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ADA001-6ADF-447A-88E1-D8196C077C92}" type="datetimeFigureOut">
              <a:rPr lang="en-GB" smtClean="0"/>
              <a:t>24/03/2019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151279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ADA001-6ADF-447A-88E1-D8196C077C92}" type="datetimeFigureOut">
              <a:rPr lang="en-GB" smtClean="0"/>
              <a:t>24/03/2019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7606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DA001-6ADF-447A-88E1-D8196C077C92}" type="datetimeFigureOut">
              <a:rPr lang="en-GB" smtClean="0"/>
              <a:t>24/03/2019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58337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61137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24/03/2019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9258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ADA001-6ADF-447A-88E1-D8196C077C92}" type="datetimeFigureOut">
              <a:rPr lang="en-GB" smtClean="0"/>
              <a:t>24/03/2019</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EC938B-848A-4B8C-A5DE-DA75EB83E5BE}" type="slidenum">
              <a:rPr lang="en-GB" smtClean="0"/>
              <a:t>‹#›</a:t>
            </a:fld>
            <a:endParaRPr lang="en-GB"/>
          </a:p>
        </p:txBody>
      </p:sp>
    </p:spTree>
    <p:extLst>
      <p:ext uri="{BB962C8B-B14F-4D97-AF65-F5344CB8AC3E}">
        <p14:creationId xmlns:p14="http://schemas.microsoft.com/office/powerpoint/2010/main" val="1352800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1A1F9735-FDD1-4A63-9B76-EB5F750332DC}"/>
              </a:ext>
            </a:extLst>
          </p:cNvPr>
          <p:cNvPicPr>
            <a:picLocks noChangeAspect="1"/>
          </p:cNvPicPr>
          <p:nvPr/>
        </p:nvPicPr>
        <p:blipFill rotWithShape="1">
          <a:blip r:embed="rId2"/>
          <a:srcRect l="11013" t="15400" r="8034"/>
          <a:stretch/>
        </p:blipFill>
        <p:spPr>
          <a:xfrm>
            <a:off x="2931276" y="593722"/>
            <a:ext cx="3926723" cy="2308325"/>
          </a:xfrm>
          <a:prstGeom prst="rect">
            <a:avLst/>
          </a:prstGeom>
        </p:spPr>
      </p:pic>
      <p:sp>
        <p:nvSpPr>
          <p:cNvPr id="4" name="Title 1">
            <a:extLst>
              <a:ext uri="{FF2B5EF4-FFF2-40B4-BE49-F238E27FC236}">
                <a16:creationId xmlns:a16="http://schemas.microsoft.com/office/drawing/2014/main" id="{8A39119F-B05E-435D-9F0D-E1ECCD1B3761}"/>
              </a:ext>
            </a:extLst>
          </p:cNvPr>
          <p:cNvSpPr>
            <a:spLocks noGrp="1"/>
          </p:cNvSpPr>
          <p:nvPr>
            <p:ph type="ctrTitle"/>
          </p:nvPr>
        </p:nvSpPr>
        <p:spPr>
          <a:xfrm>
            <a:off x="0" y="-731990"/>
            <a:ext cx="6858000" cy="1245621"/>
          </a:xfrm>
        </p:spPr>
        <p:txBody>
          <a:bodyPr>
            <a:noAutofit/>
          </a:bodyPr>
          <a:lstStyle/>
          <a:p>
            <a:pPr algn="l"/>
            <a:r>
              <a:rPr lang="en-GB" sz="2000" b="1" dirty="0">
                <a:solidFill>
                  <a:srgbClr val="00B050"/>
                </a:solidFill>
                <a:latin typeface="Comic Sans MS" pitchFamily="66" charset="0"/>
              </a:rPr>
              <a:t>Electrolysis of Aluminium Question</a:t>
            </a:r>
          </a:p>
        </p:txBody>
      </p:sp>
      <p:sp>
        <p:nvSpPr>
          <p:cNvPr id="5" name="TextBox 4">
            <a:extLst>
              <a:ext uri="{FF2B5EF4-FFF2-40B4-BE49-F238E27FC236}">
                <a16:creationId xmlns:a16="http://schemas.microsoft.com/office/drawing/2014/main" id="{5CC14DE4-6B04-4B9C-9B4F-4440C207B430}"/>
              </a:ext>
            </a:extLst>
          </p:cNvPr>
          <p:cNvSpPr txBox="1"/>
          <p:nvPr/>
        </p:nvSpPr>
        <p:spPr>
          <a:xfrm>
            <a:off x="4809995" y="0"/>
            <a:ext cx="2048004"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lvl="0" defTabSz="914400">
              <a:defRPr/>
            </a:pPr>
            <a:r>
              <a:rPr lang="en-GB" sz="1200" kern="0" dirty="0">
                <a:solidFill>
                  <a:prstClr val="black"/>
                </a:solidFill>
              </a:rPr>
              <a:t>Chemical Change:  </a:t>
            </a:r>
            <a:r>
              <a:rPr lang="en-GB" sz="1200" dirty="0"/>
              <a:t>4.4.3.3</a:t>
            </a:r>
            <a:endParaRPr lang="en-GB" sz="1200" kern="0" dirty="0">
              <a:solidFill>
                <a:prstClr val="black"/>
              </a:solidFill>
            </a:endParaRPr>
          </a:p>
        </p:txBody>
      </p:sp>
      <p:sp>
        <p:nvSpPr>
          <p:cNvPr id="11" name="Rectangle 10">
            <a:extLst>
              <a:ext uri="{FF2B5EF4-FFF2-40B4-BE49-F238E27FC236}">
                <a16:creationId xmlns:a16="http://schemas.microsoft.com/office/drawing/2014/main" id="{F080CB28-94FF-4670-8185-58A3A9CD40B4}"/>
              </a:ext>
            </a:extLst>
          </p:cNvPr>
          <p:cNvSpPr/>
          <p:nvPr/>
        </p:nvSpPr>
        <p:spPr>
          <a:xfrm>
            <a:off x="4091134" y="12891396"/>
            <a:ext cx="4136468" cy="1384995"/>
          </a:xfrm>
          <a:prstGeom prst="rect">
            <a:avLst/>
          </a:prstGeom>
          <a:ln w="28575">
            <a:solidFill>
              <a:srgbClr val="FFFF00"/>
            </a:solidFill>
            <a:prstDash val="solid"/>
          </a:ln>
        </p:spPr>
        <p:txBody>
          <a:bodyPr wrap="square">
            <a:spAutoFit/>
          </a:bodyPr>
          <a:lstStyle/>
          <a:p>
            <a:pPr algn="just"/>
            <a:r>
              <a:rPr lang="en-US" sz="1200" b="1" dirty="0"/>
              <a:t>Describe how the equipment to the left could be used to measure the rate of photosynthesis:</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17" name="Rectangle 16">
            <a:extLst>
              <a:ext uri="{FF2B5EF4-FFF2-40B4-BE49-F238E27FC236}">
                <a16:creationId xmlns:a16="http://schemas.microsoft.com/office/drawing/2014/main" id="{CFA43210-7A76-4883-871E-02E95FD24494}"/>
              </a:ext>
            </a:extLst>
          </p:cNvPr>
          <p:cNvSpPr/>
          <p:nvPr/>
        </p:nvSpPr>
        <p:spPr>
          <a:xfrm>
            <a:off x="97238" y="4162215"/>
            <a:ext cx="2771222" cy="2677656"/>
          </a:xfrm>
          <a:prstGeom prst="rect">
            <a:avLst/>
          </a:prstGeom>
          <a:ln w="28575">
            <a:solidFill>
              <a:srgbClr val="00B0F0"/>
            </a:solidFill>
            <a:prstDash val="dash"/>
          </a:ln>
        </p:spPr>
        <p:txBody>
          <a:bodyPr wrap="square">
            <a:spAutoFit/>
          </a:bodyPr>
          <a:lstStyle/>
          <a:p>
            <a:pPr lvl="0">
              <a:defRPr/>
            </a:pPr>
            <a:r>
              <a:rPr lang="en-US" sz="1200" dirty="0">
                <a:solidFill>
                  <a:prstClr val="black"/>
                </a:solidFill>
              </a:rPr>
              <a:t>Describe how aluminium is produced by electrolysis</a:t>
            </a:r>
            <a:r>
              <a:rPr lang="en-GB" sz="1100" dirty="0">
                <a:solidFill>
                  <a:prstClr val="black"/>
                </a:solidFill>
              </a:rPr>
              <a:t>	</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35" name="Rectangle 34">
            <a:extLst>
              <a:ext uri="{FF2B5EF4-FFF2-40B4-BE49-F238E27FC236}">
                <a16:creationId xmlns:a16="http://schemas.microsoft.com/office/drawing/2014/main" id="{98F19EFD-3600-4C0D-933D-FDCE8CA707F3}"/>
              </a:ext>
            </a:extLst>
          </p:cNvPr>
          <p:cNvSpPr/>
          <p:nvPr/>
        </p:nvSpPr>
        <p:spPr>
          <a:xfrm>
            <a:off x="97238" y="6894338"/>
            <a:ext cx="4759275" cy="830997"/>
          </a:xfrm>
          <a:prstGeom prst="rect">
            <a:avLst/>
          </a:prstGeom>
          <a:ln w="28575">
            <a:solidFill>
              <a:srgbClr val="FF0000"/>
            </a:solidFill>
            <a:prstDash val="dash"/>
          </a:ln>
        </p:spPr>
        <p:txBody>
          <a:bodyPr wrap="square">
            <a:spAutoFit/>
          </a:bodyPr>
          <a:lstStyle/>
          <a:p>
            <a:pPr algn="just"/>
            <a:r>
              <a:rPr lang="en-US" sz="1200" b="1" dirty="0">
                <a:solidFill>
                  <a:prstClr val="black"/>
                </a:solidFill>
              </a:rPr>
              <a:t>Why can aluminium not be extracted by heating aluminium oxide with carbon?</a:t>
            </a:r>
          </a:p>
          <a:p>
            <a:pPr algn="just"/>
            <a:r>
              <a:rPr lang="en-US" sz="1200" b="1" dirty="0"/>
              <a:t>________________________________________________________________________________________________________________________</a:t>
            </a:r>
            <a:endParaRPr lang="en-GB" sz="1200" b="1" dirty="0"/>
          </a:p>
        </p:txBody>
      </p:sp>
      <p:sp>
        <p:nvSpPr>
          <p:cNvPr id="30" name="TextBox 29">
            <a:extLst>
              <a:ext uri="{FF2B5EF4-FFF2-40B4-BE49-F238E27FC236}">
                <a16:creationId xmlns:a16="http://schemas.microsoft.com/office/drawing/2014/main" id="{1355E330-EE6B-43BE-91BE-ACD62E1EF9B3}"/>
              </a:ext>
            </a:extLst>
          </p:cNvPr>
          <p:cNvSpPr txBox="1"/>
          <p:nvPr/>
        </p:nvSpPr>
        <p:spPr>
          <a:xfrm>
            <a:off x="97239" y="523221"/>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FFEB5110-DAF3-444B-8162-72980CC1A573}"/>
              </a:ext>
            </a:extLst>
          </p:cNvPr>
          <p:cNvSpPr/>
          <p:nvPr/>
        </p:nvSpPr>
        <p:spPr>
          <a:xfrm>
            <a:off x="97238" y="911557"/>
            <a:ext cx="2771222" cy="3139321"/>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Aluminium is the most abundant metal on Earth. Aluminium ore is called bauxite. The bauxite is purified to yield a white powder, aluminium oxide, from which aluminium can be extracted. The extraction is done by electrolysis. But first the aluminium oxide must be made molten so that electricity can pass through it.</a:t>
            </a:r>
          </a:p>
          <a:p>
            <a:pPr algn="just"/>
            <a:r>
              <a:rPr lang="en-US" sz="1100" dirty="0"/>
              <a:t>Electrolysis is the process of breaking up chemicals using electricity.  Bauxite is purified to produce aluminium oxide.  This is then mixed with cryolite to lower the melting point.  A positive and negative electrode is placed into this mix.  The aluminium gains a positive charge.  The oxygen gains a negative charge.  The aluminium moves towards the negative electrode.  The oxygen moves towards the positive electrode</a:t>
            </a:r>
          </a:p>
        </p:txBody>
      </p:sp>
      <p:sp>
        <p:nvSpPr>
          <p:cNvPr id="38" name="Rectangle 37">
            <a:extLst>
              <a:ext uri="{FF2B5EF4-FFF2-40B4-BE49-F238E27FC236}">
                <a16:creationId xmlns:a16="http://schemas.microsoft.com/office/drawing/2014/main" id="{BDB835B6-E5D0-486D-9422-1C9EC6234B50}"/>
              </a:ext>
            </a:extLst>
          </p:cNvPr>
          <p:cNvSpPr/>
          <p:nvPr/>
        </p:nvSpPr>
        <p:spPr>
          <a:xfrm>
            <a:off x="2979894" y="2839417"/>
            <a:ext cx="3829486" cy="646331"/>
          </a:xfrm>
          <a:prstGeom prst="rect">
            <a:avLst/>
          </a:prstGeom>
          <a:ln w="28575">
            <a:solidFill>
              <a:srgbClr val="FFFF00"/>
            </a:solidFill>
            <a:prstDash val="solid"/>
          </a:ln>
        </p:spPr>
        <p:txBody>
          <a:bodyPr wrap="square">
            <a:spAutoFit/>
          </a:bodyPr>
          <a:lstStyle/>
          <a:p>
            <a:pPr algn="just"/>
            <a:r>
              <a:rPr lang="en-US" sz="1200" b="1" dirty="0"/>
              <a:t>Why is cyolite added ?</a:t>
            </a:r>
          </a:p>
          <a:p>
            <a:pPr algn="just"/>
            <a:r>
              <a:rPr lang="en-US" sz="1200" b="1" dirty="0"/>
              <a:t>______________________________________________________________________________________________</a:t>
            </a:r>
            <a:endParaRPr lang="en-GB" sz="1200" b="1" dirty="0"/>
          </a:p>
        </p:txBody>
      </p:sp>
      <p:sp>
        <p:nvSpPr>
          <p:cNvPr id="41" name="Rectangle 40">
            <a:extLst>
              <a:ext uri="{FF2B5EF4-FFF2-40B4-BE49-F238E27FC236}">
                <a16:creationId xmlns:a16="http://schemas.microsoft.com/office/drawing/2014/main" id="{3D3378CF-1368-4B4E-841E-18C561F84880}"/>
              </a:ext>
            </a:extLst>
          </p:cNvPr>
          <p:cNvSpPr/>
          <p:nvPr/>
        </p:nvSpPr>
        <p:spPr>
          <a:xfrm>
            <a:off x="2979894" y="3619589"/>
            <a:ext cx="3829486" cy="646331"/>
          </a:xfrm>
          <a:prstGeom prst="rect">
            <a:avLst/>
          </a:prstGeom>
          <a:ln w="28575">
            <a:solidFill>
              <a:srgbClr val="FFFF00"/>
            </a:solidFill>
            <a:prstDash val="solid"/>
          </a:ln>
        </p:spPr>
        <p:txBody>
          <a:bodyPr wrap="square">
            <a:spAutoFit/>
          </a:bodyPr>
          <a:lstStyle/>
          <a:p>
            <a:pPr algn="just"/>
            <a:r>
              <a:rPr lang="en-US" sz="1200" b="1"/>
              <a:t>What charge do the oxygen &amp; aluminium ions get?</a:t>
            </a:r>
            <a:endParaRPr lang="en-US" sz="1200" b="1" dirty="0"/>
          </a:p>
          <a:p>
            <a:pPr algn="just"/>
            <a:r>
              <a:rPr lang="en-US" sz="1200" b="1" dirty="0"/>
              <a:t>______________________________________________________________________________________________</a:t>
            </a:r>
            <a:endParaRPr lang="en-GB" sz="1200" b="1" dirty="0"/>
          </a:p>
        </p:txBody>
      </p:sp>
      <p:sp>
        <p:nvSpPr>
          <p:cNvPr id="42" name="Rectangle 41">
            <a:extLst>
              <a:ext uri="{FF2B5EF4-FFF2-40B4-BE49-F238E27FC236}">
                <a16:creationId xmlns:a16="http://schemas.microsoft.com/office/drawing/2014/main" id="{B1E29078-79FD-48FE-B565-F8007FBEFF1C}"/>
              </a:ext>
            </a:extLst>
          </p:cNvPr>
          <p:cNvSpPr/>
          <p:nvPr/>
        </p:nvSpPr>
        <p:spPr>
          <a:xfrm>
            <a:off x="2979894" y="4399761"/>
            <a:ext cx="3829486" cy="646331"/>
          </a:xfrm>
          <a:prstGeom prst="rect">
            <a:avLst/>
          </a:prstGeom>
          <a:ln w="28575">
            <a:solidFill>
              <a:srgbClr val="FFFF00"/>
            </a:solidFill>
            <a:prstDash val="solid"/>
          </a:ln>
        </p:spPr>
        <p:txBody>
          <a:bodyPr wrap="square">
            <a:spAutoFit/>
          </a:bodyPr>
          <a:lstStyle/>
          <a:p>
            <a:pPr algn="just"/>
            <a:r>
              <a:rPr lang="en-US" sz="1200" b="1" dirty="0"/>
              <a:t>What happens to oxygen ions at the positive electrode?</a:t>
            </a:r>
          </a:p>
          <a:p>
            <a:pPr algn="just"/>
            <a:r>
              <a:rPr lang="en-US" sz="1200" b="1" dirty="0"/>
              <a:t>______________________________________________________________________________________________</a:t>
            </a:r>
            <a:endParaRPr lang="en-GB" sz="1200" b="1" dirty="0"/>
          </a:p>
        </p:txBody>
      </p:sp>
      <p:sp>
        <p:nvSpPr>
          <p:cNvPr id="43" name="Rectangle 42">
            <a:extLst>
              <a:ext uri="{FF2B5EF4-FFF2-40B4-BE49-F238E27FC236}">
                <a16:creationId xmlns:a16="http://schemas.microsoft.com/office/drawing/2014/main" id="{DC7A53AD-1FAC-4E69-AC55-83883E35DA36}"/>
              </a:ext>
            </a:extLst>
          </p:cNvPr>
          <p:cNvSpPr/>
          <p:nvPr/>
        </p:nvSpPr>
        <p:spPr>
          <a:xfrm>
            <a:off x="2951176" y="5190043"/>
            <a:ext cx="3829486" cy="830997"/>
          </a:xfrm>
          <a:prstGeom prst="rect">
            <a:avLst/>
          </a:prstGeom>
          <a:ln w="28575">
            <a:solidFill>
              <a:srgbClr val="FFFF00"/>
            </a:solidFill>
            <a:prstDash val="solid"/>
          </a:ln>
        </p:spPr>
        <p:txBody>
          <a:bodyPr wrap="square">
            <a:spAutoFit/>
          </a:bodyPr>
          <a:lstStyle/>
          <a:p>
            <a:pPr algn="just"/>
            <a:r>
              <a:rPr lang="en-US" sz="1200" b="1" dirty="0"/>
              <a:t>What happens to the aluminium at the negative electrode?</a:t>
            </a:r>
          </a:p>
          <a:p>
            <a:pPr algn="just"/>
            <a:r>
              <a:rPr lang="en-US" sz="1200" b="1" dirty="0"/>
              <a:t>______________________________________________________________________________________________</a:t>
            </a:r>
            <a:endParaRPr lang="en-GB" sz="1200" b="1" dirty="0"/>
          </a:p>
        </p:txBody>
      </p:sp>
      <p:sp>
        <p:nvSpPr>
          <p:cNvPr id="44" name="Rectangle 43">
            <a:extLst>
              <a:ext uri="{FF2B5EF4-FFF2-40B4-BE49-F238E27FC236}">
                <a16:creationId xmlns:a16="http://schemas.microsoft.com/office/drawing/2014/main" id="{1D59D7BC-4495-4757-A7D4-58134F988143}"/>
              </a:ext>
            </a:extLst>
          </p:cNvPr>
          <p:cNvSpPr/>
          <p:nvPr/>
        </p:nvSpPr>
        <p:spPr>
          <a:xfrm>
            <a:off x="2979894" y="6143436"/>
            <a:ext cx="3829486" cy="646331"/>
          </a:xfrm>
          <a:prstGeom prst="rect">
            <a:avLst/>
          </a:prstGeom>
          <a:ln w="28575">
            <a:solidFill>
              <a:srgbClr val="FFFF00"/>
            </a:solidFill>
            <a:prstDash val="solid"/>
          </a:ln>
        </p:spPr>
        <p:txBody>
          <a:bodyPr wrap="square">
            <a:spAutoFit/>
          </a:bodyPr>
          <a:lstStyle/>
          <a:p>
            <a:pPr algn="just"/>
            <a:r>
              <a:rPr lang="en-US" sz="1200" b="1" dirty="0"/>
              <a:t>Why do the graphite anodes need replacing often?</a:t>
            </a:r>
          </a:p>
          <a:p>
            <a:pPr algn="just"/>
            <a:r>
              <a:rPr lang="en-US" sz="1200" b="1" dirty="0"/>
              <a:t>______________________________________________________________________________________________</a:t>
            </a:r>
            <a:endParaRPr lang="en-GB" sz="1200" b="1" dirty="0"/>
          </a:p>
        </p:txBody>
      </p:sp>
      <p:sp>
        <p:nvSpPr>
          <p:cNvPr id="24" name="Arrow: Right 23">
            <a:extLst>
              <a:ext uri="{FF2B5EF4-FFF2-40B4-BE49-F238E27FC236}">
                <a16:creationId xmlns:a16="http://schemas.microsoft.com/office/drawing/2014/main" id="{0D967DB4-68DD-428F-ACA7-E81F5B3BA0D5}"/>
              </a:ext>
            </a:extLst>
          </p:cNvPr>
          <p:cNvSpPr/>
          <p:nvPr/>
        </p:nvSpPr>
        <p:spPr>
          <a:xfrm rot="16200000">
            <a:off x="5241066" y="7554357"/>
            <a:ext cx="2308325" cy="925544"/>
          </a:xfrm>
          <a:prstGeom prst="rightArrow">
            <a:avLst>
              <a:gd name="adj1" fmla="val 31335"/>
              <a:gd name="adj2" fmla="val 744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464BBC3D-B26C-43F8-B67F-3CF52FC3590B}"/>
              </a:ext>
            </a:extLst>
          </p:cNvPr>
          <p:cNvSpPr txBox="1"/>
          <p:nvPr/>
        </p:nvSpPr>
        <p:spPr>
          <a:xfrm>
            <a:off x="5017441" y="8289259"/>
            <a:ext cx="1114817" cy="30777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38100">
            <a:solidFill>
              <a:srgbClr val="00B050"/>
            </a:solidFill>
          </a:ln>
        </p:spPr>
        <p:txBody>
          <a:bodyPr wrap="square" rtlCol="0">
            <a:spAutoFit/>
          </a:bodyPr>
          <a:lstStyle/>
          <a:p>
            <a:pPr algn="ctr"/>
            <a:r>
              <a:rPr lang="en-GB" sz="1400" b="1" dirty="0"/>
              <a:t>Aluminium</a:t>
            </a:r>
          </a:p>
        </p:txBody>
      </p:sp>
      <p:sp>
        <p:nvSpPr>
          <p:cNvPr id="46" name="TextBox 45">
            <a:extLst>
              <a:ext uri="{FF2B5EF4-FFF2-40B4-BE49-F238E27FC236}">
                <a16:creationId xmlns:a16="http://schemas.microsoft.com/office/drawing/2014/main" id="{A3A092D8-A242-4CBE-9BD0-C6903ADFF743}"/>
              </a:ext>
            </a:extLst>
          </p:cNvPr>
          <p:cNvSpPr txBox="1"/>
          <p:nvPr/>
        </p:nvSpPr>
        <p:spPr>
          <a:xfrm>
            <a:off x="5017441" y="8730275"/>
            <a:ext cx="1114817" cy="30777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38100">
            <a:solidFill>
              <a:srgbClr val="00B050"/>
            </a:solidFill>
          </a:ln>
        </p:spPr>
        <p:txBody>
          <a:bodyPr wrap="square" rtlCol="0">
            <a:spAutoFit/>
          </a:bodyPr>
          <a:lstStyle/>
          <a:p>
            <a:pPr algn="ctr"/>
            <a:r>
              <a:rPr lang="en-GB" sz="1400" b="1" dirty="0"/>
              <a:t>Carbon</a:t>
            </a:r>
          </a:p>
        </p:txBody>
      </p:sp>
      <p:sp>
        <p:nvSpPr>
          <p:cNvPr id="47" name="TextBox 46">
            <a:extLst>
              <a:ext uri="{FF2B5EF4-FFF2-40B4-BE49-F238E27FC236}">
                <a16:creationId xmlns:a16="http://schemas.microsoft.com/office/drawing/2014/main" id="{B7585E33-7370-48CA-B4AB-C7E1ABF2BD0D}"/>
              </a:ext>
            </a:extLst>
          </p:cNvPr>
          <p:cNvSpPr txBox="1"/>
          <p:nvPr/>
        </p:nvSpPr>
        <p:spPr>
          <a:xfrm>
            <a:off x="5017440" y="7863240"/>
            <a:ext cx="1114817" cy="30777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38100">
            <a:solidFill>
              <a:srgbClr val="00B050"/>
            </a:solidFill>
          </a:ln>
        </p:spPr>
        <p:txBody>
          <a:bodyPr wrap="square" rtlCol="0">
            <a:spAutoFit/>
          </a:bodyPr>
          <a:lstStyle/>
          <a:p>
            <a:pPr algn="ctr"/>
            <a:r>
              <a:rPr lang="en-GB" sz="1400" b="1" dirty="0"/>
              <a:t>Magnesium</a:t>
            </a:r>
          </a:p>
        </p:txBody>
      </p:sp>
      <p:sp>
        <p:nvSpPr>
          <p:cNvPr id="48" name="TextBox 47">
            <a:extLst>
              <a:ext uri="{FF2B5EF4-FFF2-40B4-BE49-F238E27FC236}">
                <a16:creationId xmlns:a16="http://schemas.microsoft.com/office/drawing/2014/main" id="{8C69DB2A-5C0F-41B7-BA24-E9E46CBA7AC8}"/>
              </a:ext>
            </a:extLst>
          </p:cNvPr>
          <p:cNvSpPr txBox="1"/>
          <p:nvPr/>
        </p:nvSpPr>
        <p:spPr>
          <a:xfrm>
            <a:off x="5017440" y="7422224"/>
            <a:ext cx="1114817" cy="30777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38100">
            <a:solidFill>
              <a:srgbClr val="00B050"/>
            </a:solidFill>
          </a:ln>
        </p:spPr>
        <p:txBody>
          <a:bodyPr wrap="square" rtlCol="0">
            <a:spAutoFit/>
          </a:bodyPr>
          <a:lstStyle/>
          <a:p>
            <a:pPr algn="ctr"/>
            <a:r>
              <a:rPr lang="en-GB" sz="1400" b="1" dirty="0"/>
              <a:t>Calcium</a:t>
            </a:r>
          </a:p>
        </p:txBody>
      </p:sp>
      <p:sp>
        <p:nvSpPr>
          <p:cNvPr id="49" name="TextBox 48">
            <a:extLst>
              <a:ext uri="{FF2B5EF4-FFF2-40B4-BE49-F238E27FC236}">
                <a16:creationId xmlns:a16="http://schemas.microsoft.com/office/drawing/2014/main" id="{902BFC84-E7F1-408D-BFD2-79CC0480F210}"/>
              </a:ext>
            </a:extLst>
          </p:cNvPr>
          <p:cNvSpPr txBox="1"/>
          <p:nvPr/>
        </p:nvSpPr>
        <p:spPr>
          <a:xfrm>
            <a:off x="5014768" y="6877905"/>
            <a:ext cx="1114817" cy="461665"/>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lgn="ctr"/>
            <a:r>
              <a:rPr lang="en-GB" sz="1200" b="1" dirty="0">
                <a:solidFill>
                  <a:prstClr val="black"/>
                </a:solidFill>
              </a:rPr>
              <a:t>Reactivity Series</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8BBD5BA0-4DD4-4E95-8CC6-29D57ED6E046}"/>
              </a:ext>
            </a:extLst>
          </p:cNvPr>
          <p:cNvSpPr/>
          <p:nvPr/>
        </p:nvSpPr>
        <p:spPr>
          <a:xfrm>
            <a:off x="107340" y="7834087"/>
            <a:ext cx="4759275" cy="1200329"/>
          </a:xfrm>
          <a:prstGeom prst="rect">
            <a:avLst/>
          </a:prstGeom>
          <a:ln w="28575">
            <a:solidFill>
              <a:srgbClr val="FF0000"/>
            </a:solidFill>
            <a:prstDash val="dash"/>
          </a:ln>
        </p:spPr>
        <p:txBody>
          <a:bodyPr wrap="square">
            <a:spAutoFit/>
          </a:bodyPr>
          <a:lstStyle/>
          <a:p>
            <a:pPr algn="just"/>
            <a:r>
              <a:rPr lang="en-US" sz="1200" b="1" dirty="0">
                <a:solidFill>
                  <a:prstClr val="black"/>
                </a:solidFill>
              </a:rPr>
              <a:t>Give two reasons why aluminium should be recycled.</a:t>
            </a:r>
          </a:p>
          <a:p>
            <a:pPr algn="just"/>
            <a:r>
              <a:rPr lang="en-US" sz="1200" b="1"/>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Tree>
    <p:extLst>
      <p:ext uri="{BB962C8B-B14F-4D97-AF65-F5344CB8AC3E}">
        <p14:creationId xmlns:p14="http://schemas.microsoft.com/office/powerpoint/2010/main" val="261291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10445</TotalTime>
  <Words>124</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Electrolysis of Aluminium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 Operon</dc:title>
  <dc:creator>Chalky Chalk</dc:creator>
  <cp:lastModifiedBy>Chalky Chalk</cp:lastModifiedBy>
  <cp:revision>48</cp:revision>
  <dcterms:created xsi:type="dcterms:W3CDTF">2019-02-02T18:17:28Z</dcterms:created>
  <dcterms:modified xsi:type="dcterms:W3CDTF">2019-03-24T19:39:10Z</dcterms:modified>
</cp:coreProperties>
</file>