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1404" y="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533508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2079199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1776753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1611748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066C09-A7B8-4176-8B8A-BFB31A540D99}" type="datetimeFigureOut">
              <a:rPr lang="en-GB" smtClean="0"/>
              <a:t>09/06/2024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729931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7066C09-A7B8-4176-8B8A-BFB31A540D99}"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2632538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066C09-A7B8-4176-8B8A-BFB31A540D99}" type="datetimeFigureOut">
              <a:rPr lang="en-GB" smtClean="0"/>
              <a:t>09/06/2024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1159182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7066C09-A7B8-4176-8B8A-BFB31A540D99}" type="datetimeFigureOut">
              <a:rPr lang="en-GB" smtClean="0"/>
              <a:t>09/06/2024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3883378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066C09-A7B8-4176-8B8A-BFB31A540D99}" type="datetimeFigureOut">
              <a:rPr lang="en-GB" smtClean="0"/>
              <a:t>09/06/2024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3207617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066C09-A7B8-4176-8B8A-BFB31A540D99}"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858478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066C09-A7B8-4176-8B8A-BFB31A540D99}" type="datetimeFigureOut">
              <a:rPr lang="en-GB" smtClean="0"/>
              <a:t>09/06/2024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3682182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7066C09-A7B8-4176-8B8A-BFB31A540D99}" type="datetimeFigureOut">
              <a:rPr lang="en-GB" smtClean="0"/>
              <a:t>09/06/2024</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602E262-62F7-4012-9172-91D4DE8ED01F}" type="slidenum">
              <a:rPr lang="en-GB" smtClean="0"/>
              <a:t>‹#›</a:t>
            </a:fld>
            <a:endParaRPr lang="en-GB"/>
          </a:p>
        </p:txBody>
      </p:sp>
    </p:spTree>
    <p:extLst>
      <p:ext uri="{BB962C8B-B14F-4D97-AF65-F5344CB8AC3E}">
        <p14:creationId xmlns:p14="http://schemas.microsoft.com/office/powerpoint/2010/main" val="37931606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FF3A109-85EB-A947-C6DA-3BCB81A75A43}"/>
              </a:ext>
            </a:extLst>
          </p:cNvPr>
          <p:cNvSpPr/>
          <p:nvPr/>
        </p:nvSpPr>
        <p:spPr>
          <a:xfrm>
            <a:off x="233680" y="223520"/>
            <a:ext cx="8727440" cy="6543040"/>
          </a:xfrm>
          <a:prstGeom prst="rect">
            <a:avLst/>
          </a:prstGeom>
          <a:solidFill>
            <a:schemeClr val="bg1"/>
          </a:solidFill>
          <a:ln w="7620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CDCA4DEF-50E7-6913-3479-A4B0EDFB4332}"/>
              </a:ext>
            </a:extLst>
          </p:cNvPr>
          <p:cNvSpPr/>
          <p:nvPr/>
        </p:nvSpPr>
        <p:spPr>
          <a:xfrm>
            <a:off x="0" y="0"/>
            <a:ext cx="538480" cy="80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C0E20611-5B6F-0595-9389-7865FD4E2E85}"/>
              </a:ext>
            </a:extLst>
          </p:cNvPr>
          <p:cNvSpPr txBox="1"/>
          <p:nvPr/>
        </p:nvSpPr>
        <p:spPr>
          <a:xfrm>
            <a:off x="379098" y="1081212"/>
            <a:ext cx="4639942" cy="5647059"/>
          </a:xfrm>
          <a:prstGeom prst="rect">
            <a:avLst/>
          </a:prstGeom>
          <a:noFill/>
          <a:ln w="57150">
            <a:solidFill>
              <a:srgbClr val="92D050"/>
            </a:solidFill>
          </a:ln>
        </p:spPr>
        <p:txBody>
          <a:bodyPr wrap="square" rtlCol="0">
            <a:spAutoFit/>
          </a:bodyPr>
          <a:lstStyle/>
          <a:p>
            <a:pPr algn="just">
              <a:lnSpc>
                <a:spcPct val="115000"/>
              </a:lnSpc>
              <a:spcAft>
                <a:spcPts val="800"/>
              </a:spcAft>
            </a:pPr>
            <a:r>
              <a:rPr lang="en-GB" sz="1300" kern="100" dirty="0">
                <a:effectLst/>
                <a:latin typeface="Cambria" panose="02040503050406030204" pitchFamily="18" charset="0"/>
                <a:ea typeface="Cambria" panose="02040503050406030204" pitchFamily="18" charset="0"/>
                <a:cs typeface="Times New Roman" panose="02020603050405020304" pitchFamily="18" charset="0"/>
              </a:rPr>
              <a:t>Have you ever wondered how we breathe? It's all thanks to tiny air sacs in our lungs called alveoli! These little wonders play a big role in helping us take in oxygen and get rid of carbon dioxide.</a:t>
            </a:r>
          </a:p>
          <a:p>
            <a:pPr algn="just">
              <a:lnSpc>
                <a:spcPct val="115000"/>
              </a:lnSpc>
              <a:spcAft>
                <a:spcPts val="800"/>
              </a:spcAft>
            </a:pPr>
            <a:r>
              <a:rPr lang="en-GB" sz="1300" kern="100" dirty="0">
                <a:effectLst/>
                <a:latin typeface="Cambria" panose="02040503050406030204" pitchFamily="18" charset="0"/>
                <a:ea typeface="Cambria" panose="02040503050406030204" pitchFamily="18" charset="0"/>
                <a:cs typeface="Times New Roman" panose="02020603050405020304" pitchFamily="18" charset="0"/>
              </a:rPr>
              <a:t>Here's how it works: When we breathe in, air travels down our windpipe and into our lungs. Inside our lungs, the air reaches millions of tiny alveoli, which look like clusters of grapes. These alveoli are surrounded by tiny blood vessels called capillaries.</a:t>
            </a:r>
          </a:p>
          <a:p>
            <a:pPr algn="just">
              <a:lnSpc>
                <a:spcPct val="115000"/>
              </a:lnSpc>
              <a:spcAft>
                <a:spcPts val="800"/>
              </a:spcAft>
            </a:pPr>
            <a:r>
              <a:rPr lang="en-GB" sz="1300" kern="100" dirty="0">
                <a:effectLst/>
                <a:latin typeface="Cambria" panose="02040503050406030204" pitchFamily="18" charset="0"/>
                <a:ea typeface="Cambria" panose="02040503050406030204" pitchFamily="18" charset="0"/>
                <a:cs typeface="Times New Roman" panose="02020603050405020304" pitchFamily="18" charset="0"/>
              </a:rPr>
              <a:t>Now, let's talk about gas exchange. When we breathe in, oxygen from the air enters the alveoli and passes through their thin walls into the capillaries. At the same time, carbon dioxide from our blood moves into the alveoli to be breathed out.</a:t>
            </a:r>
          </a:p>
          <a:p>
            <a:pPr algn="just">
              <a:lnSpc>
                <a:spcPct val="115000"/>
              </a:lnSpc>
              <a:spcAft>
                <a:spcPts val="800"/>
              </a:spcAft>
            </a:pPr>
            <a:r>
              <a:rPr lang="en-GB" sz="1300" kern="100" dirty="0">
                <a:effectLst/>
                <a:latin typeface="Cambria" panose="02040503050406030204" pitchFamily="18" charset="0"/>
                <a:ea typeface="Cambria" panose="02040503050406030204" pitchFamily="18" charset="0"/>
                <a:cs typeface="Times New Roman" panose="02020603050405020304" pitchFamily="18" charset="0"/>
              </a:rPr>
              <a:t>It's like a little dance happening inside our lungs! Oxygen goes in, and carbon dioxide comes out, all thanks to the amazing alveoli.</a:t>
            </a:r>
          </a:p>
          <a:p>
            <a:pPr algn="just">
              <a:lnSpc>
                <a:spcPct val="115000"/>
              </a:lnSpc>
              <a:spcAft>
                <a:spcPts val="800"/>
              </a:spcAft>
            </a:pPr>
            <a:r>
              <a:rPr lang="en-GB" sz="1300" kern="100" dirty="0">
                <a:effectLst/>
                <a:latin typeface="Cambria" panose="02040503050406030204" pitchFamily="18" charset="0"/>
                <a:ea typeface="Cambria" panose="02040503050406030204" pitchFamily="18" charset="0"/>
                <a:cs typeface="Times New Roman" panose="02020603050405020304" pitchFamily="18" charset="0"/>
              </a:rPr>
              <a:t>But wait, there's more! The walls of the alveoli are lined with a sticky substance called surfactant, which helps keep them open and prevents them from collapsing. This allows us to breathe easily and efficiently.</a:t>
            </a:r>
          </a:p>
          <a:p>
            <a:pPr algn="just">
              <a:lnSpc>
                <a:spcPct val="115000"/>
              </a:lnSpc>
              <a:spcAft>
                <a:spcPts val="800"/>
              </a:spcAft>
            </a:pPr>
            <a:r>
              <a:rPr lang="en-GB" sz="1300" kern="100" dirty="0">
                <a:effectLst/>
                <a:latin typeface="Cambria" panose="02040503050406030204" pitchFamily="18" charset="0"/>
                <a:ea typeface="Cambria" panose="02040503050406030204" pitchFamily="18" charset="0"/>
                <a:cs typeface="Times New Roman" panose="02020603050405020304" pitchFamily="18" charset="0"/>
              </a:rPr>
              <a:t>So the next time you take a deep breath, remember to thank your alveoli for their incredible work. They may be small, but they play a big role in keeping us alive and kicking!</a:t>
            </a:r>
          </a:p>
        </p:txBody>
      </p:sp>
      <p:pic>
        <p:nvPicPr>
          <p:cNvPr id="4" name="Picture 3">
            <a:extLst>
              <a:ext uri="{FF2B5EF4-FFF2-40B4-BE49-F238E27FC236}">
                <a16:creationId xmlns:a16="http://schemas.microsoft.com/office/drawing/2014/main" id="{A1FBCA3A-6EDE-8B0A-3C71-5306202C1BAE}"/>
              </a:ext>
            </a:extLst>
          </p:cNvPr>
          <p:cNvPicPr>
            <a:picLocks noChangeAspect="1"/>
          </p:cNvPicPr>
          <p:nvPr/>
        </p:nvPicPr>
        <p:blipFill>
          <a:blip r:embed="rId2"/>
          <a:stretch>
            <a:fillRect/>
          </a:stretch>
        </p:blipFill>
        <p:spPr>
          <a:xfrm>
            <a:off x="0" y="0"/>
            <a:ext cx="3008637" cy="1079086"/>
          </a:xfrm>
          <a:prstGeom prst="rect">
            <a:avLst/>
          </a:prstGeom>
        </p:spPr>
      </p:pic>
      <p:sp>
        <p:nvSpPr>
          <p:cNvPr id="8" name="Title 1">
            <a:extLst>
              <a:ext uri="{FF2B5EF4-FFF2-40B4-BE49-F238E27FC236}">
                <a16:creationId xmlns:a16="http://schemas.microsoft.com/office/drawing/2014/main" id="{8762F759-8E5F-E31D-7290-F33E0CA97E50}"/>
              </a:ext>
            </a:extLst>
          </p:cNvPr>
          <p:cNvSpPr>
            <a:spLocks noGrp="1"/>
          </p:cNvSpPr>
          <p:nvPr>
            <p:ph type="ctrTitle"/>
          </p:nvPr>
        </p:nvSpPr>
        <p:spPr>
          <a:xfrm>
            <a:off x="2641600" y="0"/>
            <a:ext cx="6319520" cy="1003773"/>
          </a:xfrm>
        </p:spPr>
        <p:txBody>
          <a:bodyPr>
            <a:normAutofit/>
          </a:bodyPr>
          <a:lstStyle/>
          <a:p>
            <a:r>
              <a:rPr lang="en-GB" sz="4000" b="1">
                <a:solidFill>
                  <a:srgbClr val="00B050"/>
                </a:solidFill>
                <a:latin typeface="Comic Sans MS" pitchFamily="66" charset="0"/>
              </a:rPr>
              <a:t>Alveoli </a:t>
            </a:r>
            <a:r>
              <a:rPr lang="en-GB" sz="4000" b="1" dirty="0">
                <a:solidFill>
                  <a:srgbClr val="00B050"/>
                </a:solidFill>
                <a:latin typeface="Comic Sans MS" pitchFamily="66" charset="0"/>
              </a:rPr>
              <a:t>Article </a:t>
            </a:r>
          </a:p>
        </p:txBody>
      </p:sp>
      <p:sp>
        <p:nvSpPr>
          <p:cNvPr id="10" name="TextBox 9">
            <a:extLst>
              <a:ext uri="{FF2B5EF4-FFF2-40B4-BE49-F238E27FC236}">
                <a16:creationId xmlns:a16="http://schemas.microsoft.com/office/drawing/2014/main" id="{65A5B06B-4200-C81D-C581-6FB98481999A}"/>
              </a:ext>
            </a:extLst>
          </p:cNvPr>
          <p:cNvSpPr txBox="1"/>
          <p:nvPr/>
        </p:nvSpPr>
        <p:spPr>
          <a:xfrm>
            <a:off x="5091749" y="4957191"/>
            <a:ext cx="3796662" cy="1458604"/>
          </a:xfrm>
          <a:prstGeom prst="rect">
            <a:avLst/>
          </a:prstGeom>
          <a:noFill/>
        </p:spPr>
        <p:txBody>
          <a:bodyPr wrap="square">
            <a:spAutoFit/>
          </a:bodyPr>
          <a:lstStyle/>
          <a:p>
            <a:pPr algn="just">
              <a:lnSpc>
                <a:spcPct val="115000"/>
              </a:lnSpc>
              <a:spcAft>
                <a:spcPts val="800"/>
              </a:spcAf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Questions</a:t>
            </a:r>
          </a:p>
          <a:p>
            <a:pPr marL="342900" lvl="0" indent="-342900" algn="just">
              <a:lnSpc>
                <a:spcPct val="115000"/>
              </a:lnSpc>
              <a:buFont typeface="+mj-lt"/>
              <a:buAutoNum type="arabicPeriod"/>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What gases are exchanged in the lungs?</a:t>
            </a:r>
          </a:p>
          <a:p>
            <a:pPr marL="342900" lvl="0" indent="-342900" algn="just">
              <a:lnSpc>
                <a:spcPct val="115000"/>
              </a:lnSpc>
              <a:buFont typeface="+mj-lt"/>
              <a:buAutoNum type="arabicPeriod"/>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What are the alveoli surrounded by?</a:t>
            </a:r>
          </a:p>
          <a:p>
            <a:pPr marL="342900" lvl="0" indent="-342900" algn="just">
              <a:lnSpc>
                <a:spcPct val="115000"/>
              </a:lnSpc>
              <a:buFont typeface="+mj-lt"/>
              <a:buAutoNum type="arabicPeriod"/>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Are the walls of the alveoli thick or thin?</a:t>
            </a:r>
          </a:p>
          <a:p>
            <a:pPr marL="342900" lvl="0" indent="-342900" algn="just">
              <a:lnSpc>
                <a:spcPct val="115000"/>
              </a:lnSpc>
              <a:buFont typeface="+mj-lt"/>
              <a:buAutoNum type="arabicPeriod"/>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What </a:t>
            </a:r>
            <a:r>
              <a:rPr lang="en-GB" sz="1200" b="1" kern="100" dirty="0">
                <a:latin typeface="Aptos" panose="020B0004020202020204" pitchFamily="34" charset="0"/>
                <a:ea typeface="Aptos" panose="020B0004020202020204" pitchFamily="34" charset="0"/>
                <a:cs typeface="Times New Roman" panose="02020603050405020304" pitchFamily="18" charset="0"/>
              </a:rPr>
              <a:t>are the walls of the alveoli coated in</a:t>
            </a:r>
            <a:r>
              <a:rPr lang="en-GB" sz="1200" b="1" kern="100" dirty="0">
                <a:effectLst/>
                <a:latin typeface="Aptos" panose="020B0004020202020204" pitchFamily="34" charset="0"/>
                <a:ea typeface="Aptos" panose="020B0004020202020204" pitchFamily="34" charset="0"/>
                <a:cs typeface="Times New Roman" panose="02020603050405020304" pitchFamily="18" charset="0"/>
              </a:rPr>
              <a:t>?</a:t>
            </a:r>
          </a:p>
          <a:p>
            <a:pPr marL="342900" lvl="0" indent="-342900" algn="just">
              <a:lnSpc>
                <a:spcPct val="115000"/>
              </a:lnSpc>
              <a:spcAft>
                <a:spcPts val="800"/>
              </a:spcAft>
              <a:buFont typeface="+mj-lt"/>
              <a:buAutoNum type="arabicPeriod"/>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What gas do we breath out?</a:t>
            </a:r>
          </a:p>
        </p:txBody>
      </p:sp>
      <p:pic>
        <p:nvPicPr>
          <p:cNvPr id="9" name="Picture 8">
            <a:extLst>
              <a:ext uri="{FF2B5EF4-FFF2-40B4-BE49-F238E27FC236}">
                <a16:creationId xmlns:a16="http://schemas.microsoft.com/office/drawing/2014/main" id="{BDB80B3F-1AEE-ED00-CEE7-8991417EADF5}"/>
              </a:ext>
            </a:extLst>
          </p:cNvPr>
          <p:cNvPicPr>
            <a:picLocks noChangeAspect="1"/>
          </p:cNvPicPr>
          <p:nvPr/>
        </p:nvPicPr>
        <p:blipFill rotWithShape="1">
          <a:blip r:embed="rId3"/>
          <a:srcRect l="10571" t="10759" r="22013"/>
          <a:stretch/>
        </p:blipFill>
        <p:spPr>
          <a:xfrm>
            <a:off x="5097220" y="1227293"/>
            <a:ext cx="3667682" cy="2730914"/>
          </a:xfrm>
          <a:prstGeom prst="rect">
            <a:avLst/>
          </a:prstGeom>
        </p:spPr>
      </p:pic>
    </p:spTree>
    <p:extLst>
      <p:ext uri="{BB962C8B-B14F-4D97-AF65-F5344CB8AC3E}">
        <p14:creationId xmlns:p14="http://schemas.microsoft.com/office/powerpoint/2010/main" val="274860042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93</TotalTime>
  <Words>290</Words>
  <Application>Microsoft Office PowerPoint</Application>
  <PresentationFormat>On-screen Show (4:3)</PresentationFormat>
  <Paragraphs>13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Aptos Display</vt:lpstr>
      <vt:lpstr>Arial</vt:lpstr>
      <vt:lpstr>Cambria</vt:lpstr>
      <vt:lpstr>Comic Sans MS</vt:lpstr>
      <vt:lpstr>Office Theme</vt:lpstr>
      <vt:lpstr>Alveoli Article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Y7 Skeleton Article</dc:title>
  <dc:creator>Mr D Chalk</dc:creator>
  <cp:lastModifiedBy>Mr D Chalk</cp:lastModifiedBy>
  <cp:revision>10</cp:revision>
  <dcterms:created xsi:type="dcterms:W3CDTF">2024-03-07T17:21:52Z</dcterms:created>
  <dcterms:modified xsi:type="dcterms:W3CDTF">2024-06-09T12:00:33Z</dcterms:modified>
</cp:coreProperties>
</file>