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51" d="100"/>
          <a:sy n="51" d="100"/>
        </p:scale>
        <p:origin x="1368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05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78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70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55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70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11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792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06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37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37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0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DA001-6ADF-447A-88E1-D8196C077C92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80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96BCE82-BA69-4A1C-A09F-FA8FA4CE4E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27" r="7094"/>
          <a:stretch/>
        </p:blipFill>
        <p:spPr>
          <a:xfrm>
            <a:off x="2617936" y="607776"/>
            <a:ext cx="4240063" cy="322825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A39119F-B05E-435D-9F0D-E1ECCD1B3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731990"/>
            <a:ext cx="6858000" cy="1245621"/>
          </a:xfrm>
        </p:spPr>
        <p:txBody>
          <a:bodyPr>
            <a:noAutofit/>
          </a:bodyPr>
          <a:lstStyle/>
          <a:p>
            <a:pPr algn="l"/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Ammonium Sulphate Question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C14DE4-6B04-4B9C-9B4F-4440C207B430}"/>
              </a:ext>
            </a:extLst>
          </p:cNvPr>
          <p:cNvSpPr txBox="1"/>
          <p:nvPr/>
        </p:nvSpPr>
        <p:spPr>
          <a:xfrm>
            <a:off x="4809995" y="0"/>
            <a:ext cx="2048004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Specification Link:</a:t>
            </a:r>
          </a:p>
          <a:p>
            <a:pPr>
              <a:defRPr/>
            </a:pPr>
            <a:r>
              <a:rPr lang="en-GB" sz="1200" b="1" kern="0" dirty="0">
                <a:solidFill>
                  <a:prstClr val="black"/>
                </a:solidFill>
              </a:rPr>
              <a:t>Using Resources: 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80CB28-94FF-4670-8185-58A3A9CD40B4}"/>
              </a:ext>
            </a:extLst>
          </p:cNvPr>
          <p:cNvSpPr/>
          <p:nvPr/>
        </p:nvSpPr>
        <p:spPr>
          <a:xfrm>
            <a:off x="4091134" y="12891396"/>
            <a:ext cx="4136468" cy="1384995"/>
          </a:xfrm>
          <a:prstGeom prst="rect">
            <a:avLst/>
          </a:prstGeom>
          <a:ln w="28575">
            <a:solidFill>
              <a:srgbClr val="FFFF00"/>
            </a:solidFill>
            <a:prstDash val="solid"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Describe how the equipment to the left could be used to measure the rate of photosynthesis:</a:t>
            </a:r>
          </a:p>
          <a:p>
            <a:pPr algn="just"/>
            <a:r>
              <a:rPr lang="en-US" sz="1200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2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A43210-7A76-4883-871E-02E95FD24494}"/>
              </a:ext>
            </a:extLst>
          </p:cNvPr>
          <p:cNvSpPr/>
          <p:nvPr/>
        </p:nvSpPr>
        <p:spPr>
          <a:xfrm>
            <a:off x="24683" y="3885543"/>
            <a:ext cx="3329691" cy="2308324"/>
          </a:xfrm>
          <a:prstGeom prst="rect">
            <a:avLst/>
          </a:prstGeom>
          <a:ln w="28575">
            <a:solidFill>
              <a:srgbClr val="00B0F0"/>
            </a:solidFill>
            <a:prstDash val="dash"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200" dirty="0">
                <a:solidFill>
                  <a:prstClr val="black"/>
                </a:solidFill>
              </a:rPr>
              <a:t>Using ammonia solution, describe how you would make the </a:t>
            </a:r>
            <a:r>
              <a:rPr lang="en-US" sz="1200" dirty="0" err="1">
                <a:solidFill>
                  <a:prstClr val="black"/>
                </a:solidFill>
              </a:rPr>
              <a:t>fertiliser</a:t>
            </a:r>
            <a:r>
              <a:rPr lang="en-US" sz="1200" dirty="0">
                <a:solidFill>
                  <a:prstClr val="black"/>
                </a:solidFill>
              </a:rPr>
              <a:t> ammonium sulphate.</a:t>
            </a:r>
            <a:r>
              <a:rPr lang="en-GB" sz="1100" dirty="0">
                <a:solidFill>
                  <a:prstClr val="black"/>
                </a:solidFill>
              </a:rPr>
              <a:t>	</a:t>
            </a:r>
          </a:p>
          <a:p>
            <a:pPr algn="just"/>
            <a:r>
              <a:rPr lang="en-US" sz="1200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200" b="1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EF360C4-DC1F-468F-8DA1-282E8A140B95}"/>
              </a:ext>
            </a:extLst>
          </p:cNvPr>
          <p:cNvSpPr/>
          <p:nvPr/>
        </p:nvSpPr>
        <p:spPr>
          <a:xfrm>
            <a:off x="31079" y="6281005"/>
            <a:ext cx="3387231" cy="1277273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  <a:prstDash val="solid"/>
          </a:ln>
        </p:spPr>
        <p:txBody>
          <a:bodyPr wrap="square">
            <a:spAutoFit/>
          </a:bodyPr>
          <a:lstStyle/>
          <a:p>
            <a:pPr algn="just"/>
            <a:r>
              <a:rPr lang="en-US" sz="1100" dirty="0"/>
              <a:t>The lab preparation of ammonium sulfate is a 'batch' process. A small amount of product is made slowly at any one time, and the apparatus cleaned ready to make another batch. The industrial production of ammonium sulfate is a 'continuous' process. The product is made quickly all the time, as long as raw materials are provided.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8F19EFD-3600-4C0D-933D-FDCE8CA707F3}"/>
              </a:ext>
            </a:extLst>
          </p:cNvPr>
          <p:cNvSpPr/>
          <p:nvPr/>
        </p:nvSpPr>
        <p:spPr>
          <a:xfrm>
            <a:off x="24683" y="7671109"/>
            <a:ext cx="3404317" cy="1384995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prstClr val="black"/>
                </a:solidFill>
              </a:rPr>
              <a:t>What are the differences between a continuous &amp; batch process</a:t>
            </a:r>
          </a:p>
          <a:p>
            <a:pPr algn="just"/>
            <a:r>
              <a:rPr lang="en-US" sz="1200" b="1" dirty="0"/>
              <a:t>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200" b="1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C0467E1-DD46-4C81-B90C-599A8D9FE6EE}"/>
              </a:ext>
            </a:extLst>
          </p:cNvPr>
          <p:cNvSpPr/>
          <p:nvPr/>
        </p:nvSpPr>
        <p:spPr>
          <a:xfrm>
            <a:off x="3418708" y="3885543"/>
            <a:ext cx="3329691" cy="1200329"/>
          </a:xfrm>
          <a:prstGeom prst="rect">
            <a:avLst/>
          </a:prstGeom>
          <a:ln w="28575">
            <a:solidFill>
              <a:srgbClr val="FFFF00"/>
            </a:solidFill>
            <a:prstDash val="solid"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Give two examples from the diagram of the efficient use of energy and raw materials.</a:t>
            </a:r>
          </a:p>
          <a:p>
            <a:pPr algn="just"/>
            <a:r>
              <a:rPr lang="en-US" sz="1200" b="1" dirty="0"/>
              <a:t>____________________________________________________________________________________________________________________________________________________________________</a:t>
            </a:r>
            <a:endParaRPr lang="en-GB" sz="1200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7CCDCD6-5AD1-4B67-AB1C-A4D7B31E71CF}"/>
              </a:ext>
            </a:extLst>
          </p:cNvPr>
          <p:cNvSpPr txBox="1"/>
          <p:nvPr/>
        </p:nvSpPr>
        <p:spPr>
          <a:xfrm>
            <a:off x="97238" y="3329574"/>
            <a:ext cx="4913173" cy="430887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100" b="1" dirty="0"/>
              <a:t>Ammonium sulfate and urea are made from ammonia. These compounds are used by farmers.  The diagram shows the stages to make ammonium sulfate</a:t>
            </a:r>
            <a:endParaRPr lang="en-GB" sz="110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355E330-EE6B-43BE-91BE-ACD62E1EF9B3}"/>
              </a:ext>
            </a:extLst>
          </p:cNvPr>
          <p:cNvSpPr txBox="1"/>
          <p:nvPr/>
        </p:nvSpPr>
        <p:spPr>
          <a:xfrm>
            <a:off x="97239" y="523221"/>
            <a:ext cx="3184580" cy="27699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</a:rPr>
              <a:t>Highlight key words in the information below: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FEB5110-DAF3-444B-8162-72980CC1A573}"/>
              </a:ext>
            </a:extLst>
          </p:cNvPr>
          <p:cNvSpPr/>
          <p:nvPr/>
        </p:nvSpPr>
        <p:spPr>
          <a:xfrm>
            <a:off x="97238" y="911557"/>
            <a:ext cx="2520698" cy="229293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  <a:prstDash val="solid"/>
          </a:ln>
        </p:spPr>
        <p:txBody>
          <a:bodyPr wrap="square">
            <a:spAutoFit/>
          </a:bodyPr>
          <a:lstStyle/>
          <a:p>
            <a:pPr algn="just"/>
            <a:r>
              <a:rPr lang="en-US" sz="1100" dirty="0" err="1"/>
              <a:t>Fertilisers</a:t>
            </a:r>
            <a:r>
              <a:rPr lang="en-US" sz="1100" dirty="0"/>
              <a:t> may contain nitrogen, phosphorus and potassium compounds. Ammonia is manufactured by the Haber process and can be used to make ammonium sulfate, which can be used as a </a:t>
            </a:r>
            <a:r>
              <a:rPr lang="en-US" sz="1100" dirty="0" err="1"/>
              <a:t>fertiliser</a:t>
            </a:r>
            <a:r>
              <a:rPr lang="en-US" sz="1100" dirty="0"/>
              <a:t>.</a:t>
            </a:r>
          </a:p>
          <a:p>
            <a:pPr algn="just"/>
            <a:r>
              <a:rPr lang="en-US" sz="1100" dirty="0"/>
              <a:t>The industrial production of ammonium sulfate happens on a much larger scale than its production in the lab. A </a:t>
            </a:r>
            <a:r>
              <a:rPr lang="en-US" sz="1100" dirty="0" err="1"/>
              <a:t>fertiliser</a:t>
            </a:r>
            <a:r>
              <a:rPr lang="en-US" sz="1100" dirty="0"/>
              <a:t> factory often begins with the raw materials needed to make ammonia and sulfuric acid, rather than buying these two reactants from elsewhere.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DB835B6-E5D0-486D-9422-1C9EC6234B50}"/>
              </a:ext>
            </a:extLst>
          </p:cNvPr>
          <p:cNvSpPr/>
          <p:nvPr/>
        </p:nvSpPr>
        <p:spPr>
          <a:xfrm>
            <a:off x="3463445" y="5179535"/>
            <a:ext cx="3284953" cy="830997"/>
          </a:xfrm>
          <a:prstGeom prst="rect">
            <a:avLst/>
          </a:prstGeom>
          <a:ln w="28575">
            <a:solidFill>
              <a:srgbClr val="FFFF00"/>
            </a:solidFill>
            <a:prstDash val="solid"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What are the raw materials to make ammonium sulphate?</a:t>
            </a:r>
          </a:p>
          <a:p>
            <a:pPr algn="just"/>
            <a:r>
              <a:rPr lang="en-US" sz="1200" b="1" dirty="0"/>
              <a:t>________________________________________________________________________________</a:t>
            </a:r>
            <a:endParaRPr lang="en-GB" sz="1200" b="1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F8CD662-A1B7-479A-B7AC-2B00AC61954C}"/>
              </a:ext>
            </a:extLst>
          </p:cNvPr>
          <p:cNvSpPr/>
          <p:nvPr/>
        </p:nvSpPr>
        <p:spPr>
          <a:xfrm>
            <a:off x="3501026" y="6088645"/>
            <a:ext cx="3247371" cy="830997"/>
          </a:xfrm>
          <a:prstGeom prst="rect">
            <a:avLst/>
          </a:prstGeom>
          <a:ln w="28575">
            <a:solidFill>
              <a:srgbClr val="FFFF00"/>
            </a:solidFill>
            <a:prstDash val="solid"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The equation for the production of ammonium sulphate is shown below:</a:t>
            </a:r>
          </a:p>
          <a:p>
            <a:pPr algn="ctr"/>
            <a:r>
              <a:rPr lang="de-DE" sz="1200" dirty="0"/>
              <a:t>2NH</a:t>
            </a:r>
            <a:r>
              <a:rPr lang="de-DE" sz="1200" baseline="-25000" dirty="0"/>
              <a:t>3</a:t>
            </a:r>
            <a:r>
              <a:rPr lang="de-DE" sz="1200" dirty="0"/>
              <a:t>(aq) + H</a:t>
            </a:r>
            <a:r>
              <a:rPr lang="de-DE" sz="1200" baseline="-25000" dirty="0"/>
              <a:t>2</a:t>
            </a:r>
            <a:r>
              <a:rPr lang="de-DE" sz="1200" dirty="0"/>
              <a:t>SO</a:t>
            </a:r>
            <a:r>
              <a:rPr lang="de-DE" sz="1200" baseline="-25000" dirty="0"/>
              <a:t>4</a:t>
            </a:r>
            <a:r>
              <a:rPr lang="de-DE" sz="1200" dirty="0"/>
              <a:t>(aq) →(NH</a:t>
            </a:r>
            <a:r>
              <a:rPr lang="de-DE" sz="1200" baseline="-25000" dirty="0"/>
              <a:t>4</a:t>
            </a:r>
            <a:r>
              <a:rPr lang="de-DE" sz="1200" dirty="0"/>
              <a:t>)</a:t>
            </a:r>
            <a:r>
              <a:rPr lang="de-DE" sz="1200" baseline="-25000" dirty="0"/>
              <a:t>2</a:t>
            </a:r>
            <a:r>
              <a:rPr lang="de-DE" sz="1200" dirty="0"/>
              <a:t>SO</a:t>
            </a:r>
            <a:r>
              <a:rPr lang="de-DE" sz="1200" baseline="-25000" dirty="0"/>
              <a:t>4</a:t>
            </a:r>
            <a:r>
              <a:rPr lang="de-DE" sz="1200" dirty="0"/>
              <a:t>(aq)</a:t>
            </a:r>
          </a:p>
          <a:p>
            <a:r>
              <a:rPr lang="de-DE" sz="1200" b="1" dirty="0"/>
              <a:t>Complete the table below</a:t>
            </a:r>
            <a:endParaRPr lang="en-GB" sz="1000" b="1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726C10FF-3CEA-4291-8EDD-4CBADB5FB7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313939"/>
              </p:ext>
            </p:extLst>
          </p:nvPr>
        </p:nvGraphicFramePr>
        <p:xfrm>
          <a:off x="3491636" y="7065300"/>
          <a:ext cx="3284954" cy="1991018"/>
        </p:xfrm>
        <a:graphic>
          <a:graphicData uri="http://schemas.openxmlformats.org/drawingml/2006/table">
            <a:tbl>
              <a:tblPr/>
              <a:tblGrid>
                <a:gridCol w="1556353">
                  <a:extLst>
                    <a:ext uri="{9D8B030D-6E8A-4147-A177-3AD203B41FA5}">
                      <a16:colId xmlns:a16="http://schemas.microsoft.com/office/drawing/2014/main" val="1794982518"/>
                    </a:ext>
                  </a:extLst>
                </a:gridCol>
                <a:gridCol w="1728601">
                  <a:extLst>
                    <a:ext uri="{9D8B030D-6E8A-4147-A177-3AD203B41FA5}">
                      <a16:colId xmlns:a16="http://schemas.microsoft.com/office/drawing/2014/main" val="1684271127"/>
                    </a:ext>
                  </a:extLst>
                </a:gridCol>
              </a:tblGrid>
              <a:tr h="18100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</a:rPr>
                        <a:t>Question</a:t>
                      </a:r>
                      <a:endParaRPr lang="en-GB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</a:rPr>
                        <a:t>Answer</a:t>
                      </a:r>
                      <a:endParaRPr lang="en-GB" sz="11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785774"/>
                  </a:ext>
                </a:extLst>
              </a:tr>
              <a:tr h="72400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</a:rPr>
                        <a:t>How many hydrogens are there in the formula of ammonium sulphate?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191111"/>
                  </a:ext>
                </a:extLst>
              </a:tr>
              <a:tr h="54300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</a:rPr>
                        <a:t>What is the name of the substance with the formula NH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4355422"/>
                  </a:ext>
                </a:extLst>
              </a:tr>
              <a:tr h="54300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</a:rPr>
                        <a:t>What is the name of the substance with the formula H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</a:rPr>
                        <a:t>SO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407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915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10317</TotalTime>
  <Words>325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Ammonium Sulphate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Lac Operon</dc:title>
  <dc:creator>Chalky Chalk</dc:creator>
  <cp:lastModifiedBy>Chalky Chalk</cp:lastModifiedBy>
  <cp:revision>44</cp:revision>
  <dcterms:created xsi:type="dcterms:W3CDTF">2019-02-02T18:17:28Z</dcterms:created>
  <dcterms:modified xsi:type="dcterms:W3CDTF">2019-03-24T17:31:24Z</dcterms:modified>
</cp:coreProperties>
</file>