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13290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417796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64787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0138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530510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00588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63694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905734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503252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547391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6670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809992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207862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151155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27212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335385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69039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517FC0-A79E-4323-8FD3-41E93B0F82E7}"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273019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517FC0-A79E-4323-8FD3-41E93B0F82E7}"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6625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17FC0-A79E-4323-8FD3-41E93B0F82E7}"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95692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2374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2833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D517FC0-A79E-4323-8FD3-41E93B0F82E7}"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0E1DD1-2BAC-4984-8CDC-D3D8FE9F19B2}" type="slidenum">
              <a:rPr lang="en-GB" smtClean="0"/>
              <a:t>‹#›</a:t>
            </a:fld>
            <a:endParaRPr lang="en-GB"/>
          </a:p>
        </p:txBody>
      </p:sp>
    </p:spTree>
    <p:extLst>
      <p:ext uri="{BB962C8B-B14F-4D97-AF65-F5344CB8AC3E}">
        <p14:creationId xmlns:p14="http://schemas.microsoft.com/office/powerpoint/2010/main" val="717934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40847745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Antibiotics-Painkillers-Lesson-Activities-9966683"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science-antibiotics-and-painkillers-lesson-12469858" TargetMode="Externa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3NQkfEvwBgU" TargetMode="External"/><Relationship Id="rId5" Type="http://schemas.openxmlformats.org/officeDocument/2006/relationships/hyperlink" Target="https://twitter.com/teacherchalky1" TargetMode="External"/><Relationship Id="rId10"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5FAE04-7744-4851-B788-9D7CB269E516}"/>
              </a:ext>
            </a:extLst>
          </p:cNvPr>
          <p:cNvPicPr>
            <a:picLocks noChangeAspect="1"/>
          </p:cNvPicPr>
          <p:nvPr/>
        </p:nvPicPr>
        <p:blipFill>
          <a:blip r:embed="rId2"/>
          <a:stretch>
            <a:fillRect/>
          </a:stretch>
        </p:blipFill>
        <p:spPr>
          <a:xfrm rot="16200000">
            <a:off x="555728" y="3759552"/>
            <a:ext cx="1441064" cy="2137199"/>
          </a:xfrm>
          <a:prstGeom prst="rect">
            <a:avLst/>
          </a:prstGeom>
        </p:spPr>
      </p:pic>
      <p:pic>
        <p:nvPicPr>
          <p:cNvPr id="36" name="Picture 35">
            <a:extLst>
              <a:ext uri="{FF2B5EF4-FFF2-40B4-BE49-F238E27FC236}">
                <a16:creationId xmlns:a16="http://schemas.microsoft.com/office/drawing/2014/main" id="{5667ADB6-A593-4701-8DC2-8F007AE01B40}"/>
              </a:ext>
            </a:extLst>
          </p:cNvPr>
          <p:cNvPicPr>
            <a:picLocks noChangeAspect="1"/>
          </p:cNvPicPr>
          <p:nvPr/>
        </p:nvPicPr>
        <p:blipFill rotWithShape="1">
          <a:blip r:embed="rId3"/>
          <a:srcRect r="62394"/>
          <a:stretch/>
        </p:blipFill>
        <p:spPr>
          <a:xfrm>
            <a:off x="4343562" y="5402031"/>
            <a:ext cx="2514438" cy="3761031"/>
          </a:xfrm>
          <a:prstGeom prst="rect">
            <a:avLst/>
          </a:prstGeom>
        </p:spPr>
      </p:pic>
      <p:sp>
        <p:nvSpPr>
          <p:cNvPr id="4" name="Title 1">
            <a:extLst>
              <a:ext uri="{FF2B5EF4-FFF2-40B4-BE49-F238E27FC236}">
                <a16:creationId xmlns:a16="http://schemas.microsoft.com/office/drawing/2014/main" id="{12612539-6621-4A86-A2D8-3ED338C9BADD}"/>
              </a:ext>
            </a:extLst>
          </p:cNvPr>
          <p:cNvSpPr>
            <a:spLocks noGrp="1"/>
          </p:cNvSpPr>
          <p:nvPr>
            <p:ph type="ctrTitle"/>
          </p:nvPr>
        </p:nvSpPr>
        <p:spPr>
          <a:xfrm>
            <a:off x="0" y="-731990"/>
            <a:ext cx="6858000" cy="1245621"/>
          </a:xfrm>
        </p:spPr>
        <p:txBody>
          <a:bodyPr>
            <a:noAutofit/>
          </a:bodyPr>
          <a:lstStyle/>
          <a:p>
            <a:pPr algn="l"/>
            <a:r>
              <a:rPr lang="en-GB" sz="2400" b="1" dirty="0">
                <a:solidFill>
                  <a:srgbClr val="00B050"/>
                </a:solidFill>
                <a:latin typeface="Comic Sans MS" pitchFamily="66" charset="0"/>
              </a:rPr>
              <a:t>Antibiotics </a:t>
            </a:r>
          </a:p>
        </p:txBody>
      </p:sp>
      <p:sp>
        <p:nvSpPr>
          <p:cNvPr id="5" name="TextBox 4">
            <a:extLst>
              <a:ext uri="{FF2B5EF4-FFF2-40B4-BE49-F238E27FC236}">
                <a16:creationId xmlns:a16="http://schemas.microsoft.com/office/drawing/2014/main" id="{24B5724F-5363-4198-846F-107FC8738258}"/>
              </a:ext>
            </a:extLst>
          </p:cNvPr>
          <p:cNvSpPr txBox="1"/>
          <p:nvPr/>
        </p:nvSpPr>
        <p:spPr>
          <a:xfrm>
            <a:off x="4659682" y="0"/>
            <a:ext cx="2198318"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a:defRPr/>
            </a:pPr>
            <a:r>
              <a:rPr lang="en-GB" sz="1200" dirty="0">
                <a:solidFill>
                  <a:prstClr val="black"/>
                </a:solidFill>
              </a:rPr>
              <a:t>Infection &amp; Response</a:t>
            </a:r>
          </a:p>
        </p:txBody>
      </p:sp>
      <p:sp>
        <p:nvSpPr>
          <p:cNvPr id="6" name="TextBox 5">
            <a:extLst>
              <a:ext uri="{FF2B5EF4-FFF2-40B4-BE49-F238E27FC236}">
                <a16:creationId xmlns:a16="http://schemas.microsoft.com/office/drawing/2014/main" id="{129DAD96-A8DE-4C7F-8976-56A9ADC6E4E3}"/>
              </a:ext>
            </a:extLst>
          </p:cNvPr>
          <p:cNvSpPr txBox="1"/>
          <p:nvPr/>
        </p:nvSpPr>
        <p:spPr>
          <a:xfrm>
            <a:off x="97239" y="597751"/>
            <a:ext cx="3046958"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lgn="ctr"/>
            <a:r>
              <a:rPr lang="en-GB" sz="1200" b="1" dirty="0">
                <a:solidFill>
                  <a:prstClr val="black"/>
                </a:solidFill>
              </a:rPr>
              <a:t>Highlight key words in the question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BC7A5F0-32C7-4F7B-A992-0F315A946D11}"/>
              </a:ext>
            </a:extLst>
          </p:cNvPr>
          <p:cNvSpPr/>
          <p:nvPr/>
        </p:nvSpPr>
        <p:spPr>
          <a:xfrm>
            <a:off x="97239" y="1026211"/>
            <a:ext cx="3046958" cy="313932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Antibiotics are substances that slow down or stop the growth of bacteria. They are commonly prescribed medicines, examples include penicillin and amoxicillin. These can be taken to cure the disease by killing the pathogen, but only cure bacterial diseases and not viral ones.</a:t>
            </a:r>
          </a:p>
          <a:p>
            <a:pPr algn="just"/>
            <a:r>
              <a:rPr lang="en-US" sz="1100" dirty="0"/>
              <a:t>Antibiotics damage the bacterial cells but do not damage the host cells. They have the ability to cure some bacterial diseases that would have previously killed many people. Since their introduction, they have had a large influence on the world's health and death rate.</a:t>
            </a:r>
          </a:p>
          <a:p>
            <a:pPr algn="just"/>
            <a:r>
              <a:rPr lang="en-US" sz="1100" dirty="0"/>
              <a:t>Different bacteria cause different diseases. One antibiotic may only work against one type of bacteria, or a few types. This means that a range of different antibiotics is needed for the treatment of the whole range of bacterial diseases.</a:t>
            </a:r>
          </a:p>
        </p:txBody>
      </p:sp>
      <p:sp>
        <p:nvSpPr>
          <p:cNvPr id="15" name="Rectangle 14">
            <a:extLst>
              <a:ext uri="{FF2B5EF4-FFF2-40B4-BE49-F238E27FC236}">
                <a16:creationId xmlns:a16="http://schemas.microsoft.com/office/drawing/2014/main" id="{AF06181C-40E6-4115-BC11-088A9FDC76F7}"/>
              </a:ext>
            </a:extLst>
          </p:cNvPr>
          <p:cNvSpPr/>
          <p:nvPr/>
        </p:nvSpPr>
        <p:spPr>
          <a:xfrm>
            <a:off x="101412" y="6665733"/>
            <a:ext cx="4242149" cy="1569660"/>
          </a:xfrm>
          <a:prstGeom prst="rect">
            <a:avLst/>
          </a:prstGeom>
          <a:ln w="38100">
            <a:solidFill>
              <a:srgbClr val="FFFF00"/>
            </a:solidFill>
          </a:ln>
        </p:spPr>
        <p:txBody>
          <a:bodyPr wrap="square">
            <a:spAutoFit/>
          </a:bodyPr>
          <a:lstStyle/>
          <a:p>
            <a:pPr algn="just"/>
            <a:r>
              <a:rPr lang="en-US" sz="1200" b="1" dirty="0"/>
              <a:t>Using the diagram to the right, explain how bacteria become resistant to antibiotics: </a:t>
            </a:r>
          </a:p>
          <a:p>
            <a:pPr algn="just"/>
            <a:r>
              <a:rPr lang="en-GB" sz="1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8" name="Rectangle 17">
            <a:extLst>
              <a:ext uri="{FF2B5EF4-FFF2-40B4-BE49-F238E27FC236}">
                <a16:creationId xmlns:a16="http://schemas.microsoft.com/office/drawing/2014/main" id="{6EACE6AB-308D-4FE4-B19D-82BAE1839D6C}"/>
              </a:ext>
            </a:extLst>
          </p:cNvPr>
          <p:cNvSpPr/>
          <p:nvPr/>
        </p:nvSpPr>
        <p:spPr>
          <a:xfrm>
            <a:off x="2504607" y="4383180"/>
            <a:ext cx="4246322" cy="10156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A Mutation occurs when a DNA gene is damaged or changed in such a way as to alter the genetic message carried by that gene. A Mutagen is an agent of substance that can bring about a permanent alteration to the physical composition of a DNA gene such that the genetic message is changed.</a:t>
            </a:r>
          </a:p>
        </p:txBody>
      </p:sp>
      <p:sp>
        <p:nvSpPr>
          <p:cNvPr id="21" name="Rectangle 20">
            <a:extLst>
              <a:ext uri="{FF2B5EF4-FFF2-40B4-BE49-F238E27FC236}">
                <a16:creationId xmlns:a16="http://schemas.microsoft.com/office/drawing/2014/main" id="{74AA3627-B606-4483-9CAA-571E7C00D1EB}"/>
              </a:ext>
            </a:extLst>
          </p:cNvPr>
          <p:cNvSpPr/>
          <p:nvPr/>
        </p:nvSpPr>
        <p:spPr>
          <a:xfrm>
            <a:off x="97239" y="5684835"/>
            <a:ext cx="4246322" cy="830997"/>
          </a:xfrm>
          <a:prstGeom prst="rect">
            <a:avLst/>
          </a:prstGeom>
          <a:ln w="28575">
            <a:solidFill>
              <a:srgbClr val="00B0F0"/>
            </a:solidFill>
            <a:prstDash val="dash"/>
          </a:ln>
        </p:spPr>
        <p:txBody>
          <a:bodyPr wrap="square">
            <a:spAutoFit/>
          </a:bodyPr>
          <a:lstStyle/>
          <a:p>
            <a:pPr algn="just"/>
            <a:r>
              <a:rPr lang="en-US" sz="1200" b="1" dirty="0"/>
              <a:t>What is a mutation?</a:t>
            </a:r>
          </a:p>
          <a:p>
            <a:pPr algn="just"/>
            <a:r>
              <a:rPr lang="en-US" sz="1200" b="1" dirty="0"/>
              <a:t>_______________________________________________________________________________________________________________________________________________________________</a:t>
            </a:r>
            <a:endParaRPr lang="en-GB" sz="1200" b="1" dirty="0"/>
          </a:p>
        </p:txBody>
      </p:sp>
      <p:sp>
        <p:nvSpPr>
          <p:cNvPr id="22" name="Rectangle 21">
            <a:extLst>
              <a:ext uri="{FF2B5EF4-FFF2-40B4-BE49-F238E27FC236}">
                <a16:creationId xmlns:a16="http://schemas.microsoft.com/office/drawing/2014/main" id="{E5B89036-A914-4360-B3B6-2A77B59910B3}"/>
              </a:ext>
            </a:extLst>
          </p:cNvPr>
          <p:cNvSpPr/>
          <p:nvPr/>
        </p:nvSpPr>
        <p:spPr>
          <a:xfrm>
            <a:off x="3294509" y="597751"/>
            <a:ext cx="3466252" cy="646331"/>
          </a:xfrm>
          <a:prstGeom prst="rect">
            <a:avLst/>
          </a:prstGeom>
          <a:ln w="28575">
            <a:solidFill>
              <a:srgbClr val="00B0F0"/>
            </a:solidFill>
            <a:prstDash val="dash"/>
          </a:ln>
        </p:spPr>
        <p:txBody>
          <a:bodyPr wrap="square">
            <a:spAutoFit/>
          </a:bodyPr>
          <a:lstStyle/>
          <a:p>
            <a:pPr algn="just"/>
            <a:r>
              <a:rPr lang="en-US" sz="1200" b="1" dirty="0"/>
              <a:t>What do antibiotics do to bacteria?</a:t>
            </a:r>
          </a:p>
          <a:p>
            <a:pPr algn="just"/>
            <a:r>
              <a:rPr lang="en-US" sz="1200" b="1" dirty="0"/>
              <a:t>______________________________________________________________________________________</a:t>
            </a:r>
            <a:endParaRPr lang="en-GB" sz="1200" b="1" dirty="0"/>
          </a:p>
        </p:txBody>
      </p:sp>
      <p:sp>
        <p:nvSpPr>
          <p:cNvPr id="29" name="Rectangle 28">
            <a:extLst>
              <a:ext uri="{FF2B5EF4-FFF2-40B4-BE49-F238E27FC236}">
                <a16:creationId xmlns:a16="http://schemas.microsoft.com/office/drawing/2014/main" id="{1AB899E9-2AB1-4599-846D-B4067A6AC960}"/>
              </a:ext>
            </a:extLst>
          </p:cNvPr>
          <p:cNvSpPr/>
          <p:nvPr/>
        </p:nvSpPr>
        <p:spPr>
          <a:xfrm>
            <a:off x="3294509" y="1328202"/>
            <a:ext cx="3466252" cy="461665"/>
          </a:xfrm>
          <a:prstGeom prst="rect">
            <a:avLst/>
          </a:prstGeom>
          <a:ln w="28575">
            <a:solidFill>
              <a:srgbClr val="00B0F0"/>
            </a:solidFill>
            <a:prstDash val="dash"/>
          </a:ln>
        </p:spPr>
        <p:txBody>
          <a:bodyPr wrap="square">
            <a:spAutoFit/>
          </a:bodyPr>
          <a:lstStyle/>
          <a:p>
            <a:pPr algn="just"/>
            <a:r>
              <a:rPr lang="en-US" sz="1200" b="1" dirty="0"/>
              <a:t>What is an example of an antibiotic?</a:t>
            </a:r>
          </a:p>
          <a:p>
            <a:pPr algn="just"/>
            <a:r>
              <a:rPr lang="en-US" sz="1200" b="1" dirty="0"/>
              <a:t>___________________________________________</a:t>
            </a:r>
            <a:endParaRPr lang="en-GB" sz="1200" b="1" dirty="0"/>
          </a:p>
        </p:txBody>
      </p:sp>
      <p:sp>
        <p:nvSpPr>
          <p:cNvPr id="30" name="Rectangle 29">
            <a:extLst>
              <a:ext uri="{FF2B5EF4-FFF2-40B4-BE49-F238E27FC236}">
                <a16:creationId xmlns:a16="http://schemas.microsoft.com/office/drawing/2014/main" id="{A3FD64B4-FFA6-4F63-9B56-61B9360C6FB1}"/>
              </a:ext>
            </a:extLst>
          </p:cNvPr>
          <p:cNvSpPr/>
          <p:nvPr/>
        </p:nvSpPr>
        <p:spPr>
          <a:xfrm>
            <a:off x="3294509" y="1861453"/>
            <a:ext cx="3466252" cy="646331"/>
          </a:xfrm>
          <a:prstGeom prst="rect">
            <a:avLst/>
          </a:prstGeom>
          <a:ln w="28575">
            <a:solidFill>
              <a:srgbClr val="00B0F0"/>
            </a:solidFill>
            <a:prstDash val="dash"/>
          </a:ln>
        </p:spPr>
        <p:txBody>
          <a:bodyPr wrap="square">
            <a:spAutoFit/>
          </a:bodyPr>
          <a:lstStyle/>
          <a:p>
            <a:pPr algn="just"/>
            <a:r>
              <a:rPr lang="en-US" sz="1200" b="1" dirty="0"/>
              <a:t>Why don’t antibiotics work on viruses?</a:t>
            </a:r>
          </a:p>
          <a:p>
            <a:pPr algn="just"/>
            <a:r>
              <a:rPr lang="en-US" sz="1200" b="1" dirty="0"/>
              <a:t>______________________________________________________________________________________</a:t>
            </a:r>
            <a:endParaRPr lang="en-GB" sz="1200" b="1" dirty="0"/>
          </a:p>
        </p:txBody>
      </p:sp>
      <p:sp>
        <p:nvSpPr>
          <p:cNvPr id="34" name="Rectangle 33">
            <a:extLst>
              <a:ext uri="{FF2B5EF4-FFF2-40B4-BE49-F238E27FC236}">
                <a16:creationId xmlns:a16="http://schemas.microsoft.com/office/drawing/2014/main" id="{4EB1E515-5BF2-4F20-BE84-D69BC7D455D2}"/>
              </a:ext>
            </a:extLst>
          </p:cNvPr>
          <p:cNvSpPr/>
          <p:nvPr/>
        </p:nvSpPr>
        <p:spPr>
          <a:xfrm>
            <a:off x="3294509" y="2595872"/>
            <a:ext cx="3466252" cy="830997"/>
          </a:xfrm>
          <a:prstGeom prst="rect">
            <a:avLst/>
          </a:prstGeom>
          <a:ln w="28575">
            <a:solidFill>
              <a:srgbClr val="00B0F0"/>
            </a:solidFill>
            <a:prstDash val="dash"/>
          </a:ln>
        </p:spPr>
        <p:txBody>
          <a:bodyPr wrap="square">
            <a:spAutoFit/>
          </a:bodyPr>
          <a:lstStyle/>
          <a:p>
            <a:pPr algn="just"/>
            <a:r>
              <a:rPr lang="en-US" sz="1200" b="1" dirty="0"/>
              <a:t>What effect have antibiotics had on the Earth’s death rate?</a:t>
            </a:r>
          </a:p>
          <a:p>
            <a:pPr algn="just"/>
            <a:r>
              <a:rPr lang="en-US" sz="1200" b="1" dirty="0"/>
              <a:t>______________________________________________________________________________________</a:t>
            </a:r>
            <a:endParaRPr lang="en-GB" sz="1200" b="1" dirty="0"/>
          </a:p>
        </p:txBody>
      </p:sp>
      <p:sp>
        <p:nvSpPr>
          <p:cNvPr id="35" name="Rectangle 34">
            <a:extLst>
              <a:ext uri="{FF2B5EF4-FFF2-40B4-BE49-F238E27FC236}">
                <a16:creationId xmlns:a16="http://schemas.microsoft.com/office/drawing/2014/main" id="{CD944F05-90AF-41F8-A86C-B215DC0C4FA8}"/>
              </a:ext>
            </a:extLst>
          </p:cNvPr>
          <p:cNvSpPr/>
          <p:nvPr/>
        </p:nvSpPr>
        <p:spPr>
          <a:xfrm>
            <a:off x="3294509" y="3514957"/>
            <a:ext cx="3466252" cy="646331"/>
          </a:xfrm>
          <a:prstGeom prst="rect">
            <a:avLst/>
          </a:prstGeom>
          <a:ln w="28575">
            <a:solidFill>
              <a:srgbClr val="00B0F0"/>
            </a:solidFill>
            <a:prstDash val="dash"/>
          </a:ln>
        </p:spPr>
        <p:txBody>
          <a:bodyPr wrap="square">
            <a:spAutoFit/>
          </a:bodyPr>
          <a:lstStyle/>
          <a:p>
            <a:pPr algn="just"/>
            <a:r>
              <a:rPr lang="en-US" sz="1200" b="1" dirty="0"/>
              <a:t>Why are different antibiotics needed?</a:t>
            </a:r>
          </a:p>
          <a:p>
            <a:pPr algn="just"/>
            <a:r>
              <a:rPr lang="en-US" sz="1200" b="1" dirty="0"/>
              <a:t>______________________________________________________________________________________</a:t>
            </a:r>
            <a:endParaRPr lang="en-GB" sz="1200" b="1" dirty="0"/>
          </a:p>
        </p:txBody>
      </p:sp>
      <p:sp>
        <p:nvSpPr>
          <p:cNvPr id="19" name="Rectangle 18">
            <a:extLst>
              <a:ext uri="{FF2B5EF4-FFF2-40B4-BE49-F238E27FC236}">
                <a16:creationId xmlns:a16="http://schemas.microsoft.com/office/drawing/2014/main" id="{FB3F7974-B7F8-40C8-AFF5-B0DE16C28882}"/>
              </a:ext>
            </a:extLst>
          </p:cNvPr>
          <p:cNvSpPr/>
          <p:nvPr/>
        </p:nvSpPr>
        <p:spPr>
          <a:xfrm>
            <a:off x="97239" y="8364616"/>
            <a:ext cx="4246322" cy="646331"/>
          </a:xfrm>
          <a:prstGeom prst="rect">
            <a:avLst/>
          </a:prstGeom>
          <a:ln w="28575">
            <a:solidFill>
              <a:srgbClr val="00B0F0"/>
            </a:solidFill>
            <a:prstDash val="dash"/>
          </a:ln>
        </p:spPr>
        <p:txBody>
          <a:bodyPr wrap="square">
            <a:spAutoFit/>
          </a:bodyPr>
          <a:lstStyle/>
          <a:p>
            <a:pPr algn="just"/>
            <a:r>
              <a:rPr lang="en-US" sz="1200" b="1" dirty="0"/>
              <a:t>How can we stop antibiotic resistant bacteria from evolving?</a:t>
            </a:r>
          </a:p>
          <a:p>
            <a:pPr algn="just"/>
            <a:r>
              <a:rPr lang="en-US" sz="1200" b="1" dirty="0"/>
              <a:t>__________________________________________________________________________________________________________</a:t>
            </a:r>
            <a:endParaRPr lang="en-GB" sz="1200" b="1" dirty="0"/>
          </a:p>
        </p:txBody>
      </p:sp>
    </p:spTree>
    <p:extLst>
      <p:ext uri="{BB962C8B-B14F-4D97-AF65-F5344CB8AC3E}">
        <p14:creationId xmlns:p14="http://schemas.microsoft.com/office/powerpoint/2010/main" val="235875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5" name="TextBox 14">
            <a:hlinkClick r:id="rId13"/>
            <a:extLst>
              <a:ext uri="{FF2B5EF4-FFF2-40B4-BE49-F238E27FC236}">
                <a16:creationId xmlns:a16="http://schemas.microsoft.com/office/drawing/2014/main" id="{3DBAFB54-9A55-43C3-BF53-2A2C0C62AF27}"/>
              </a:ext>
            </a:extLst>
          </p:cNvPr>
          <p:cNvSpPr txBox="1"/>
          <p:nvPr/>
        </p:nvSpPr>
        <p:spPr>
          <a:xfrm>
            <a:off x="3459107" y="5424132"/>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p>
        </p:txBody>
      </p:sp>
      <p:pic>
        <p:nvPicPr>
          <p:cNvPr id="2" name="Picture 1">
            <a:extLst>
              <a:ext uri="{FF2B5EF4-FFF2-40B4-BE49-F238E27FC236}">
                <a16:creationId xmlns:a16="http://schemas.microsoft.com/office/drawing/2014/main" id="{AE9A177A-4393-DE2B-C5FD-62A6C3087109}"/>
              </a:ext>
            </a:extLst>
          </p:cNvPr>
          <p:cNvPicPr>
            <a:picLocks noChangeAspect="1"/>
          </p:cNvPicPr>
          <p:nvPr/>
        </p:nvPicPr>
        <p:blipFill>
          <a:blip r:embed="rId14"/>
          <a:stretch>
            <a:fillRect/>
          </a:stretch>
        </p:blipFill>
        <p:spPr>
          <a:xfrm>
            <a:off x="640446" y="4923558"/>
            <a:ext cx="2260211" cy="1271369"/>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1997</TotalTime>
  <Words>326</Words>
  <Application>Microsoft Office PowerPoint</Application>
  <PresentationFormat>On-screen Show (4:3)</PresentationFormat>
  <Paragraphs>30</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Antibiotics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Exchange in the Lungs</dc:title>
  <dc:creator>Chalky Chalk</dc:creator>
  <cp:lastModifiedBy>Mr D Chalk</cp:lastModifiedBy>
  <cp:revision>23</cp:revision>
  <dcterms:created xsi:type="dcterms:W3CDTF">2018-11-25T19:10:39Z</dcterms:created>
  <dcterms:modified xsi:type="dcterms:W3CDTF">2024-06-09T06:27:55Z</dcterms:modified>
</cp:coreProperties>
</file>