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sldIdLst>
    <p:sldId id="256" r:id="rId3"/>
    <p:sldId id="259" r:id="rId4"/>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5" autoAdjust="0"/>
    <p:restoredTop sz="94660"/>
  </p:normalViewPr>
  <p:slideViewPr>
    <p:cSldViewPr snapToGrid="0">
      <p:cViewPr varScale="1">
        <p:scale>
          <a:sx n="47" d="100"/>
          <a:sy n="47" d="100"/>
        </p:scale>
        <p:origin x="212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616053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4066784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27067037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9AA4433-A435-4F16-AD0A-11C026674ABC}"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6954250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AA4433-A435-4F16-AD0A-11C026674ABC}"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14132930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AA4433-A435-4F16-AD0A-11C026674ABC}"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16042327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9AA4433-A435-4F16-AD0A-11C026674ABC}"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2933954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9AA4433-A435-4F16-AD0A-11C026674ABC}" type="datetimeFigureOut">
              <a:rPr lang="en-GB" smtClean="0"/>
              <a:t>09/06/2024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23638997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9AA4433-A435-4F16-AD0A-11C026674ABC}" type="datetimeFigureOut">
              <a:rPr lang="en-GB" smtClean="0"/>
              <a:t>09/06/2024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11328330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AA4433-A435-4F16-AD0A-11C026674ABC}" type="datetimeFigureOut">
              <a:rPr lang="en-GB" smtClean="0"/>
              <a:t>09/06/2024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27273029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9AA4433-A435-4F16-AD0A-11C026674ABC}"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3599434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39565582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9AA4433-A435-4F16-AD0A-11C026674ABC}"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38267042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AA4433-A435-4F16-AD0A-11C026674ABC}"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23425974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AA4433-A435-4F16-AD0A-11C026674ABC}"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3880369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BADA001-6ADF-447A-88E1-D8196C077C92}"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4105705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ADA001-6ADF-447A-88E1-D8196C077C92}"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526112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BADA001-6ADF-447A-88E1-D8196C077C92}" type="datetimeFigureOut">
              <a:rPr lang="en-GB" smtClean="0"/>
              <a:t>09/06/2024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1512792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BADA001-6ADF-447A-88E1-D8196C077C92}" type="datetimeFigureOut">
              <a:rPr lang="en-GB" smtClean="0"/>
              <a:t>09/06/2024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4076063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ADA001-6ADF-447A-88E1-D8196C077C92}" type="datetimeFigureOut">
              <a:rPr lang="en-GB" smtClean="0"/>
              <a:t>09/06/2024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3583377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BADA001-6ADF-447A-88E1-D8196C077C92}"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3611373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BADA001-6ADF-447A-88E1-D8196C077C92}"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925808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EBADA001-6ADF-447A-88E1-D8196C077C92}" type="datetimeFigureOut">
              <a:rPr lang="en-GB" smtClean="0"/>
              <a:t>09/06/2024</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EEC938B-848A-4B8C-A5DE-DA75EB83E5BE}" type="slidenum">
              <a:rPr lang="en-GB" smtClean="0"/>
              <a:t>‹#›</a:t>
            </a:fld>
            <a:endParaRPr lang="en-GB"/>
          </a:p>
        </p:txBody>
      </p:sp>
    </p:spTree>
    <p:extLst>
      <p:ext uri="{BB962C8B-B14F-4D97-AF65-F5344CB8AC3E}">
        <p14:creationId xmlns:p14="http://schemas.microsoft.com/office/powerpoint/2010/main" val="13528002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82000"/>
                  </a:schemeClr>
                </a:solidFill>
              </a:defRPr>
            </a:lvl1pPr>
          </a:lstStyle>
          <a:p>
            <a:fld id="{09AA4433-A435-4F16-AD0A-11C026674ABC}" type="datetimeFigureOut">
              <a:rPr lang="en-GB" smtClean="0"/>
              <a:t>09/06/2024</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82000"/>
                  </a:schemeClr>
                </a:solidFill>
              </a:defRPr>
            </a:lvl1pPr>
          </a:lstStyle>
          <a:p>
            <a:fld id="{043347DD-AFF3-410F-9857-6D81E87CA2D7}" type="slidenum">
              <a:rPr lang="en-GB" smtClean="0"/>
              <a:t>‹#›</a:t>
            </a:fld>
            <a:endParaRPr lang="en-GB"/>
          </a:p>
        </p:txBody>
      </p:sp>
    </p:spTree>
    <p:extLst>
      <p:ext uri="{BB962C8B-B14F-4D97-AF65-F5344CB8AC3E}">
        <p14:creationId xmlns:p14="http://schemas.microsoft.com/office/powerpoint/2010/main" val="42894039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facebook.com/teachlikeahero" TargetMode="External"/><Relationship Id="rId13" Type="http://schemas.openxmlformats.org/officeDocument/2006/relationships/hyperlink" Target="https://www.teacherspayteachers.com/Product/Biology-Science-Coronary-Heart-Disease-CHD-Lesson-Activities-4304950" TargetMode="External"/><Relationship Id="rId3" Type="http://schemas.openxmlformats.org/officeDocument/2006/relationships/hyperlink" Target="https://www.instagram.com/teachlikeahero/" TargetMode="External"/><Relationship Id="rId7" Type="http://schemas.openxmlformats.org/officeDocument/2006/relationships/hyperlink" Target="https://www.youtube.com/channel/UCusRyTOMev92b-esEk3kVew" TargetMode="External"/><Relationship Id="rId12" Type="http://schemas.openxmlformats.org/officeDocument/2006/relationships/hyperlink" Target="https://www.tes.com/teaching-resource/ks4-aqa-gcse-biology-science-coronary-heart-disease-chd-lesson-and-activities-12050554" TargetMode="External"/><Relationship Id="rId2" Type="http://schemas.openxmlformats.org/officeDocument/2006/relationships/image" Target="../media/image4.png"/><Relationship Id="rId1" Type="http://schemas.openxmlformats.org/officeDocument/2006/relationships/slideLayout" Target="../slideLayouts/slideLayout13.xml"/><Relationship Id="rId6" Type="http://schemas.openxmlformats.org/officeDocument/2006/relationships/hyperlink" Target="https://www.pinterest.co.uk/isany1coming4an/" TargetMode="External"/><Relationship Id="rId11" Type="http://schemas.openxmlformats.org/officeDocument/2006/relationships/hyperlink" Target="https://www.youtube.com/watch?v=sYouTgU3BIg&amp;t=36s" TargetMode="External"/><Relationship Id="rId5" Type="http://schemas.openxmlformats.org/officeDocument/2006/relationships/hyperlink" Target="https://twitter.com/teacherchalky1" TargetMode="External"/><Relationship Id="rId10" Type="http://schemas.openxmlformats.org/officeDocument/2006/relationships/image" Target="../media/image6.png"/><Relationship Id="rId4" Type="http://schemas.openxmlformats.org/officeDocument/2006/relationships/image" Target="../media/image5.jpeg"/><Relationship Id="rId9" Type="http://schemas.openxmlformats.org/officeDocument/2006/relationships/hyperlink" Target="https://mailchi.mp/b9218a58e7d3/subscribe-to-our-newsletter-to-keep-up-to-date-with-all-our-teaching-cpd-updat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a:extLst>
              <a:ext uri="{FF2B5EF4-FFF2-40B4-BE49-F238E27FC236}">
                <a16:creationId xmlns:a16="http://schemas.microsoft.com/office/drawing/2014/main" id="{7D78D315-5E41-4228-9FAB-2287E8F9F4B0}"/>
              </a:ext>
            </a:extLst>
          </p:cNvPr>
          <p:cNvPicPr>
            <a:picLocks noChangeAspect="1"/>
          </p:cNvPicPr>
          <p:nvPr/>
        </p:nvPicPr>
        <p:blipFill rotWithShape="1">
          <a:blip r:embed="rId2"/>
          <a:srcRect l="8598" r="13441"/>
          <a:stretch/>
        </p:blipFill>
        <p:spPr>
          <a:xfrm>
            <a:off x="0" y="2014664"/>
            <a:ext cx="2753837" cy="1986908"/>
          </a:xfrm>
          <a:prstGeom prst="rect">
            <a:avLst/>
          </a:prstGeom>
        </p:spPr>
      </p:pic>
      <p:sp>
        <p:nvSpPr>
          <p:cNvPr id="4" name="Title 1">
            <a:extLst>
              <a:ext uri="{FF2B5EF4-FFF2-40B4-BE49-F238E27FC236}">
                <a16:creationId xmlns:a16="http://schemas.microsoft.com/office/drawing/2014/main" id="{8A39119F-B05E-435D-9F0D-E1ECCD1B3761}"/>
              </a:ext>
            </a:extLst>
          </p:cNvPr>
          <p:cNvSpPr>
            <a:spLocks noGrp="1"/>
          </p:cNvSpPr>
          <p:nvPr>
            <p:ph type="ctrTitle"/>
          </p:nvPr>
        </p:nvSpPr>
        <p:spPr>
          <a:xfrm>
            <a:off x="-4877" y="-627605"/>
            <a:ext cx="4809995" cy="1255210"/>
          </a:xfrm>
        </p:spPr>
        <p:txBody>
          <a:bodyPr>
            <a:noAutofit/>
          </a:bodyPr>
          <a:lstStyle/>
          <a:p>
            <a:pPr algn="l"/>
            <a:r>
              <a:rPr lang="en-GB" sz="2800" b="1" dirty="0">
                <a:solidFill>
                  <a:srgbClr val="00B050"/>
                </a:solidFill>
                <a:latin typeface="Comic Sans MS" pitchFamily="66" charset="0"/>
              </a:rPr>
              <a:t>Atomic Theory</a:t>
            </a:r>
          </a:p>
        </p:txBody>
      </p:sp>
      <p:sp>
        <p:nvSpPr>
          <p:cNvPr id="5" name="TextBox 4">
            <a:extLst>
              <a:ext uri="{FF2B5EF4-FFF2-40B4-BE49-F238E27FC236}">
                <a16:creationId xmlns:a16="http://schemas.microsoft.com/office/drawing/2014/main" id="{5CC14DE4-6B04-4B9C-9B4F-4440C207B430}"/>
              </a:ext>
            </a:extLst>
          </p:cNvPr>
          <p:cNvSpPr txBox="1"/>
          <p:nvPr/>
        </p:nvSpPr>
        <p:spPr>
          <a:xfrm>
            <a:off x="4809995" y="0"/>
            <a:ext cx="2048004" cy="523220"/>
          </a:xfrm>
          <a:prstGeom prst="rect">
            <a:avLst/>
          </a:prstGeom>
          <a:solidFill>
            <a:srgbClr val="92D050"/>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black"/>
                </a:solidFill>
                <a:effectLst/>
                <a:uLnTx/>
                <a:uFillTx/>
                <a:latin typeface="Calibri" panose="020F0502020204030204"/>
                <a:ea typeface="+mn-ea"/>
                <a:cs typeface="+mn-cs"/>
              </a:rPr>
              <a:t>Specification Link:</a:t>
            </a:r>
          </a:p>
          <a:p>
            <a:pPr lvl="0" defTabSz="914400">
              <a:defRPr/>
            </a:pPr>
            <a:r>
              <a:rPr lang="en-GB" sz="1200" kern="0" dirty="0">
                <a:solidFill>
                  <a:prstClr val="black"/>
                </a:solidFill>
              </a:rPr>
              <a:t>Atoms &amp; the Periodic Table</a:t>
            </a:r>
          </a:p>
        </p:txBody>
      </p:sp>
      <p:sp>
        <p:nvSpPr>
          <p:cNvPr id="17" name="Rectangle 16">
            <a:extLst>
              <a:ext uri="{FF2B5EF4-FFF2-40B4-BE49-F238E27FC236}">
                <a16:creationId xmlns:a16="http://schemas.microsoft.com/office/drawing/2014/main" id="{CFA43210-7A76-4883-871E-02E95FD24494}"/>
              </a:ext>
            </a:extLst>
          </p:cNvPr>
          <p:cNvSpPr/>
          <p:nvPr/>
        </p:nvSpPr>
        <p:spPr>
          <a:xfrm>
            <a:off x="2860767" y="2175338"/>
            <a:ext cx="3897000" cy="1277273"/>
          </a:xfrm>
          <a:prstGeom prst="rect">
            <a:avLst/>
          </a:prstGeom>
          <a:ln w="28575">
            <a:solidFill>
              <a:srgbClr val="00B0F0"/>
            </a:solidFill>
            <a:prstDash val="dash"/>
          </a:ln>
        </p:spPr>
        <p:txBody>
          <a:bodyPr wrap="square">
            <a:spAutoFit/>
          </a:bodyPr>
          <a:lstStyle/>
          <a:p>
            <a:pPr lvl="0">
              <a:defRPr/>
            </a:pPr>
            <a:r>
              <a:rPr lang="en-US" sz="1100" dirty="0">
                <a:solidFill>
                  <a:prstClr val="black"/>
                </a:solidFill>
              </a:rPr>
              <a:t>How is the plumb pudding model different from the current model of the atom?</a:t>
            </a:r>
            <a:r>
              <a:rPr lang="en-GB" sz="1050" dirty="0">
                <a:solidFill>
                  <a:prstClr val="black"/>
                </a:solidFill>
              </a:rPr>
              <a:t>	</a:t>
            </a:r>
          </a:p>
          <a:p>
            <a:pPr algn="just"/>
            <a:r>
              <a:rPr lang="en-US" sz="1100" b="1" dirty="0"/>
              <a:t>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100" b="1" dirty="0"/>
          </a:p>
        </p:txBody>
      </p:sp>
      <p:sp>
        <p:nvSpPr>
          <p:cNvPr id="30" name="TextBox 29">
            <a:extLst>
              <a:ext uri="{FF2B5EF4-FFF2-40B4-BE49-F238E27FC236}">
                <a16:creationId xmlns:a16="http://schemas.microsoft.com/office/drawing/2014/main" id="{1355E330-EE6B-43BE-91BE-ACD62E1EF9B3}"/>
              </a:ext>
            </a:extLst>
          </p:cNvPr>
          <p:cNvSpPr txBox="1"/>
          <p:nvPr/>
        </p:nvSpPr>
        <p:spPr>
          <a:xfrm>
            <a:off x="94672" y="647605"/>
            <a:ext cx="3334327" cy="276999"/>
          </a:xfrm>
          <a:prstGeom prst="rect">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2700000" scaled="1"/>
            <a:tileRect/>
          </a:gradFill>
          <a:ln w="38100">
            <a:solidFill>
              <a:srgbClr val="FF0000"/>
            </a:solidFill>
          </a:ln>
        </p:spPr>
        <p:txBody>
          <a:bodyPr wrap="square" rtlCol="0">
            <a:spAutoFit/>
          </a:bodyPr>
          <a:lstStyle/>
          <a:p>
            <a:pPr lvl="0"/>
            <a:r>
              <a:rPr lang="en-GB" sz="1200" b="1" dirty="0">
                <a:solidFill>
                  <a:prstClr val="black"/>
                </a:solidFill>
              </a:rPr>
              <a:t>Highlight key words in the information below:</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1" name="Rectangle 30">
            <a:extLst>
              <a:ext uri="{FF2B5EF4-FFF2-40B4-BE49-F238E27FC236}">
                <a16:creationId xmlns:a16="http://schemas.microsoft.com/office/drawing/2014/main" id="{FFEB5110-DAF3-444B-8162-72980CC1A573}"/>
              </a:ext>
            </a:extLst>
          </p:cNvPr>
          <p:cNvSpPr/>
          <p:nvPr/>
        </p:nvSpPr>
        <p:spPr>
          <a:xfrm>
            <a:off x="94672" y="1072984"/>
            <a:ext cx="4020127" cy="938719"/>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prstDash val="solid"/>
          </a:ln>
        </p:spPr>
        <p:txBody>
          <a:bodyPr wrap="square">
            <a:spAutoFit/>
          </a:bodyPr>
          <a:lstStyle/>
          <a:p>
            <a:pPr algn="just"/>
            <a:r>
              <a:rPr lang="en-US" sz="1100" dirty="0"/>
              <a:t>The Plum Pudding Model is a model of atomic structure proposed by J.J. Thomson in the late 19th century. Thomson had discovered that atoms are composite objects, made of pieces with positive and negative charge, and that the negatively charged electrons within the atom were very small compared to the entire atom.</a:t>
            </a:r>
          </a:p>
        </p:txBody>
      </p:sp>
      <p:sp>
        <p:nvSpPr>
          <p:cNvPr id="38" name="Rectangle 37">
            <a:extLst>
              <a:ext uri="{FF2B5EF4-FFF2-40B4-BE49-F238E27FC236}">
                <a16:creationId xmlns:a16="http://schemas.microsoft.com/office/drawing/2014/main" id="{BDB835B6-E5D0-486D-9422-1C9EC6234B50}"/>
              </a:ext>
            </a:extLst>
          </p:cNvPr>
          <p:cNvSpPr/>
          <p:nvPr/>
        </p:nvSpPr>
        <p:spPr>
          <a:xfrm>
            <a:off x="3220698" y="6645496"/>
            <a:ext cx="3499547" cy="1200329"/>
          </a:xfrm>
          <a:prstGeom prst="rect">
            <a:avLst/>
          </a:prstGeom>
          <a:ln w="28575">
            <a:solidFill>
              <a:srgbClr val="FFFF00"/>
            </a:solidFill>
            <a:prstDash val="solid"/>
          </a:ln>
        </p:spPr>
        <p:txBody>
          <a:bodyPr wrap="square">
            <a:spAutoFit/>
          </a:bodyPr>
          <a:lstStyle/>
          <a:p>
            <a:pPr algn="just"/>
            <a:r>
              <a:rPr lang="en-US" sz="1200" b="1" dirty="0">
                <a:solidFill>
                  <a:prstClr val="black"/>
                </a:solidFill>
              </a:rPr>
              <a:t>How was the experiment set up</a:t>
            </a:r>
            <a:r>
              <a:rPr lang="en-US" sz="1200" b="1" dirty="0"/>
              <a:t>? </a:t>
            </a:r>
          </a:p>
          <a:p>
            <a:pPr algn="just"/>
            <a:r>
              <a:rPr lang="en-US" sz="1200" b="1" dirty="0"/>
              <a:t>_______________________________________________________________________________________________________________________________________________________________________________________________________________________</a:t>
            </a:r>
            <a:endParaRPr lang="en-GB" sz="1200" b="1" dirty="0"/>
          </a:p>
        </p:txBody>
      </p:sp>
      <p:sp>
        <p:nvSpPr>
          <p:cNvPr id="24" name="Arrow: Right 23">
            <a:extLst>
              <a:ext uri="{FF2B5EF4-FFF2-40B4-BE49-F238E27FC236}">
                <a16:creationId xmlns:a16="http://schemas.microsoft.com/office/drawing/2014/main" id="{0D967DB4-68DD-428F-ACA7-E81F5B3BA0D5}"/>
              </a:ext>
            </a:extLst>
          </p:cNvPr>
          <p:cNvSpPr/>
          <p:nvPr/>
        </p:nvSpPr>
        <p:spPr>
          <a:xfrm rot="5400000">
            <a:off x="3049163" y="549822"/>
            <a:ext cx="754114" cy="487834"/>
          </a:xfrm>
          <a:prstGeom prst="rightArrow">
            <a:avLst>
              <a:gd name="adj1" fmla="val 31335"/>
              <a:gd name="adj2" fmla="val 7449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a:extLst>
              <a:ext uri="{FF2B5EF4-FFF2-40B4-BE49-F238E27FC236}">
                <a16:creationId xmlns:a16="http://schemas.microsoft.com/office/drawing/2014/main" id="{117F75E7-C478-4E3E-A3F3-69DAF2F4460B}"/>
              </a:ext>
            </a:extLst>
          </p:cNvPr>
          <p:cNvSpPr/>
          <p:nvPr/>
        </p:nvSpPr>
        <p:spPr>
          <a:xfrm>
            <a:off x="94672" y="3998136"/>
            <a:ext cx="2659165" cy="2462213"/>
          </a:xfrm>
          <a:prstGeom prst="rect">
            <a:avLst/>
          </a:prstGeom>
          <a:ln w="28575">
            <a:solidFill>
              <a:srgbClr val="00B0F0"/>
            </a:solidFill>
            <a:prstDash val="dash"/>
          </a:ln>
        </p:spPr>
        <p:txBody>
          <a:bodyPr wrap="square">
            <a:spAutoFit/>
          </a:bodyPr>
          <a:lstStyle/>
          <a:p>
            <a:pPr lvl="0">
              <a:defRPr/>
            </a:pPr>
            <a:r>
              <a:rPr lang="en-US" sz="1100" dirty="0">
                <a:solidFill>
                  <a:prstClr val="black"/>
                </a:solidFill>
              </a:rPr>
              <a:t>Describe the structure of an atom using the atomic theory</a:t>
            </a:r>
            <a:r>
              <a:rPr lang="en-GB" sz="1050" dirty="0">
                <a:solidFill>
                  <a:prstClr val="black"/>
                </a:solidFill>
              </a:rPr>
              <a:t>	</a:t>
            </a:r>
          </a:p>
          <a:p>
            <a:pPr algn="just"/>
            <a:r>
              <a:rPr lang="en-US" sz="1100" b="1"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100" b="1" dirty="0"/>
          </a:p>
        </p:txBody>
      </p:sp>
      <p:sp>
        <p:nvSpPr>
          <p:cNvPr id="33" name="Rectangle 32">
            <a:extLst>
              <a:ext uri="{FF2B5EF4-FFF2-40B4-BE49-F238E27FC236}">
                <a16:creationId xmlns:a16="http://schemas.microsoft.com/office/drawing/2014/main" id="{CF7072C4-E939-41A5-8DD6-A9DF62829904}"/>
              </a:ext>
            </a:extLst>
          </p:cNvPr>
          <p:cNvSpPr/>
          <p:nvPr/>
        </p:nvSpPr>
        <p:spPr>
          <a:xfrm>
            <a:off x="59377" y="6591410"/>
            <a:ext cx="3044548" cy="2462213"/>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prstDash val="solid"/>
          </a:ln>
        </p:spPr>
        <p:txBody>
          <a:bodyPr wrap="square">
            <a:spAutoFit/>
          </a:bodyPr>
          <a:lstStyle/>
          <a:p>
            <a:pPr algn="just"/>
            <a:r>
              <a:rPr lang="en-US" sz="1100" dirty="0"/>
              <a:t>Rutherford overturned Thomson's model in 1911 with his well-known gold foil experiment in which he demonstrated that the atom has a tiny and heavy nucleus. Rutherford designed an experiment to use the alpha particles emitted by a radioactive element as probes to the unseen world of atomic structure.</a:t>
            </a:r>
          </a:p>
          <a:p>
            <a:pPr algn="just"/>
            <a:r>
              <a:rPr lang="en-US" sz="1100" dirty="0"/>
              <a:t>Rutherford's experiment utilized positively charged alpha particles (He with a +2 charge) which were deflected by the dense inner mass (nucleus). The conclusion that could be formed from this result was that atoms had an inner core which contained most of the mass of an atom and was positively charged</a:t>
            </a:r>
          </a:p>
        </p:txBody>
      </p:sp>
      <p:pic>
        <p:nvPicPr>
          <p:cNvPr id="34" name="Picture 33">
            <a:extLst>
              <a:ext uri="{FF2B5EF4-FFF2-40B4-BE49-F238E27FC236}">
                <a16:creationId xmlns:a16="http://schemas.microsoft.com/office/drawing/2014/main" id="{10EF0CAB-DA67-41C4-B004-ADED9AFBC54B}"/>
              </a:ext>
            </a:extLst>
          </p:cNvPr>
          <p:cNvPicPr>
            <a:picLocks noChangeAspect="1"/>
          </p:cNvPicPr>
          <p:nvPr/>
        </p:nvPicPr>
        <p:blipFill rotWithShape="1">
          <a:blip r:embed="rId3"/>
          <a:srcRect l="19378" t="10385" r="15678" b="14467"/>
          <a:stretch/>
        </p:blipFill>
        <p:spPr>
          <a:xfrm>
            <a:off x="4493623" y="619371"/>
            <a:ext cx="2264144" cy="1473671"/>
          </a:xfrm>
          <a:prstGeom prst="rect">
            <a:avLst/>
          </a:prstGeom>
        </p:spPr>
      </p:pic>
      <p:sp>
        <p:nvSpPr>
          <p:cNvPr id="32" name="Rectangle 31">
            <a:extLst>
              <a:ext uri="{FF2B5EF4-FFF2-40B4-BE49-F238E27FC236}">
                <a16:creationId xmlns:a16="http://schemas.microsoft.com/office/drawing/2014/main" id="{B422B1BD-79CB-4F30-8C86-892B88AA1464}"/>
              </a:ext>
            </a:extLst>
          </p:cNvPr>
          <p:cNvSpPr/>
          <p:nvPr/>
        </p:nvSpPr>
        <p:spPr>
          <a:xfrm>
            <a:off x="2860767" y="3610590"/>
            <a:ext cx="3897000" cy="938719"/>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prstDash val="solid"/>
          </a:ln>
        </p:spPr>
        <p:txBody>
          <a:bodyPr wrap="square">
            <a:spAutoFit/>
          </a:bodyPr>
          <a:lstStyle/>
          <a:p>
            <a:pPr algn="just"/>
            <a:r>
              <a:rPr lang="en-US" sz="1100" dirty="0"/>
              <a:t>The structure of an atom, theoretically consisting of a positively charged nucleus surrounded and neutralized by negatively charged electrons revolving in orbits at varying distances from the nucleus, the constitution of the nucleus and the arrangement of the electrons differing with various chemical elements.</a:t>
            </a:r>
          </a:p>
        </p:txBody>
      </p:sp>
      <p:pic>
        <p:nvPicPr>
          <p:cNvPr id="37" name="Picture 36">
            <a:extLst>
              <a:ext uri="{FF2B5EF4-FFF2-40B4-BE49-F238E27FC236}">
                <a16:creationId xmlns:a16="http://schemas.microsoft.com/office/drawing/2014/main" id="{664589A9-588E-4F31-972B-9898562AA378}"/>
              </a:ext>
            </a:extLst>
          </p:cNvPr>
          <p:cNvPicPr>
            <a:picLocks noChangeAspect="1"/>
          </p:cNvPicPr>
          <p:nvPr/>
        </p:nvPicPr>
        <p:blipFill>
          <a:blip r:embed="rId4"/>
          <a:stretch>
            <a:fillRect/>
          </a:stretch>
        </p:blipFill>
        <p:spPr>
          <a:xfrm>
            <a:off x="2860767" y="4496734"/>
            <a:ext cx="3859478" cy="2042424"/>
          </a:xfrm>
          <a:prstGeom prst="rect">
            <a:avLst/>
          </a:prstGeom>
        </p:spPr>
      </p:pic>
      <p:sp>
        <p:nvSpPr>
          <p:cNvPr id="39" name="Rectangle 38">
            <a:extLst>
              <a:ext uri="{FF2B5EF4-FFF2-40B4-BE49-F238E27FC236}">
                <a16:creationId xmlns:a16="http://schemas.microsoft.com/office/drawing/2014/main" id="{006BA0EF-9FE5-41EB-B40D-934A4AD6C28B}"/>
              </a:ext>
            </a:extLst>
          </p:cNvPr>
          <p:cNvSpPr/>
          <p:nvPr/>
        </p:nvSpPr>
        <p:spPr>
          <a:xfrm>
            <a:off x="3220697" y="7980292"/>
            <a:ext cx="3499547" cy="1015663"/>
          </a:xfrm>
          <a:prstGeom prst="rect">
            <a:avLst/>
          </a:prstGeom>
          <a:ln w="28575">
            <a:solidFill>
              <a:srgbClr val="FFFF00"/>
            </a:solidFill>
            <a:prstDash val="solid"/>
          </a:ln>
        </p:spPr>
        <p:txBody>
          <a:bodyPr wrap="square">
            <a:spAutoFit/>
          </a:bodyPr>
          <a:lstStyle/>
          <a:p>
            <a:pPr algn="just"/>
            <a:r>
              <a:rPr lang="en-US" sz="1200" b="1" dirty="0">
                <a:solidFill>
                  <a:prstClr val="black"/>
                </a:solidFill>
              </a:rPr>
              <a:t>How was it proven that most of an atom is empty space</a:t>
            </a:r>
            <a:r>
              <a:rPr lang="en-US" sz="1200" b="1" dirty="0"/>
              <a:t>? </a:t>
            </a:r>
          </a:p>
          <a:p>
            <a:pPr algn="just"/>
            <a:r>
              <a:rPr lang="en-US" sz="1200" b="1" dirty="0"/>
              <a:t>_________________________________________________________________________________________________________________________________</a:t>
            </a:r>
            <a:endParaRPr lang="en-GB" sz="1200" b="1" dirty="0"/>
          </a:p>
        </p:txBody>
      </p:sp>
    </p:spTree>
    <p:extLst>
      <p:ext uri="{BB962C8B-B14F-4D97-AF65-F5344CB8AC3E}">
        <p14:creationId xmlns:p14="http://schemas.microsoft.com/office/powerpoint/2010/main" val="2612915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61AB1D5-46D3-59D1-2B68-632BE9731D4E}"/>
              </a:ext>
            </a:extLst>
          </p:cNvPr>
          <p:cNvPicPr>
            <a:picLocks noChangeAspect="1"/>
          </p:cNvPicPr>
          <p:nvPr/>
        </p:nvPicPr>
        <p:blipFill>
          <a:blip r:embed="rId2"/>
          <a:stretch>
            <a:fillRect/>
          </a:stretch>
        </p:blipFill>
        <p:spPr>
          <a:xfrm>
            <a:off x="0" y="0"/>
            <a:ext cx="6858000" cy="9144000"/>
          </a:xfrm>
          <a:prstGeom prst="rect">
            <a:avLst/>
          </a:prstGeom>
        </p:spPr>
      </p:pic>
      <p:sp>
        <p:nvSpPr>
          <p:cNvPr id="5" name="TextBox 4">
            <a:extLst>
              <a:ext uri="{FF2B5EF4-FFF2-40B4-BE49-F238E27FC236}">
                <a16:creationId xmlns:a16="http://schemas.microsoft.com/office/drawing/2014/main" id="{CD88466C-4A7F-6581-C065-0F7F1AEC9599}"/>
              </a:ext>
            </a:extLst>
          </p:cNvPr>
          <p:cNvSpPr txBox="1"/>
          <p:nvPr/>
        </p:nvSpPr>
        <p:spPr>
          <a:xfrm>
            <a:off x="181866" y="6593553"/>
            <a:ext cx="10630513" cy="461665"/>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B050"/>
                </a:solidFill>
                <a:effectLst/>
                <a:uLnTx/>
                <a:uFillTx/>
                <a:latin typeface="Comic Sans MS" panose="030F0702030302020204" pitchFamily="66" charset="0"/>
                <a:ea typeface="+mn-ea"/>
                <a:cs typeface="+mn-cs"/>
              </a:rPr>
              <a:t>Follow me on social media to stay in touch</a:t>
            </a:r>
            <a:endPar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2C1EAFA8-0B77-BD02-E1B8-BE5054BB4AA7}"/>
              </a:ext>
            </a:extLst>
          </p:cNvPr>
          <p:cNvSpPr txBox="1"/>
          <p:nvPr/>
        </p:nvSpPr>
        <p:spPr>
          <a:xfrm>
            <a:off x="181867" y="7888002"/>
            <a:ext cx="6555818" cy="461665"/>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B050"/>
                </a:solidFill>
                <a:effectLst/>
                <a:uLnTx/>
                <a:uFillTx/>
                <a:latin typeface="Comic Sans MS" panose="030F0702030302020204" pitchFamily="66" charset="0"/>
                <a:ea typeface="+mn-ea"/>
                <a:cs typeface="+mn-cs"/>
              </a:rPr>
              <a:t>Keep up to date with my new content:</a:t>
            </a:r>
            <a:endPar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7" name="Picture 2" descr="Creating Social Media Share Buttons | by David Olurebi | Medium">
            <a:hlinkClick r:id="rId3"/>
            <a:extLst>
              <a:ext uri="{FF2B5EF4-FFF2-40B4-BE49-F238E27FC236}">
                <a16:creationId xmlns:a16="http://schemas.microsoft.com/office/drawing/2014/main" id="{8709037B-2D2A-2871-6025-219AB18D8A64}"/>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65745" b="50000"/>
          <a:stretch/>
        </p:blipFill>
        <p:spPr bwMode="auto">
          <a:xfrm>
            <a:off x="1538488" y="7055218"/>
            <a:ext cx="585949" cy="64145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Creating Social Media Share Buttons | by David Olurebi | Medium">
            <a:hlinkClick r:id="rId5"/>
            <a:extLst>
              <a:ext uri="{FF2B5EF4-FFF2-40B4-BE49-F238E27FC236}">
                <a16:creationId xmlns:a16="http://schemas.microsoft.com/office/drawing/2014/main" id="{FE4668F3-07B4-061C-992D-2AB8D9BFDF3C}"/>
              </a:ext>
            </a:extLst>
          </p:cNvPr>
          <p:cNvPicPr/>
          <p:nvPr/>
        </p:nvPicPr>
        <p:blipFill rotWithShape="1">
          <a:blip r:embed="rId4">
            <a:extLst>
              <a:ext uri="{28A0092B-C50C-407E-A947-70E740481C1C}">
                <a14:useLocalDpi xmlns:a14="http://schemas.microsoft.com/office/drawing/2010/main" val="0"/>
              </a:ext>
            </a:extLst>
          </a:blip>
          <a:srcRect l="34652" r="34165" b="51080"/>
          <a:stretch/>
        </p:blipFill>
        <p:spPr bwMode="auto">
          <a:xfrm>
            <a:off x="2289097" y="7069078"/>
            <a:ext cx="533400" cy="62759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reating Social Media Share Buttons | by David Olurebi | Medium">
            <a:hlinkClick r:id="rId6"/>
            <a:extLst>
              <a:ext uri="{FF2B5EF4-FFF2-40B4-BE49-F238E27FC236}">
                <a16:creationId xmlns:a16="http://schemas.microsoft.com/office/drawing/2014/main" id="{9D724994-7DC6-00DB-75CF-70F7C0A36D1C}"/>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65745" b="50000"/>
          <a:stretch/>
        </p:blipFill>
        <p:spPr bwMode="auto">
          <a:xfrm>
            <a:off x="3056268" y="7069078"/>
            <a:ext cx="585949" cy="64145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Creating Social Media Share Buttons | by David Olurebi | Medium">
            <a:hlinkClick r:id="rId7"/>
            <a:extLst>
              <a:ext uri="{FF2B5EF4-FFF2-40B4-BE49-F238E27FC236}">
                <a16:creationId xmlns:a16="http://schemas.microsoft.com/office/drawing/2014/main" id="{0C10102D-C99F-EFEB-B6C6-D7486B9749F4}"/>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34255" t="50000" r="34563"/>
          <a:stretch/>
        </p:blipFill>
        <p:spPr bwMode="auto">
          <a:xfrm>
            <a:off x="3784545" y="7120116"/>
            <a:ext cx="533400" cy="641459"/>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Creating Social Media Share Buttons | by David Olurebi | Medium">
            <a:hlinkClick r:id="rId8"/>
            <a:extLst>
              <a:ext uri="{FF2B5EF4-FFF2-40B4-BE49-F238E27FC236}">
                <a16:creationId xmlns:a16="http://schemas.microsoft.com/office/drawing/2014/main" id="{667B59A2-C43B-952A-BD9E-96C4CC0F7F33}"/>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66749" t="50000"/>
          <a:stretch/>
        </p:blipFill>
        <p:spPr bwMode="auto">
          <a:xfrm>
            <a:off x="4640224" y="7120115"/>
            <a:ext cx="568783" cy="641459"/>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hlinkClick r:id="rId9"/>
            <a:extLst>
              <a:ext uri="{FF2B5EF4-FFF2-40B4-BE49-F238E27FC236}">
                <a16:creationId xmlns:a16="http://schemas.microsoft.com/office/drawing/2014/main" id="{F8C9123E-1A57-C29C-3133-2D24E1C8A5FA}"/>
              </a:ext>
            </a:extLst>
          </p:cNvPr>
          <p:cNvPicPr>
            <a:picLocks noChangeAspect="1"/>
          </p:cNvPicPr>
          <p:nvPr/>
        </p:nvPicPr>
        <p:blipFill>
          <a:blip r:embed="rId10"/>
          <a:stretch>
            <a:fillRect/>
          </a:stretch>
        </p:blipFill>
        <p:spPr>
          <a:xfrm>
            <a:off x="1831462" y="8410202"/>
            <a:ext cx="3517697" cy="493819"/>
          </a:xfrm>
          <a:prstGeom prst="rect">
            <a:avLst/>
          </a:prstGeom>
        </p:spPr>
      </p:pic>
      <p:sp>
        <p:nvSpPr>
          <p:cNvPr id="13" name="Rectangle 12">
            <a:extLst>
              <a:ext uri="{FF2B5EF4-FFF2-40B4-BE49-F238E27FC236}">
                <a16:creationId xmlns:a16="http://schemas.microsoft.com/office/drawing/2014/main" id="{240C70AA-9D1A-6EBE-7D76-FC2E8B5245FC}"/>
              </a:ext>
            </a:extLst>
          </p:cNvPr>
          <p:cNvSpPr/>
          <p:nvPr/>
        </p:nvSpPr>
        <p:spPr>
          <a:xfrm>
            <a:off x="402840" y="4032301"/>
            <a:ext cx="2653427" cy="2380245"/>
          </a:xfrm>
          <a:prstGeom prst="rect">
            <a:avLst/>
          </a:prstGeom>
          <a:solidFill>
            <a:schemeClr val="bg1"/>
          </a:solidFill>
          <a:ln w="57150">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4" name="TextBox 13">
            <a:hlinkClick r:id="rId11"/>
            <a:extLst>
              <a:ext uri="{FF2B5EF4-FFF2-40B4-BE49-F238E27FC236}">
                <a16:creationId xmlns:a16="http://schemas.microsoft.com/office/drawing/2014/main" id="{B44B7E01-518A-5A10-A601-09209E4CEF1A}"/>
              </a:ext>
            </a:extLst>
          </p:cNvPr>
          <p:cNvSpPr txBox="1"/>
          <p:nvPr/>
        </p:nvSpPr>
        <p:spPr>
          <a:xfrm>
            <a:off x="549037" y="4181605"/>
            <a:ext cx="2338542" cy="52322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57150">
            <a:solidFill>
              <a:srgbClr val="FF0000"/>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Aptos" panose="02110004020202020204"/>
                <a:ea typeface="+mn-ea"/>
                <a:cs typeface="+mn-cs"/>
              </a:rPr>
              <a:t>Click here to access my </a:t>
            </a:r>
            <a:r>
              <a:rPr kumimoji="0" lang="en-GB" sz="1400" b="1" i="0" u="none" strike="noStrike" kern="1200" cap="none" spc="0" normalizeH="0" baseline="0" noProof="0" dirty="0" err="1">
                <a:ln>
                  <a:noFill/>
                </a:ln>
                <a:solidFill>
                  <a:prstClr val="black"/>
                </a:solidFill>
                <a:effectLst/>
                <a:uLnTx/>
                <a:uFillTx/>
                <a:latin typeface="Aptos" panose="02110004020202020204"/>
                <a:ea typeface="+mn-ea"/>
                <a:cs typeface="+mn-cs"/>
              </a:rPr>
              <a:t>youtube</a:t>
            </a:r>
            <a:r>
              <a:rPr kumimoji="0" lang="en-GB" sz="1400" b="1" i="0" u="none" strike="noStrike" kern="1200" cap="none" spc="0" normalizeH="0" baseline="0" noProof="0" dirty="0">
                <a:ln>
                  <a:noFill/>
                </a:ln>
                <a:solidFill>
                  <a:prstClr val="black"/>
                </a:solidFill>
                <a:effectLst/>
                <a:uLnTx/>
                <a:uFillTx/>
                <a:latin typeface="Aptos" panose="02110004020202020204"/>
                <a:ea typeface="+mn-ea"/>
                <a:cs typeface="+mn-cs"/>
              </a:rPr>
              <a:t> videos</a:t>
            </a:r>
          </a:p>
        </p:txBody>
      </p:sp>
      <p:sp>
        <p:nvSpPr>
          <p:cNvPr id="16" name="Rectangle 15">
            <a:extLst>
              <a:ext uri="{FF2B5EF4-FFF2-40B4-BE49-F238E27FC236}">
                <a16:creationId xmlns:a16="http://schemas.microsoft.com/office/drawing/2014/main" id="{79F371CF-2DD3-9FE4-95D6-D7F2A1B89C68}"/>
              </a:ext>
            </a:extLst>
          </p:cNvPr>
          <p:cNvSpPr/>
          <p:nvPr/>
        </p:nvSpPr>
        <p:spPr>
          <a:xfrm>
            <a:off x="3313510" y="4032301"/>
            <a:ext cx="3141650" cy="2380245"/>
          </a:xfrm>
          <a:prstGeom prst="rect">
            <a:avLst/>
          </a:prstGeom>
          <a:solidFill>
            <a:schemeClr val="bg1"/>
          </a:solidFill>
          <a:ln w="57150">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7" name="TextBox 16">
            <a:extLst>
              <a:ext uri="{FF2B5EF4-FFF2-40B4-BE49-F238E27FC236}">
                <a16:creationId xmlns:a16="http://schemas.microsoft.com/office/drawing/2014/main" id="{815893D7-5996-C913-F8FC-365A8A445234}"/>
              </a:ext>
            </a:extLst>
          </p:cNvPr>
          <p:cNvSpPr txBox="1"/>
          <p:nvPr/>
        </p:nvSpPr>
        <p:spPr>
          <a:xfrm>
            <a:off x="3202465" y="4086660"/>
            <a:ext cx="3252696" cy="584775"/>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00B050"/>
                </a:solidFill>
                <a:effectLst/>
                <a:uLnTx/>
                <a:uFillTx/>
                <a:latin typeface="Comic Sans MS" panose="030F0702030302020204" pitchFamily="66" charset="0"/>
                <a:ea typeface="+mn-ea"/>
                <a:cs typeface="+mn-cs"/>
              </a:rPr>
              <a:t>Resources that this activity would work well with</a:t>
            </a:r>
            <a:endPar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8" name="TextBox 17">
            <a:hlinkClick r:id="rId12"/>
            <a:extLst>
              <a:ext uri="{FF2B5EF4-FFF2-40B4-BE49-F238E27FC236}">
                <a16:creationId xmlns:a16="http://schemas.microsoft.com/office/drawing/2014/main" id="{73842A33-4CC3-ED2D-3E8F-77BB3EEB177A}"/>
              </a:ext>
            </a:extLst>
          </p:cNvPr>
          <p:cNvSpPr txBox="1"/>
          <p:nvPr/>
        </p:nvSpPr>
        <p:spPr>
          <a:xfrm>
            <a:off x="3459107" y="4807498"/>
            <a:ext cx="2849856" cy="369332"/>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57150">
            <a:solidFill>
              <a:srgbClr val="FF0000"/>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Aptos" panose="02110004020202020204"/>
                <a:ea typeface="+mn-ea"/>
                <a:cs typeface="+mn-cs"/>
              </a:rPr>
              <a:t>Lesson on TES</a:t>
            </a:r>
          </a:p>
        </p:txBody>
      </p:sp>
      <p:sp>
        <p:nvSpPr>
          <p:cNvPr id="19" name="TextBox 18">
            <a:hlinkClick r:id="rId13"/>
            <a:extLst>
              <a:ext uri="{FF2B5EF4-FFF2-40B4-BE49-F238E27FC236}">
                <a16:creationId xmlns:a16="http://schemas.microsoft.com/office/drawing/2014/main" id="{A6B715A4-B4C1-D925-DB55-C751830CEEFE}"/>
              </a:ext>
            </a:extLst>
          </p:cNvPr>
          <p:cNvSpPr txBox="1"/>
          <p:nvPr/>
        </p:nvSpPr>
        <p:spPr>
          <a:xfrm>
            <a:off x="3459107" y="5361934"/>
            <a:ext cx="2849856" cy="369332"/>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57150">
            <a:solidFill>
              <a:srgbClr val="FF0000"/>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black"/>
                </a:solidFill>
                <a:effectLst/>
                <a:uLnTx/>
                <a:uFillTx/>
                <a:latin typeface="Aptos" panose="02110004020202020204"/>
                <a:ea typeface="+mn-ea"/>
                <a:cs typeface="+mn-cs"/>
              </a:rPr>
              <a:t>Lesson on TPT</a:t>
            </a:r>
            <a:endParaRPr kumimoji="0" lang="en-GB" sz="1800" b="1"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75551488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10488</TotalTime>
  <Words>319</Words>
  <Application>Microsoft Office PowerPoint</Application>
  <PresentationFormat>On-screen Show (4:3)</PresentationFormat>
  <Paragraphs>22</Paragraphs>
  <Slides>2</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vt:i4>
      </vt:variant>
    </vt:vector>
  </HeadingPairs>
  <TitlesOfParts>
    <vt:vector size="10" baseType="lpstr">
      <vt:lpstr>Aptos</vt:lpstr>
      <vt:lpstr>Aptos Display</vt:lpstr>
      <vt:lpstr>Arial</vt:lpstr>
      <vt:lpstr>Calibri</vt:lpstr>
      <vt:lpstr>Calibri Light</vt:lpstr>
      <vt:lpstr>Comic Sans MS</vt:lpstr>
      <vt:lpstr>Office Theme</vt:lpstr>
      <vt:lpstr>1_Office Theme</vt:lpstr>
      <vt:lpstr>Atomic Theory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Lac Operon</dc:title>
  <dc:creator>Chalky Chalk</dc:creator>
  <cp:lastModifiedBy>Mr D Chalk</cp:lastModifiedBy>
  <cp:revision>55</cp:revision>
  <dcterms:created xsi:type="dcterms:W3CDTF">2019-02-02T18:17:28Z</dcterms:created>
  <dcterms:modified xsi:type="dcterms:W3CDTF">2024-06-09T08:46:58Z</dcterms:modified>
</cp:coreProperties>
</file>