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31" autoAdjust="0"/>
    <p:restoredTop sz="94660"/>
  </p:normalViewPr>
  <p:slideViewPr>
    <p:cSldViewPr snapToGrid="0">
      <p:cViewPr varScale="1">
        <p:scale>
          <a:sx n="47" d="100"/>
          <a:sy n="47" d="100"/>
        </p:scale>
        <p:origin x="15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9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11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02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5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221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80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1371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224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590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027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167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966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8679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021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05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64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54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25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53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89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91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56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7FE6-1A58-49B4-B7C1-492B7617B33A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CAEDD-70D7-40D9-AED2-77FBC6BDA0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939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23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store/mr-chalks-science-resources?search=atoms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resources/search/?authorId=429930&amp;q=atoms&amp;shop=chalky1234567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atoms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10.png"/><Relationship Id="rId4" Type="http://schemas.openxmlformats.org/officeDocument/2006/relationships/image" Target="../media/image9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22346696-40DB-4A85-B2E1-BE6A661822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70" r="13670"/>
          <a:stretch/>
        </p:blipFill>
        <p:spPr>
          <a:xfrm>
            <a:off x="272083" y="1806885"/>
            <a:ext cx="2815464" cy="2052487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151609DA-722F-434B-828C-DF568F253D85}"/>
              </a:ext>
            </a:extLst>
          </p:cNvPr>
          <p:cNvSpPr txBox="1"/>
          <p:nvPr/>
        </p:nvSpPr>
        <p:spPr>
          <a:xfrm>
            <a:off x="39236" y="3814369"/>
            <a:ext cx="2980864" cy="127727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F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 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electronic structure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of an atom is a description of how the electrons are arranged. It can be shown as numbers or as a diagram. 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Electron configuration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diagram for lithium. Take lithium for example. The diagram shows each energy shell as a circle around the nucleus, each 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electron is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represented by a dot.</a:t>
            </a:r>
            <a:endParaRPr kumimoji="0" lang="en-GB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B6ABEB-76A2-4F38-AF25-05D119E712A9}"/>
              </a:ext>
            </a:extLst>
          </p:cNvPr>
          <p:cNvSpPr/>
          <p:nvPr/>
        </p:nvSpPr>
        <p:spPr>
          <a:xfrm>
            <a:off x="0" y="-61670"/>
            <a:ext cx="6858000" cy="989556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BD4F26EF-4C09-4AF4-BF65-2500442EC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537177" y="-441993"/>
            <a:ext cx="491882" cy="1351229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92ACEAE7-0011-408F-9BCE-498CB80F1D96}"/>
              </a:ext>
            </a:extLst>
          </p:cNvPr>
          <p:cNvGrpSpPr/>
          <p:nvPr/>
        </p:nvGrpSpPr>
        <p:grpSpPr>
          <a:xfrm flipH="1">
            <a:off x="4399269" y="-384972"/>
            <a:ext cx="2442574" cy="2396516"/>
            <a:chOff x="1533525" y="2676525"/>
            <a:chExt cx="3790950" cy="379095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62F221C-846E-4462-A8EA-CF1D36D53519}"/>
                </a:ext>
              </a:extLst>
            </p:cNvPr>
            <p:cNvSpPr/>
            <p:nvPr/>
          </p:nvSpPr>
          <p:spPr>
            <a:xfrm rot="1397024">
              <a:off x="1801081" y="4079000"/>
              <a:ext cx="1052187" cy="49678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E2027F8-2006-4B5E-A1C8-F35F76641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2312" b="91960" l="0" r="49749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3525" y="2676525"/>
              <a:ext cx="3790950" cy="3790950"/>
            </a:xfrm>
            <a:prstGeom prst="rect">
              <a:avLst/>
            </a:prstGeom>
          </p:spPr>
        </p:pic>
      </p:grp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3D10BD40-0352-45F0-BDE9-6752CF50DA75}"/>
              </a:ext>
            </a:extLst>
          </p:cNvPr>
          <p:cNvSpPr/>
          <p:nvPr/>
        </p:nvSpPr>
        <p:spPr>
          <a:xfrm>
            <a:off x="749300" y="1022671"/>
            <a:ext cx="5135898" cy="813672"/>
          </a:xfrm>
          <a:prstGeom prst="wedgeRoundRectCallout">
            <a:avLst>
              <a:gd name="adj1" fmla="val 59586"/>
              <a:gd name="adj2" fmla="val -40556"/>
              <a:gd name="adj3" fmla="val 16667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B281D1-5703-4953-8F84-2AB85F5A24FD}"/>
              </a:ext>
            </a:extLst>
          </p:cNvPr>
          <p:cNvSpPr txBox="1"/>
          <p:nvPr/>
        </p:nvSpPr>
        <p:spPr>
          <a:xfrm>
            <a:off x="2279737" y="-49166"/>
            <a:ext cx="3584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Atoms, Compounds &amp; Mixtures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6937834-42EB-46F3-A260-F98DDAB66A84}"/>
              </a:ext>
            </a:extLst>
          </p:cNvPr>
          <p:cNvSpPr/>
          <p:nvPr/>
        </p:nvSpPr>
        <p:spPr>
          <a:xfrm>
            <a:off x="425886" y="494778"/>
            <a:ext cx="5298510" cy="785117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D8BC30-B541-4DAE-8AAA-1B063CB9AEDD}"/>
              </a:ext>
            </a:extLst>
          </p:cNvPr>
          <p:cNvSpPr txBox="1"/>
          <p:nvPr/>
        </p:nvSpPr>
        <p:spPr>
          <a:xfrm>
            <a:off x="409729" y="503037"/>
            <a:ext cx="529851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atom a fundamental piece of matter. An atom itself is made up of three tiny kinds of particles called subatomic particles: protons, neutrons, and electrons. The protons and the neutrons make up the centre of the atom called the nucleus, and the electrons fly around above the nucleus in a small cloud.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3881757-CC93-4E1C-A6AD-D90FFA720F4A}"/>
              </a:ext>
            </a:extLst>
          </p:cNvPr>
          <p:cNvSpPr txBox="1"/>
          <p:nvPr/>
        </p:nvSpPr>
        <p:spPr>
          <a:xfrm>
            <a:off x="744475" y="1266463"/>
            <a:ext cx="519005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The 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periodic table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is a 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chart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showing all the elements arranged in order of increasing atomic number. The vertical columns in the </a:t>
            </a: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periodic table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202124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are called groups. Each group contains elements that have similar properties .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ECFECE1-144C-4CC5-B3CE-4526A5ABFB34}"/>
              </a:ext>
            </a:extLst>
          </p:cNvPr>
          <p:cNvGrpSpPr/>
          <p:nvPr/>
        </p:nvGrpSpPr>
        <p:grpSpPr>
          <a:xfrm>
            <a:off x="-465368" y="1121479"/>
            <a:ext cx="1782507" cy="1746033"/>
            <a:chOff x="-3365065" y="2264036"/>
            <a:chExt cx="3790950" cy="3790950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07ADFBEA-7FB1-4E2A-B6B8-8918DA7F5B1F}"/>
                </a:ext>
              </a:extLst>
            </p:cNvPr>
            <p:cNvSpPr/>
            <p:nvPr/>
          </p:nvSpPr>
          <p:spPr>
            <a:xfrm rot="1674590">
              <a:off x="-1995432" y="3729976"/>
              <a:ext cx="1014609" cy="58320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46D6C02D-15D6-4F3C-9EA0-5FBA786ED31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302" b="100000" l="20101" r="89196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365065" y="2264036"/>
              <a:ext cx="3790950" cy="3790950"/>
            </a:xfrm>
            <a:prstGeom prst="rect">
              <a:avLst/>
            </a:prstGeom>
          </p:spPr>
        </p:pic>
      </p:grpSp>
      <p:pic>
        <p:nvPicPr>
          <p:cNvPr id="98" name="Picture 97">
            <a:extLst>
              <a:ext uri="{FF2B5EF4-FFF2-40B4-BE49-F238E27FC236}">
                <a16:creationId xmlns:a16="http://schemas.microsoft.com/office/drawing/2014/main" id="{FBD12BBC-8BE3-48BC-B1E6-D961880C0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91658" y="-101613"/>
            <a:ext cx="1309315" cy="1393515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EBDB258B-6172-E823-A025-C9521E87B757}"/>
              </a:ext>
            </a:extLst>
          </p:cNvPr>
          <p:cNvSpPr txBox="1"/>
          <p:nvPr/>
        </p:nvSpPr>
        <p:spPr>
          <a:xfrm>
            <a:off x="3073265" y="1928233"/>
            <a:ext cx="3692334" cy="43088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100" b="1" dirty="0">
                <a:solidFill>
                  <a:srgbClr val="222222"/>
                </a:solidFill>
              </a:rPr>
              <a:t>Atoms</a:t>
            </a:r>
            <a:r>
              <a:rPr lang="en-GB" sz="1100" dirty="0">
                <a:solidFill>
                  <a:srgbClr val="222222"/>
                </a:solidFill>
              </a:rPr>
              <a:t> consist of electrons surrounding a nucleus that contains protons and neutrons. </a:t>
            </a:r>
            <a:endParaRPr kumimoji="0" lang="en-GB" sz="105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2165719-81E6-888F-3DA0-CB5BF2F69CFB}"/>
              </a:ext>
            </a:extLst>
          </p:cNvPr>
          <p:cNvSpPr txBox="1"/>
          <p:nvPr/>
        </p:nvSpPr>
        <p:spPr>
          <a:xfrm>
            <a:off x="3073265" y="2434578"/>
            <a:ext cx="3692334" cy="6001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100" b="1" dirty="0">
                <a:solidFill>
                  <a:srgbClr val="222222"/>
                </a:solidFill>
              </a:rPr>
              <a:t>Electrons</a:t>
            </a:r>
            <a:r>
              <a:rPr lang="en-GB" sz="1100" dirty="0">
                <a:solidFill>
                  <a:srgbClr val="222222"/>
                </a:solidFill>
              </a:rPr>
              <a:t> are contained in shells around the nucleus.  The number of electrons is the same as the number of protons.  The have a -1 charge</a:t>
            </a:r>
            <a:endParaRPr kumimoji="0" lang="en-GB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0DFDF96-7F62-855A-413D-0FC3D405FA7D}"/>
              </a:ext>
            </a:extLst>
          </p:cNvPr>
          <p:cNvSpPr txBox="1"/>
          <p:nvPr/>
        </p:nvSpPr>
        <p:spPr>
          <a:xfrm>
            <a:off x="3073265" y="3110200"/>
            <a:ext cx="3692334" cy="43088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100" noProof="0" dirty="0">
                <a:solidFill>
                  <a:srgbClr val="222222"/>
                </a:solidFill>
              </a:rPr>
              <a:t>The </a:t>
            </a:r>
            <a:r>
              <a:rPr lang="en-GB" sz="1100" b="1" noProof="0" dirty="0">
                <a:solidFill>
                  <a:srgbClr val="222222"/>
                </a:solidFill>
              </a:rPr>
              <a:t>Nucleus </a:t>
            </a:r>
            <a:r>
              <a:rPr lang="en-GB" sz="1100" noProof="0" dirty="0">
                <a:solidFill>
                  <a:srgbClr val="222222"/>
                </a:solidFill>
              </a:rPr>
              <a:t>is the centre of the atom and is made up of protons and neutrons.  The nucleus has a positive charge</a:t>
            </a:r>
            <a:endParaRPr kumimoji="0" lang="en-GB" sz="105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240E55C-B3E9-3FEB-2C7A-3314B4F28F2B}"/>
              </a:ext>
            </a:extLst>
          </p:cNvPr>
          <p:cNvSpPr txBox="1"/>
          <p:nvPr/>
        </p:nvSpPr>
        <p:spPr>
          <a:xfrm>
            <a:off x="3073265" y="3616545"/>
            <a:ext cx="3692334" cy="43088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100" b="1" noProof="0" dirty="0">
                <a:solidFill>
                  <a:srgbClr val="222222"/>
                </a:solidFill>
              </a:rPr>
              <a:t>Neutrons </a:t>
            </a:r>
            <a:r>
              <a:rPr lang="en-GB" sz="1100" noProof="0" dirty="0">
                <a:solidFill>
                  <a:srgbClr val="222222"/>
                </a:solidFill>
              </a:rPr>
              <a:t>are found in the nucleus of the atom, has a mass of 1 and no charge </a:t>
            </a:r>
            <a:endParaRPr kumimoji="0" lang="en-GB" sz="105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46F071-49B1-8C5B-4A39-4484715E3267}"/>
              </a:ext>
            </a:extLst>
          </p:cNvPr>
          <p:cNvSpPr txBox="1"/>
          <p:nvPr/>
        </p:nvSpPr>
        <p:spPr>
          <a:xfrm>
            <a:off x="3073265" y="4122890"/>
            <a:ext cx="3692334" cy="43088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 defTabSz="914400">
              <a:defRPr/>
            </a:pPr>
            <a:r>
              <a:rPr lang="en-GB" sz="1100" b="1" dirty="0">
                <a:solidFill>
                  <a:srgbClr val="222222"/>
                </a:solidFill>
              </a:rPr>
              <a:t>Prot</a:t>
            </a:r>
            <a:r>
              <a:rPr lang="en-GB" sz="1100" b="1" noProof="0" dirty="0" err="1">
                <a:solidFill>
                  <a:srgbClr val="222222"/>
                </a:solidFill>
              </a:rPr>
              <a:t>ons</a:t>
            </a:r>
            <a:r>
              <a:rPr lang="en-GB" sz="1100" b="1" noProof="0" dirty="0">
                <a:solidFill>
                  <a:srgbClr val="222222"/>
                </a:solidFill>
              </a:rPr>
              <a:t> </a:t>
            </a:r>
            <a:r>
              <a:rPr lang="en-GB" sz="1100" noProof="0" dirty="0">
                <a:solidFill>
                  <a:srgbClr val="222222"/>
                </a:solidFill>
              </a:rPr>
              <a:t>are found in the nucleus of the atom, has a mass of 1 and a charge of +1</a:t>
            </a:r>
            <a:endParaRPr kumimoji="0" lang="en-GB" sz="105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54DB75C-1613-E7B7-E388-D8E2B6786FF0}"/>
              </a:ext>
            </a:extLst>
          </p:cNvPr>
          <p:cNvSpPr txBox="1"/>
          <p:nvPr/>
        </p:nvSpPr>
        <p:spPr>
          <a:xfrm>
            <a:off x="3088003" y="4662200"/>
            <a:ext cx="3677596" cy="1107996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Atoms the same number of electrons as it’s atomic number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first shell can hold 2 electrons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All other shells can hold 8 electrons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Electrons are drawn in pairs</a:t>
            </a:r>
          </a:p>
          <a:p>
            <a:pPr marL="342900" marR="0" lvl="0" indent="-34290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Only move onto the next shell once the shell is full</a:t>
            </a:r>
          </a:p>
        </p:txBody>
      </p:sp>
      <p:pic>
        <p:nvPicPr>
          <p:cNvPr id="34" name="Picture 33" descr="Image result for atomic structure diagram">
            <a:extLst>
              <a:ext uri="{FF2B5EF4-FFF2-40B4-BE49-F238E27FC236}">
                <a16:creationId xmlns:a16="http://schemas.microsoft.com/office/drawing/2014/main" id="{F729C9AE-4D4F-641E-434E-D13E46B210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0" r="37613"/>
          <a:stretch/>
        </p:blipFill>
        <p:spPr bwMode="auto">
          <a:xfrm>
            <a:off x="57349" y="5216198"/>
            <a:ext cx="2211927" cy="210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7C85E0D7-A983-3255-B8ED-E2F4249E84D6}"/>
              </a:ext>
            </a:extLst>
          </p:cNvPr>
          <p:cNvSpPr txBox="1"/>
          <p:nvPr/>
        </p:nvSpPr>
        <p:spPr>
          <a:xfrm>
            <a:off x="2279737" y="5846720"/>
            <a:ext cx="4485862" cy="7848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/>
            <a:r>
              <a:rPr lang="en-US" sz="1100" dirty="0">
                <a:solidFill>
                  <a:prstClr val="black"/>
                </a:solidFill>
              </a:rPr>
              <a:t>A</a:t>
            </a:r>
            <a:r>
              <a:rPr lang="en-US" sz="1100" b="1" dirty="0">
                <a:solidFill>
                  <a:prstClr val="black"/>
                </a:solidFill>
              </a:rPr>
              <a:t> mixture </a:t>
            </a:r>
            <a:r>
              <a:rPr lang="en-US" sz="1100" dirty="0">
                <a:solidFill>
                  <a:prstClr val="black"/>
                </a:solidFill>
              </a:rPr>
              <a:t>contains two or more substances. that have not reacted chemically with each other. A mixture is made of little bits of each substance mixed together. A mixture can be separated by physical methods, a compound can not.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0991291-7B8F-576A-5F5F-3D41862A3F9A}"/>
              </a:ext>
            </a:extLst>
          </p:cNvPr>
          <p:cNvSpPr txBox="1"/>
          <p:nvPr/>
        </p:nvSpPr>
        <p:spPr>
          <a:xfrm>
            <a:off x="2269276" y="6736951"/>
            <a:ext cx="4485862" cy="6001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/>
            <a:r>
              <a:rPr lang="en-GB" sz="1100" dirty="0">
                <a:solidFill>
                  <a:prstClr val="black"/>
                </a:solidFill>
              </a:rPr>
              <a:t>A chemical</a:t>
            </a:r>
            <a:r>
              <a:rPr lang="en-GB" sz="1100" b="1" dirty="0">
                <a:solidFill>
                  <a:prstClr val="black"/>
                </a:solidFill>
              </a:rPr>
              <a:t> compound </a:t>
            </a:r>
            <a:r>
              <a:rPr lang="en-GB" sz="1100" dirty="0">
                <a:solidFill>
                  <a:prstClr val="black"/>
                </a:solidFill>
              </a:rPr>
              <a:t>is a chemical substance composed of many identical molecules composed of atoms from more than one element held together by chemical bonds.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5D6427F-8D11-1E9B-E764-51D4520E6830}"/>
              </a:ext>
            </a:extLst>
          </p:cNvPr>
          <p:cNvSpPr txBox="1"/>
          <p:nvPr/>
        </p:nvSpPr>
        <p:spPr>
          <a:xfrm>
            <a:off x="57348" y="7427739"/>
            <a:ext cx="6697789" cy="430887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chemeClr val="accent1">
                <a:lumMod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100" b="1" dirty="0">
                <a:solidFill>
                  <a:srgbClr val="222222"/>
                </a:solidFill>
              </a:rPr>
              <a:t>Crystallisation is used to produce solid crystals from a solution. When the solution is warmed, some of solvent evaporates leaving crystals behind.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C0165B1-FEE8-0733-0E84-3F37B546FD67}"/>
              </a:ext>
            </a:extLst>
          </p:cNvPr>
          <p:cNvSpPr txBox="1"/>
          <p:nvPr/>
        </p:nvSpPr>
        <p:spPr>
          <a:xfrm>
            <a:off x="57347" y="7918744"/>
            <a:ext cx="6697790" cy="43088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7030A0"/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100" b="1" dirty="0">
                <a:solidFill>
                  <a:srgbClr val="222222"/>
                </a:solidFill>
              </a:rPr>
              <a:t>Paper chromatography is used to separate mixtures of soluble substances. These are often coloured substances such as food </a:t>
            </a:r>
            <a:r>
              <a:rPr lang="en-US" sz="1100" b="1" dirty="0" err="1">
                <a:solidFill>
                  <a:srgbClr val="222222"/>
                </a:solidFill>
              </a:rPr>
              <a:t>colourings</a:t>
            </a:r>
            <a:r>
              <a:rPr lang="en-US" sz="1100" b="1" dirty="0">
                <a:solidFill>
                  <a:srgbClr val="222222"/>
                </a:solidFill>
              </a:rPr>
              <a:t>, inks, dyes or plant pigments.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7EFDAD4-9870-2B15-1C5D-2062778CE5E7}"/>
              </a:ext>
            </a:extLst>
          </p:cNvPr>
          <p:cNvSpPr txBox="1"/>
          <p:nvPr/>
        </p:nvSpPr>
        <p:spPr>
          <a:xfrm>
            <a:off x="57347" y="8408760"/>
            <a:ext cx="6697790" cy="60016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chemeClr val="accent1">
                <a:lumMod val="50000"/>
              </a:schemeClr>
            </a:solidFill>
            <a:prstDash val="solid"/>
          </a:ln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100" b="1" dirty="0">
                <a:solidFill>
                  <a:srgbClr val="222222"/>
                </a:solidFill>
              </a:rPr>
              <a:t>Simple distillation works because the dissolved solute has a much higher boiling point than the solvent. When the solution is heated, solvent </a:t>
            </a:r>
            <a:r>
              <a:rPr lang="en-US" sz="1100" b="1" dirty="0" err="1">
                <a:solidFill>
                  <a:srgbClr val="222222"/>
                </a:solidFill>
              </a:rPr>
              <a:t>vapour</a:t>
            </a:r>
            <a:r>
              <a:rPr lang="en-US" sz="1100" b="1" dirty="0">
                <a:solidFill>
                  <a:srgbClr val="222222"/>
                </a:solidFill>
              </a:rPr>
              <a:t> leaves the solution. It moves away and is cooled and condensed. The remaining solution becomes more concentrated as the amount of solvent in it decreases.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07D492-D440-B10B-17B4-A49061C7F94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92287" y="4747363"/>
            <a:ext cx="1095260" cy="1107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934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atoms 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9DF3326-3CE7-966D-571E-4BFD037EE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37" y="4952595"/>
            <a:ext cx="2325850" cy="13082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521</Words>
  <Application>Microsoft Office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Aptos Display</vt:lpstr>
      <vt:lpstr>Arial</vt:lpstr>
      <vt:lpstr>Arial</vt:lpstr>
      <vt:lpstr>Calibri</vt:lpstr>
      <vt:lpstr>Calibri Light</vt:lpstr>
      <vt:lpstr>Comic Sans MS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2</cp:revision>
  <dcterms:created xsi:type="dcterms:W3CDTF">2022-05-26T13:13:03Z</dcterms:created>
  <dcterms:modified xsi:type="dcterms:W3CDTF">2024-08-04T19:29:13Z</dcterms:modified>
</cp:coreProperties>
</file>