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1404"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533508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2079199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776753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611748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729931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066C09-A7B8-4176-8B8A-BFB31A540D99}"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2632538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066C09-A7B8-4176-8B8A-BFB31A540D99}" type="datetimeFigureOut">
              <a:rPr lang="en-GB" smtClean="0"/>
              <a:t>09/06/2024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159182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066C09-A7B8-4176-8B8A-BFB31A540D99}" type="datetimeFigureOut">
              <a:rPr lang="en-GB" smtClean="0"/>
              <a:t>09/06/2024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883378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066C09-A7B8-4176-8B8A-BFB31A540D99}" type="datetimeFigureOut">
              <a:rPr lang="en-GB" smtClean="0"/>
              <a:t>09/06/2024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207617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066C09-A7B8-4176-8B8A-BFB31A540D99}"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858478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066C09-A7B8-4176-8B8A-BFB31A540D99}"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682182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7066C09-A7B8-4176-8B8A-BFB31A540D99}" type="datetimeFigureOut">
              <a:rPr lang="en-GB" smtClean="0"/>
              <a:t>09/06/2024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602E262-62F7-4012-9172-91D4DE8ED01F}" type="slidenum">
              <a:rPr lang="en-GB" smtClean="0"/>
              <a:t>‹#›</a:t>
            </a:fld>
            <a:endParaRPr lang="en-GB"/>
          </a:p>
        </p:txBody>
      </p:sp>
    </p:spTree>
    <p:extLst>
      <p:ext uri="{BB962C8B-B14F-4D97-AF65-F5344CB8AC3E}">
        <p14:creationId xmlns:p14="http://schemas.microsoft.com/office/powerpoint/2010/main" val="37931606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FF3A109-85EB-A947-C6DA-3BCB81A75A43}"/>
              </a:ext>
            </a:extLst>
          </p:cNvPr>
          <p:cNvSpPr/>
          <p:nvPr/>
        </p:nvSpPr>
        <p:spPr>
          <a:xfrm>
            <a:off x="233680" y="223520"/>
            <a:ext cx="8727440" cy="6543040"/>
          </a:xfrm>
          <a:prstGeom prst="rect">
            <a:avLst/>
          </a:prstGeom>
          <a:solidFill>
            <a:schemeClr val="bg1"/>
          </a:solidFill>
          <a:ln w="7620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CDCA4DEF-50E7-6913-3479-A4B0EDFB4332}"/>
              </a:ext>
            </a:extLst>
          </p:cNvPr>
          <p:cNvSpPr/>
          <p:nvPr/>
        </p:nvSpPr>
        <p:spPr>
          <a:xfrm>
            <a:off x="0" y="0"/>
            <a:ext cx="538480" cy="80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C0E20611-5B6F-0595-9389-7865FD4E2E85}"/>
              </a:ext>
            </a:extLst>
          </p:cNvPr>
          <p:cNvSpPr txBox="1"/>
          <p:nvPr/>
        </p:nvSpPr>
        <p:spPr>
          <a:xfrm>
            <a:off x="379098" y="1213292"/>
            <a:ext cx="4639942" cy="5135573"/>
          </a:xfrm>
          <a:prstGeom prst="rect">
            <a:avLst/>
          </a:prstGeom>
          <a:noFill/>
          <a:ln w="57150">
            <a:solidFill>
              <a:srgbClr val="92D050"/>
            </a:solidFill>
          </a:ln>
        </p:spPr>
        <p:txBody>
          <a:bodyPr wrap="square" rtlCol="0">
            <a:spAutoFit/>
          </a:bodyPr>
          <a:lstStyle/>
          <a:p>
            <a:pPr algn="just">
              <a:lnSpc>
                <a:spcPct val="115000"/>
              </a:lnSpc>
              <a:spcAft>
                <a:spcPts val="800"/>
              </a:spcAft>
            </a:pPr>
            <a:r>
              <a:rPr lang="en-GB" sz="1400" kern="100" dirty="0">
                <a:effectLst/>
                <a:latin typeface="Calibri" panose="020F0502020204030204" pitchFamily="34" charset="0"/>
                <a:ea typeface="Calibri" panose="020F0502020204030204" pitchFamily="34" charset="0"/>
                <a:cs typeface="Calibri" panose="020F0502020204030204" pitchFamily="34" charset="0"/>
              </a:rPr>
              <a:t>Batteries are devices that store and provide electrical energy through chemical reactions. They consist of two electrodes—a positive cathode and a negative anode—separated by an electrolyte, which allows ions to move between the electrodes. When a battery is connected to a circuit, a chemical reaction occurs between the electrodes and the electrolyte, causing electrons to flow from the anode to the cathode through the external circuit, creating an electric current that powers devices.</a:t>
            </a:r>
          </a:p>
          <a:p>
            <a:pPr algn="just">
              <a:lnSpc>
                <a:spcPct val="115000"/>
              </a:lnSpc>
              <a:spcAft>
                <a:spcPts val="800"/>
              </a:spcAft>
            </a:pPr>
            <a:r>
              <a:rPr lang="en-GB" sz="1400" kern="100" dirty="0">
                <a:effectLst/>
                <a:latin typeface="Calibri" panose="020F0502020204030204" pitchFamily="34" charset="0"/>
                <a:ea typeface="Calibri" panose="020F0502020204030204" pitchFamily="34" charset="0"/>
                <a:cs typeface="Calibri" panose="020F0502020204030204" pitchFamily="34" charset="0"/>
              </a:rPr>
              <a:t>The development of batteries began in the late 18th century with Alessandro Volta, who created the first true battery, known as the Voltaic Pile, in 1800. It consisted of alternating discs of zinc and copper, separated by pieces of cloth soaked in saltwater. This invention paved the way for further advancements, including the development of more efficient and reliable batteries, such as the alkaline battery and the lithium-ion battery, which is widely used in modern electronic devices. Batteries have revolutionized technology by providing a portable and convenient source of power for countless applications.</a:t>
            </a:r>
          </a:p>
        </p:txBody>
      </p:sp>
      <p:pic>
        <p:nvPicPr>
          <p:cNvPr id="4" name="Picture 3">
            <a:extLst>
              <a:ext uri="{FF2B5EF4-FFF2-40B4-BE49-F238E27FC236}">
                <a16:creationId xmlns:a16="http://schemas.microsoft.com/office/drawing/2014/main" id="{A1FBCA3A-6EDE-8B0A-3C71-5306202C1BAE}"/>
              </a:ext>
            </a:extLst>
          </p:cNvPr>
          <p:cNvPicPr>
            <a:picLocks noChangeAspect="1"/>
          </p:cNvPicPr>
          <p:nvPr/>
        </p:nvPicPr>
        <p:blipFill>
          <a:blip r:embed="rId2"/>
          <a:stretch>
            <a:fillRect/>
          </a:stretch>
        </p:blipFill>
        <p:spPr>
          <a:xfrm>
            <a:off x="0" y="0"/>
            <a:ext cx="3008637" cy="1079086"/>
          </a:xfrm>
          <a:prstGeom prst="rect">
            <a:avLst/>
          </a:prstGeom>
        </p:spPr>
      </p:pic>
      <p:sp>
        <p:nvSpPr>
          <p:cNvPr id="8" name="Title 1">
            <a:extLst>
              <a:ext uri="{FF2B5EF4-FFF2-40B4-BE49-F238E27FC236}">
                <a16:creationId xmlns:a16="http://schemas.microsoft.com/office/drawing/2014/main" id="{8762F759-8E5F-E31D-7290-F33E0CA97E50}"/>
              </a:ext>
            </a:extLst>
          </p:cNvPr>
          <p:cNvSpPr>
            <a:spLocks noGrp="1"/>
          </p:cNvSpPr>
          <p:nvPr>
            <p:ph type="ctrTitle"/>
          </p:nvPr>
        </p:nvSpPr>
        <p:spPr>
          <a:xfrm>
            <a:off x="2641600" y="0"/>
            <a:ext cx="6319520" cy="1003773"/>
          </a:xfrm>
        </p:spPr>
        <p:txBody>
          <a:bodyPr>
            <a:normAutofit/>
          </a:bodyPr>
          <a:lstStyle/>
          <a:p>
            <a:r>
              <a:rPr lang="en-GB" sz="4000" b="1">
                <a:solidFill>
                  <a:srgbClr val="00B050"/>
                </a:solidFill>
                <a:latin typeface="Comic Sans MS" pitchFamily="66" charset="0"/>
              </a:rPr>
              <a:t>Batteries </a:t>
            </a:r>
            <a:r>
              <a:rPr lang="en-GB" sz="4000" b="1" dirty="0">
                <a:solidFill>
                  <a:srgbClr val="00B050"/>
                </a:solidFill>
                <a:latin typeface="Comic Sans MS" pitchFamily="66" charset="0"/>
              </a:rPr>
              <a:t>Article </a:t>
            </a:r>
          </a:p>
        </p:txBody>
      </p:sp>
      <p:sp>
        <p:nvSpPr>
          <p:cNvPr id="10" name="TextBox 9">
            <a:extLst>
              <a:ext uri="{FF2B5EF4-FFF2-40B4-BE49-F238E27FC236}">
                <a16:creationId xmlns:a16="http://schemas.microsoft.com/office/drawing/2014/main" id="{65A5B06B-4200-C81D-C581-6FB98481999A}"/>
              </a:ext>
            </a:extLst>
          </p:cNvPr>
          <p:cNvSpPr txBox="1"/>
          <p:nvPr/>
        </p:nvSpPr>
        <p:spPr>
          <a:xfrm>
            <a:off x="5091749" y="4957191"/>
            <a:ext cx="3796662" cy="1458604"/>
          </a:xfrm>
          <a:prstGeom prst="rect">
            <a:avLst/>
          </a:prstGeom>
          <a:noFill/>
        </p:spPr>
        <p:txBody>
          <a:bodyPr wrap="square">
            <a:spAutoFit/>
          </a:bodyPr>
          <a:lstStyle/>
          <a:p>
            <a:pPr algn="just">
              <a:lnSpc>
                <a:spcPct val="115000"/>
              </a:lnSpc>
              <a:spcAft>
                <a:spcPts val="800"/>
              </a:spcAf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Questions</a:t>
            </a:r>
          </a:p>
          <a:p>
            <a:pPr marL="342900" lvl="0" indent="-342900" algn="just">
              <a:lnSpc>
                <a:spcPct val="115000"/>
              </a:lnSpc>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What is a battery?</a:t>
            </a:r>
          </a:p>
          <a:p>
            <a:pPr marL="342900" lvl="0" indent="-342900" algn="just">
              <a:lnSpc>
                <a:spcPct val="115000"/>
              </a:lnSpc>
              <a:buFont typeface="+mj-lt"/>
              <a:buAutoNum type="arabicPeriod"/>
            </a:pPr>
            <a:r>
              <a:rPr lang="en-GB" sz="1200" b="1" kern="100" dirty="0">
                <a:latin typeface="Aptos" panose="020B0004020202020204" pitchFamily="34" charset="0"/>
                <a:ea typeface="Aptos" panose="020B0004020202020204" pitchFamily="34" charset="0"/>
                <a:cs typeface="Times New Roman" panose="02020603050405020304" pitchFamily="18" charset="0"/>
              </a:rPr>
              <a:t>What are the electrodes called in a battery?</a:t>
            </a:r>
          </a:p>
          <a:p>
            <a:pPr marL="342900" lvl="0" indent="-342900" algn="just">
              <a:lnSpc>
                <a:spcPct val="115000"/>
              </a:lnSpc>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a:t>
            </a:r>
            <a:r>
              <a:rPr lang="en-GB" sz="1200" b="1" kern="100" dirty="0">
                <a:latin typeface="Aptos" panose="020B0004020202020204" pitchFamily="34" charset="0"/>
                <a:ea typeface="Aptos" panose="020B0004020202020204" pitchFamily="34" charset="0"/>
                <a:cs typeface="Times New Roman" panose="02020603050405020304" pitchFamily="18" charset="0"/>
              </a:rPr>
              <a:t>hat creates current from a battery?</a:t>
            </a:r>
          </a:p>
          <a:p>
            <a:pPr marL="342900" lvl="0" indent="-342900" algn="just">
              <a:lnSpc>
                <a:spcPct val="115000"/>
              </a:lnSpc>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Who developed the first battery?</a:t>
            </a:r>
          </a:p>
          <a:p>
            <a:pPr marL="342900" lvl="0" indent="-342900" algn="just">
              <a:lnSpc>
                <a:spcPct val="115000"/>
              </a:lnSpc>
              <a:buFont typeface="+mj-lt"/>
              <a:buAutoNum type="arabicPeriod"/>
            </a:pPr>
            <a:r>
              <a:rPr lang="en-GB" sz="1200" b="1" kern="100" dirty="0">
                <a:latin typeface="Aptos" panose="020B0004020202020204" pitchFamily="34" charset="0"/>
                <a:ea typeface="Aptos" panose="020B0004020202020204" pitchFamily="34" charset="0"/>
                <a:cs typeface="Times New Roman" panose="02020603050405020304" pitchFamily="18" charset="0"/>
              </a:rPr>
              <a:t>What liquid was used in the first batteries?</a:t>
            </a:r>
            <a:endParaRPr lang="en-GB" sz="1200" b="1" kern="1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9" name="Picture 8">
            <a:extLst>
              <a:ext uri="{FF2B5EF4-FFF2-40B4-BE49-F238E27FC236}">
                <a16:creationId xmlns:a16="http://schemas.microsoft.com/office/drawing/2014/main" id="{F41E9E7C-8E4C-EC38-9A72-1341F917B213}"/>
              </a:ext>
            </a:extLst>
          </p:cNvPr>
          <p:cNvPicPr>
            <a:picLocks noChangeAspect="1"/>
          </p:cNvPicPr>
          <p:nvPr/>
        </p:nvPicPr>
        <p:blipFill>
          <a:blip r:embed="rId3"/>
          <a:stretch>
            <a:fillRect/>
          </a:stretch>
        </p:blipFill>
        <p:spPr>
          <a:xfrm>
            <a:off x="5164458" y="1003773"/>
            <a:ext cx="3600444" cy="3940108"/>
          </a:xfrm>
          <a:prstGeom prst="rect">
            <a:avLst/>
          </a:prstGeom>
        </p:spPr>
      </p:pic>
    </p:spTree>
    <p:extLst>
      <p:ext uri="{BB962C8B-B14F-4D97-AF65-F5344CB8AC3E}">
        <p14:creationId xmlns:p14="http://schemas.microsoft.com/office/powerpoint/2010/main" val="27486004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92</TotalTime>
  <Words>227</Words>
  <Application>Microsoft Office PowerPoint</Application>
  <PresentationFormat>On-screen Show (4:3)</PresentationFormat>
  <Paragraphs>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Aptos Display</vt:lpstr>
      <vt:lpstr>Arial</vt:lpstr>
      <vt:lpstr>Calibri</vt:lpstr>
      <vt:lpstr>Comic Sans MS</vt:lpstr>
      <vt:lpstr>Office Theme</vt:lpstr>
      <vt:lpstr>Batteries Article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Y7 Skeleton Article</dc:title>
  <dc:creator>Mr D Chalk</dc:creator>
  <cp:lastModifiedBy>Mr D Chalk</cp:lastModifiedBy>
  <cp:revision>9</cp:revision>
  <dcterms:created xsi:type="dcterms:W3CDTF">2024-03-07T17:21:52Z</dcterms:created>
  <dcterms:modified xsi:type="dcterms:W3CDTF">2024-06-09T12:09:40Z</dcterms:modified>
</cp:coreProperties>
</file>