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sldIdLst>
    <p:sldId id="258" r:id="rId5"/>
    <p:sldId id="257" r:id="rId6"/>
    <p:sldId id="639" r:id="rId7"/>
    <p:sldId id="259" r:id="rId8"/>
    <p:sldId id="260" r:id="rId9"/>
    <p:sldId id="274" r:id="rId10"/>
    <p:sldId id="271" r:id="rId11"/>
    <p:sldId id="272" r:id="rId12"/>
    <p:sldId id="273" r:id="rId13"/>
    <p:sldId id="600" r:id="rId14"/>
    <p:sldId id="612" r:id="rId15"/>
    <p:sldId id="601" r:id="rId16"/>
    <p:sldId id="633" r:id="rId17"/>
    <p:sldId id="568" r:id="rId18"/>
    <p:sldId id="634" r:id="rId19"/>
    <p:sldId id="64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DAE10-327D-4C26-B323-A7C285B18106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8DED-EA79-4B77-BB88-24ED7DF3D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33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Print off enough boards for students to use them in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F53AF3-4E06-405E-8691-F5DEB04035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991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E916C-60C8-4CB5-B83D-BC82ACF43B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809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Print off enough games for students to use them in pairs</a:t>
            </a:r>
          </a:p>
          <a:p>
            <a:endParaRPr lang="en-GB" dirty="0"/>
          </a:p>
          <a:p>
            <a:r>
              <a:rPr lang="en-GB" dirty="0"/>
              <a:t>After students have finished ask them the questions at random to ensure they’ve picked up the correct answers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6E743-5F63-440C-AEB6-44EB9EFD8B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48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Print off enough boards for students to use them in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F53AF3-4E06-405E-8691-F5DEB04035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545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Print off enough boards for students to use them in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F53AF3-4E06-405E-8691-F5DEB04035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303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Print off enough boards for students to use them in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F53AF3-4E06-405E-8691-F5DEB04035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198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E916C-60C8-4CB5-B83D-BC82ACF43B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317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E916C-60C8-4CB5-B83D-BC82ACF43B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10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E916C-60C8-4CB5-B83D-BC82ACF43B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432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E916C-60C8-4CB5-B83D-BC82ACF43B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102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15251-6BB9-4F16-B634-214097800D43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63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4C86D-B40D-9555-5B10-931D15CAE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16B2FB-A629-7AF8-87E6-822682672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F62AB-2006-73F3-95C8-3CD92E37D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3376-71CC-4325-B368-40B3CBBF9951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4F40C-CF0B-B996-6188-0BC6BD0B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1ED23-C825-9A0C-355F-B11446F6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4A21-4C39-464D-AF44-C2461BFF4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33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EC0C6-CA06-37E0-2F7C-90551429B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4E1C13-2BE2-5C22-D247-960F618AC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F9CCE-B47E-A518-6317-3876847A7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3376-71CC-4325-B368-40B3CBBF9951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E4049-8B4D-6544-B424-A6C54DE1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48A6F-0332-C4B6-B684-EBD8C7CF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4A21-4C39-464D-AF44-C2461BFF4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50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C34930-F47E-2AB5-2BF0-3543AB5C1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B31E5-50A8-DEE9-A566-5A1D782A5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FE98B-FE27-9D78-33CE-352DA83F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3376-71CC-4325-B368-40B3CBBF9951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9890B-8CA9-BF03-C54D-0E97DD4B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129EE-4AEC-F56C-2419-C968C413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4A21-4C39-464D-AF44-C2461BFF4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542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230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610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560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410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714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667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884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01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33B5D-3CF0-B556-A6F7-225F0919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65143-36E7-8C9C-8D3B-5A4E26FCA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A745F-878A-994B-2B08-A2F5BBA1A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3376-71CC-4325-B368-40B3CBBF9951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00AED-9CD9-8E06-4A7B-BF6BE97D9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D2C2A-EF3D-0757-C64D-0F4B26CB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4A21-4C39-464D-AF44-C2461BFF4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154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240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903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474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65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38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54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82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15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40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4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86775-C8CB-D057-A8F1-CEE60DEEE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1BB8C-B5D1-1682-36A4-F78D57B3A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1DD0B-9B00-DF7B-167E-E75C134D0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3376-71CC-4325-B368-40B3CBBF9951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B6E89-2F7C-E46A-B66E-BD5C151D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42AEF-0414-9014-AF77-A68D1457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4A21-4C39-464D-AF44-C2461BFF4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40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61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90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19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25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C3806-A4D1-138E-CCD2-A64950912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094E2-3DBA-FA15-A382-286702E8A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7A6B3-691A-D360-FDE9-139EA04B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67E56-BA17-7E61-ECCF-C04D64E9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595B0-865C-F2F0-AA69-607E8575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612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14782-2214-0FB9-9010-6FB9E512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8EB9E-DDE6-7BD7-4EEB-4BE0E56D7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83AE6-6BB2-546A-5E59-F6F273D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39523-B108-58C5-3054-62D7B44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FA84D-655D-1388-E66F-C83C4353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5706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18EB3-72D8-0836-4993-7C57FB6EE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9A238-07CD-9E15-4576-05EC63FA6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E6A7F-51C9-AF6B-09B7-B31FBAD32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B3FA2-D5C2-B848-BADB-CC780131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F5E2E-5E82-42EE-E160-DD8B5A84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695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AE188-260D-54D8-A412-0EE6AD34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F0630-5CFF-0F1B-75EB-D9F6DEC92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593D4-343C-765F-EDA8-0E8003FB4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1FC83-37CA-578C-C5BC-750C8A17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DAE99-E483-6713-F658-46A3F33B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F7D47-8299-AD24-E5E2-0BD68006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996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6DA6-ECF8-B112-9B01-304FC626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C746B-C33A-E8CB-E16D-5DEE083E7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C988C-3A24-1206-A936-4BCF0E33F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EA050-EFFA-DDAA-9432-B521DD657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973A87-A7E3-61EA-6FD7-41ED1F364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45CDD-15F1-321D-DABA-855F9D0E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CF2B17-5467-7A2D-0374-FBBA5530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B432D2-D8E6-B90D-FFB7-B3BFBB07A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41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34C3-BE19-07EF-CD24-C0AFC2A2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BAA46-E2CC-C3CB-AC63-2A7842E8A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5D6B9-FFD9-2338-DBCF-7597C0CE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60FA1-05CE-C058-004F-D6B78850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1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A0968-BEF0-986B-3E15-921F5DB9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0214B-2499-76CD-D8CF-6E28CC1A9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EB9BC-3CD1-B3AC-E0A4-2AC06FE4C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8240A-C315-68E4-4333-31CA021AC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3376-71CC-4325-B368-40B3CBBF9951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1EB78-8A04-06C3-FABB-B1B963EA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B02D6-F0E9-C2C5-6AC8-5E804A90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4A21-4C39-464D-AF44-C2461BFF4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22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EE653-E4B1-7E33-1F07-C66B0BE6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BD2C3-2E1C-C03A-8CC1-0D6A20E1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5AE6A-16C1-E835-46C9-A5C2EBBC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094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511F-7FEF-C5D1-0AEB-72A2812E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3DCA-59AE-7C61-F76D-09975CA4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7C19D-8614-D86A-0DD5-3E2C2B3C3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2E041-D797-2EA9-A2E5-740CF0CB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C6F5F-5413-59BC-E04D-39A4A21B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7751E-6B49-8301-AE48-C21EB87B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345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7BEF1-87A7-55D6-F0FD-A9F2458E6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BD753-0479-9442-5D2E-EC3B23FC1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EB3FD-EC0B-72FB-D3DD-42B4B0BC0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90F4-5286-BBCF-F95C-8A9D43558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34954-CF36-EA41-454B-93C04999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DFE9B-9E45-7867-40D2-359FED52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974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07E98-12D6-9643-9A13-C9196750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ADEA6-FF64-6719-1385-F92EB5BFC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F7A0D-FD61-301F-8216-A4341254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5A97-FFED-B3F7-49FA-18B814DA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5E520-011F-63BB-F9C6-2D7040B6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527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BFE3BC-2370-5515-E8FE-5C74F3006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8E9AB-2DEC-B9AE-D347-F413E1106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78E2-D4E6-03C6-CE5C-29F72BA2B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996A7-5574-1889-48E2-19DD6219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15E05-1198-2F2F-AB87-0BF4FADC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07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B7DE8-1E14-872D-28E0-0372C6572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7C922-C8DB-5407-77F7-8CC6F4070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1D1DB-7BFE-F5FB-5168-A509176DC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8F29D8-2BFE-519E-DA1A-0235D3004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7D195A-218C-4342-233A-363D19F62E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E7CA4F-22FE-C579-484F-CE54133D1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3376-71CC-4325-B368-40B3CBBF9951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673C3D-1076-E350-4549-0DE20E3D3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B611E4-65E1-06BF-8BF2-8B8A4BAD4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4A21-4C39-464D-AF44-C2461BFF4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35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2D60F-8287-C963-520F-8FDDB680A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33E55-C0AE-34F2-30EC-7B009A71E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3376-71CC-4325-B368-40B3CBBF9951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2B32B-BB50-9011-0E2D-1043EC517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40F721-AF9E-C45C-9194-3C184587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4A21-4C39-464D-AF44-C2461BFF4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28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B567E5-D75B-C5EB-9836-B278968F0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3376-71CC-4325-B368-40B3CBBF9951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952234-33AA-0DC3-E9F5-B6F6EE5E7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6BD24-3CF4-C934-F262-4DF3C308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4A21-4C39-464D-AF44-C2461BFF4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63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E5BB-2CDD-7EC1-24FE-B4D063AB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1F2F-ADC4-BC0C-BC4D-F813F129B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CA184-F4B3-0C29-F717-3A7488D10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A9CD8-C14F-45CF-979F-4FEAE937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3376-71CC-4325-B368-40B3CBBF9951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86BA7-AF7B-D6D9-1FF0-5FF47C53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8F4E7-AA8E-BACC-3072-FFCFE8C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4A21-4C39-464D-AF44-C2461BFF4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65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9E3D1-6D64-1A64-2DAD-FBADB9EA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0FAAF5-721A-6EA4-0AA9-EC7895F31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C0D8D-8622-420B-FC79-8AF170C2C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4AA80-4929-1290-14B1-50078EE7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3376-71CC-4325-B368-40B3CBBF9951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452F2-0A41-73E1-9714-9AA91B2E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31B20-997C-D076-C77E-1BA84FC5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4A21-4C39-464D-AF44-C2461BFF4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45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8AE4DA-B387-5FA5-0BD8-4163EFB4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78D69-E035-6F4D-BD92-B4EF5AEED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5FF0C-C1FB-4804-C1C8-A4B1678FB2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E3376-71CC-4325-B368-40B3CBBF9951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2FC66-D19A-B7BB-9115-EDE73E289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4C770-0D43-A97F-F265-2ABA76812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84A21-4C39-464D-AF44-C2461BFF4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69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37458-E3B2-49F3-839E-A1E3D85A226C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21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6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F4ADAD-F5D7-916E-224D-A1687CCE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B47B0-7424-AA24-776C-A87267DF2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3D866-E866-EF24-B259-C3A27BD98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6C73B-F55B-4B4A-F149-AB31A86BD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3F17F-014B-18EF-BFF2-FD23C107D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61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21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2" Type="http://schemas.openxmlformats.org/officeDocument/2006/relationships/hyperlink" Target="https://filestore.aqa.org.uk/resources/science/AQA-8462-8464-8465-INS-PT.PDF" TargetMode="External"/><Relationship Id="rId16" Type="http://schemas.microsoft.com/office/2007/relationships/hdphoto" Target="../media/hdphoto1.wdp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microsoft.com/office/2007/relationships/hdphoto" Target="../media/hdphoto3.wdp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hdphoto5.wdp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5" Type="http://schemas.openxmlformats.org/officeDocument/2006/relationships/image" Target="../media/image48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s.com/teaching-resource/improving-exam-technique-physics-required-practical-questions-ks4-aqa-physics-science-12884546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improving-exam-technique-chemistry-practical-questions-ks4-aqa-physics-science-12884954" TargetMode="External"/><Relationship Id="rId2" Type="http://schemas.openxmlformats.org/officeDocument/2006/relationships/image" Target="../media/image56.png"/><Relationship Id="rId16" Type="http://schemas.openxmlformats.org/officeDocument/2006/relationships/image" Target="../media/image61.jpeg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tes.com/teaching-resource/improving-exam-technique-biology-required-practical-questions-ks4-aqa-biology-science-12884966" TargetMode="External"/><Relationship Id="rId5" Type="http://schemas.openxmlformats.org/officeDocument/2006/relationships/hyperlink" Target="https://twitter.com/teacherchalky1" TargetMode="External"/><Relationship Id="rId15" Type="http://schemas.openxmlformats.org/officeDocument/2006/relationships/image" Target="../media/image60.jpeg"/><Relationship Id="rId10" Type="http://schemas.openxmlformats.org/officeDocument/2006/relationships/image" Target="../media/image58.png"/><Relationship Id="rId4" Type="http://schemas.openxmlformats.org/officeDocument/2006/relationships/image" Target="../media/image57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33" Type="http://schemas.openxmlformats.org/officeDocument/2006/relationships/image" Target="../media/image33.png"/><Relationship Id="rId2" Type="http://schemas.openxmlformats.org/officeDocument/2006/relationships/hyperlink" Target="https://filestore.aqa.org.uk/resources/science/AQA-8462-8464-8465-INS-PT.PDF" TargetMode="External"/><Relationship Id="rId16" Type="http://schemas.microsoft.com/office/2007/relationships/hdphoto" Target="../media/hdphoto1.wdp"/><Relationship Id="rId20" Type="http://schemas.microsoft.com/office/2007/relationships/hdphoto" Target="../media/hdphoto2.wdp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9.png"/><Relationship Id="rId32" Type="http://schemas.openxmlformats.org/officeDocument/2006/relationships/image" Target="../media/image3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microsoft.com/office/2007/relationships/hdphoto" Target="../media/hdphoto3.wdp"/><Relationship Id="rId28" Type="http://schemas.openxmlformats.org/officeDocument/2006/relationships/image" Target="../media/image28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31" Type="http://schemas.openxmlformats.org/officeDocument/2006/relationships/image" Target="../media/image31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8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hlinkClick r:id="rId2"/>
            <a:extLst>
              <a:ext uri="{FF2B5EF4-FFF2-40B4-BE49-F238E27FC236}">
                <a16:creationId xmlns:a16="http://schemas.microsoft.com/office/drawing/2014/main" id="{5CF88256-5603-4D3C-A97E-45A4A8FD4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56281" y="111408"/>
            <a:ext cx="4433568" cy="313305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C81393-3C66-494E-AAAF-5B89F2C99386}"/>
              </a:ext>
            </a:extLst>
          </p:cNvPr>
          <p:cNvSpPr/>
          <p:nvPr/>
        </p:nvSpPr>
        <p:spPr>
          <a:xfrm>
            <a:off x="11044020" y="4070602"/>
            <a:ext cx="680676" cy="406374"/>
          </a:xfrm>
          <a:prstGeom prst="roundRect">
            <a:avLst/>
          </a:prstGeom>
          <a:solidFill>
            <a:srgbClr val="53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Science+lab Stock Vectors, Images &amp; Vector Art | Shutterstock">
            <a:extLst>
              <a:ext uri="{FF2B5EF4-FFF2-40B4-BE49-F238E27FC236}">
                <a16:creationId xmlns:a16="http://schemas.microsoft.com/office/drawing/2014/main" id="{D5F109A1-4B66-403C-A625-9463D426B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8" b="7143"/>
          <a:stretch/>
        </p:blipFill>
        <p:spPr bwMode="auto">
          <a:xfrm>
            <a:off x="397" y="4426179"/>
            <a:ext cx="6898191" cy="243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4972BD-43F6-4E4D-8D6A-B0090C7CC7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926"/>
          <a:stretch/>
        </p:blipFill>
        <p:spPr>
          <a:xfrm flipH="1">
            <a:off x="6898588" y="4426179"/>
            <a:ext cx="5734651" cy="243159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6106BF-A42A-4898-98E1-CB40EEC5F52B}"/>
              </a:ext>
            </a:extLst>
          </p:cNvPr>
          <p:cNvSpPr/>
          <p:nvPr/>
        </p:nvSpPr>
        <p:spPr>
          <a:xfrm>
            <a:off x="1107765" y="162773"/>
            <a:ext cx="8340817" cy="4134851"/>
          </a:xfrm>
          <a:prstGeom prst="roundRect">
            <a:avLst>
              <a:gd name="adj" fmla="val 954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47E928-BECD-4DD1-95A4-9F54923919A9}"/>
              </a:ext>
            </a:extLst>
          </p:cNvPr>
          <p:cNvSpPr/>
          <p:nvPr/>
        </p:nvSpPr>
        <p:spPr>
          <a:xfrm>
            <a:off x="5695508" y="4688489"/>
            <a:ext cx="2214736" cy="782269"/>
          </a:xfrm>
          <a:prstGeom prst="rect">
            <a:avLst/>
          </a:prstGeom>
          <a:solidFill>
            <a:srgbClr val="D1CBCB"/>
          </a:solidFill>
          <a:ln w="76200">
            <a:solidFill>
              <a:srgbClr val="5C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03CEFD-3B2A-4D76-B1ED-8E12971FDD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3023" y="4771745"/>
            <a:ext cx="705953" cy="6172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6B608F-89EB-4CD4-BF8C-5429A5D416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9425" y="4617620"/>
            <a:ext cx="620112" cy="8260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5CD11C-4108-431D-BEB4-C4A670193E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6805" y="4768212"/>
            <a:ext cx="705953" cy="6396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825B340-7C8E-441A-B4E4-FDF4A07C25DC}"/>
              </a:ext>
            </a:extLst>
          </p:cNvPr>
          <p:cNvSpPr/>
          <p:nvPr/>
        </p:nvSpPr>
        <p:spPr>
          <a:xfrm>
            <a:off x="5695508" y="5522765"/>
            <a:ext cx="2214736" cy="782269"/>
          </a:xfrm>
          <a:prstGeom prst="rect">
            <a:avLst/>
          </a:prstGeom>
          <a:solidFill>
            <a:srgbClr val="D1CBCB"/>
          </a:solidFill>
          <a:ln w="76200">
            <a:solidFill>
              <a:srgbClr val="5C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F316F8-170C-4BD8-AF10-D6BC21155ABA}"/>
              </a:ext>
            </a:extLst>
          </p:cNvPr>
          <p:cNvSpPr/>
          <p:nvPr/>
        </p:nvSpPr>
        <p:spPr>
          <a:xfrm>
            <a:off x="5679467" y="6312361"/>
            <a:ext cx="2214736" cy="782269"/>
          </a:xfrm>
          <a:prstGeom prst="rect">
            <a:avLst/>
          </a:prstGeom>
          <a:solidFill>
            <a:srgbClr val="D1CBCB"/>
          </a:solidFill>
          <a:ln w="76200">
            <a:solidFill>
              <a:srgbClr val="5C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01E9DB-7C6B-4763-979C-5AFFF0AAB0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0372" y="6451403"/>
            <a:ext cx="1199330" cy="4063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D87F14-80BD-4781-9D55-C17EEA4F5B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845" y="5622949"/>
            <a:ext cx="600426" cy="6198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39B2DD-4F71-46CC-8F95-61E0ED24A4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8801" y="5454772"/>
            <a:ext cx="600426" cy="7982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BCB9214-6033-41A9-AADB-C377C8ACFF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4980" y="5462462"/>
            <a:ext cx="582041" cy="7752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3504AF-67E2-4E23-B3B6-6A7517F2CB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9370205">
            <a:off x="5679328" y="6362770"/>
            <a:ext cx="1235107" cy="25991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28C50BC-3537-49BD-81E1-D465BBBDFE46}"/>
              </a:ext>
            </a:extLst>
          </p:cNvPr>
          <p:cNvSpPr/>
          <p:nvPr/>
        </p:nvSpPr>
        <p:spPr>
          <a:xfrm>
            <a:off x="843622" y="4643041"/>
            <a:ext cx="1496393" cy="782269"/>
          </a:xfrm>
          <a:prstGeom prst="rect">
            <a:avLst/>
          </a:prstGeom>
          <a:solidFill>
            <a:srgbClr val="D1CBCB"/>
          </a:solidFill>
          <a:ln w="76200">
            <a:solidFill>
              <a:srgbClr val="5C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E7EB1C-AEE2-4DAE-9AE8-F9B64908AF0C}"/>
              </a:ext>
            </a:extLst>
          </p:cNvPr>
          <p:cNvSpPr/>
          <p:nvPr/>
        </p:nvSpPr>
        <p:spPr>
          <a:xfrm>
            <a:off x="855634" y="5411622"/>
            <a:ext cx="1496393" cy="782269"/>
          </a:xfrm>
          <a:prstGeom prst="rect">
            <a:avLst/>
          </a:prstGeom>
          <a:solidFill>
            <a:srgbClr val="D1CBCB"/>
          </a:solidFill>
          <a:ln w="76200">
            <a:solidFill>
              <a:srgbClr val="5C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1811C6C-D142-4FAE-BEF8-29832CE97C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6952" y="4565903"/>
            <a:ext cx="1473063" cy="815589"/>
          </a:xfrm>
          <a:prstGeom prst="rect">
            <a:avLst/>
          </a:prstGeom>
        </p:spPr>
      </p:pic>
      <p:pic>
        <p:nvPicPr>
          <p:cNvPr id="1036" name="Picture 12" descr="Chemistry Lab Equipment Clipart">
            <a:extLst>
              <a:ext uri="{FF2B5EF4-FFF2-40B4-BE49-F238E27FC236}">
                <a16:creationId xmlns:a16="http://schemas.microsoft.com/office/drawing/2014/main" id="{572D20A7-8612-4B26-A63C-D9DD63011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6025" b="100000" l="51769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28" t="35459"/>
          <a:stretch/>
        </p:blipFill>
        <p:spPr bwMode="auto">
          <a:xfrm>
            <a:off x="875721" y="5353278"/>
            <a:ext cx="977836" cy="82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D010C2B-16CA-4630-B67F-E3E206940D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9299" y="5734976"/>
            <a:ext cx="487539" cy="4417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6E4CA8-6E61-4A3E-8CCD-ADDA17F13F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04808" y="6072392"/>
            <a:ext cx="946723" cy="80137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1AC6CDC-3E5D-4876-ACFC-AE453AFA3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610" y="6410754"/>
            <a:ext cx="528467" cy="462089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129B035C-4F4D-4422-9154-E3A14A8CD825}"/>
              </a:ext>
            </a:extLst>
          </p:cNvPr>
          <p:cNvSpPr/>
          <p:nvPr/>
        </p:nvSpPr>
        <p:spPr>
          <a:xfrm>
            <a:off x="10644206" y="4673520"/>
            <a:ext cx="1331513" cy="2128369"/>
          </a:xfrm>
          <a:prstGeom prst="rect">
            <a:avLst/>
          </a:prstGeom>
          <a:solidFill>
            <a:srgbClr val="D1CBCB"/>
          </a:solidFill>
          <a:ln w="76200">
            <a:solidFill>
              <a:srgbClr val="5C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1F2AE5D6-0D12-4DFC-9F47-E1CA97DF755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28318" y="5248864"/>
            <a:ext cx="1237675" cy="1558104"/>
          </a:xfrm>
          <a:prstGeom prst="rect">
            <a:avLst/>
          </a:prstGeom>
        </p:spPr>
      </p:pic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CF69A90-12C3-4F3E-84C3-B0593A9611E7}"/>
              </a:ext>
            </a:extLst>
          </p:cNvPr>
          <p:cNvGrpSpPr/>
          <p:nvPr/>
        </p:nvGrpSpPr>
        <p:grpSpPr>
          <a:xfrm>
            <a:off x="4346555" y="4715333"/>
            <a:ext cx="384811" cy="252759"/>
            <a:chOff x="350630" y="4714331"/>
            <a:chExt cx="384836" cy="252775"/>
          </a:xfrm>
        </p:grpSpPr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3EE003EA-95A2-40D2-AC07-E545BB41861B}"/>
                </a:ext>
              </a:extLst>
            </p:cNvPr>
            <p:cNvSpPr/>
            <p:nvPr/>
          </p:nvSpPr>
          <p:spPr>
            <a:xfrm>
              <a:off x="350630" y="4714331"/>
              <a:ext cx="384836" cy="25277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3695AC74-CD55-4683-AFBB-97AD8F11FBB3}"/>
                </a:ext>
              </a:extLst>
            </p:cNvPr>
            <p:cNvSpPr/>
            <p:nvPr/>
          </p:nvSpPr>
          <p:spPr>
            <a:xfrm>
              <a:off x="382507" y="4849724"/>
              <a:ext cx="314959" cy="91031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447D57A-6745-45C7-81C1-ADE4E20828CE}"/>
              </a:ext>
            </a:extLst>
          </p:cNvPr>
          <p:cNvGrpSpPr/>
          <p:nvPr/>
        </p:nvGrpSpPr>
        <p:grpSpPr>
          <a:xfrm>
            <a:off x="4881570" y="4723253"/>
            <a:ext cx="384811" cy="252759"/>
            <a:chOff x="350630" y="4714331"/>
            <a:chExt cx="384836" cy="252775"/>
          </a:xfrm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D3EAA85C-3D62-4122-B65D-22ECED1BB0F5}"/>
                </a:ext>
              </a:extLst>
            </p:cNvPr>
            <p:cNvSpPr/>
            <p:nvPr/>
          </p:nvSpPr>
          <p:spPr>
            <a:xfrm>
              <a:off x="350630" y="4714331"/>
              <a:ext cx="384836" cy="25277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CE734847-02B2-41CB-B5AE-C8A9C6113411}"/>
                </a:ext>
              </a:extLst>
            </p:cNvPr>
            <p:cNvSpPr/>
            <p:nvPr/>
          </p:nvSpPr>
          <p:spPr>
            <a:xfrm>
              <a:off x="382507" y="4849724"/>
              <a:ext cx="314959" cy="91031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9FC8F35-2815-41CF-BF9B-EB14B04DF9EE}"/>
              </a:ext>
            </a:extLst>
          </p:cNvPr>
          <p:cNvGrpSpPr/>
          <p:nvPr/>
        </p:nvGrpSpPr>
        <p:grpSpPr>
          <a:xfrm>
            <a:off x="8703085" y="4718686"/>
            <a:ext cx="384811" cy="252759"/>
            <a:chOff x="350630" y="4714331"/>
            <a:chExt cx="384836" cy="252775"/>
          </a:xfrm>
        </p:grpSpPr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291216BB-61C7-427A-85F5-F3A0C52BAEC4}"/>
                </a:ext>
              </a:extLst>
            </p:cNvPr>
            <p:cNvSpPr/>
            <p:nvPr/>
          </p:nvSpPr>
          <p:spPr>
            <a:xfrm>
              <a:off x="350630" y="4714331"/>
              <a:ext cx="384836" cy="25277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62A016C5-2472-4D8E-B2B0-23DAE14D2F3B}"/>
                </a:ext>
              </a:extLst>
            </p:cNvPr>
            <p:cNvSpPr/>
            <p:nvPr/>
          </p:nvSpPr>
          <p:spPr>
            <a:xfrm>
              <a:off x="382507" y="4849724"/>
              <a:ext cx="314959" cy="91031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313833E-FE61-44F8-9A31-39692EF0E1C4}"/>
              </a:ext>
            </a:extLst>
          </p:cNvPr>
          <p:cNvGrpSpPr/>
          <p:nvPr/>
        </p:nvGrpSpPr>
        <p:grpSpPr>
          <a:xfrm>
            <a:off x="8181919" y="4709681"/>
            <a:ext cx="384811" cy="252759"/>
            <a:chOff x="350630" y="4714331"/>
            <a:chExt cx="384836" cy="252775"/>
          </a:xfrm>
        </p:grpSpPr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AD7113FB-82B9-471E-8EE2-14F3ECF068C8}"/>
                </a:ext>
              </a:extLst>
            </p:cNvPr>
            <p:cNvSpPr/>
            <p:nvPr/>
          </p:nvSpPr>
          <p:spPr>
            <a:xfrm>
              <a:off x="350630" y="4714331"/>
              <a:ext cx="384836" cy="25277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352CF1ED-9EAE-498F-AEA4-A56BDF5B57DD}"/>
                </a:ext>
              </a:extLst>
            </p:cNvPr>
            <p:cNvSpPr/>
            <p:nvPr/>
          </p:nvSpPr>
          <p:spPr>
            <a:xfrm>
              <a:off x="382507" y="4849724"/>
              <a:ext cx="314959" cy="91031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0E409FC-A0F0-4E8C-86E8-DD0F4B1C23D3}"/>
              </a:ext>
            </a:extLst>
          </p:cNvPr>
          <p:cNvGrpSpPr/>
          <p:nvPr/>
        </p:nvGrpSpPr>
        <p:grpSpPr>
          <a:xfrm>
            <a:off x="12029654" y="4696014"/>
            <a:ext cx="384811" cy="252759"/>
            <a:chOff x="350630" y="4714331"/>
            <a:chExt cx="384836" cy="252775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7450FECA-535F-4261-98D2-C777EFCDF3BF}"/>
                </a:ext>
              </a:extLst>
            </p:cNvPr>
            <p:cNvSpPr/>
            <p:nvPr/>
          </p:nvSpPr>
          <p:spPr>
            <a:xfrm>
              <a:off x="350630" y="4714331"/>
              <a:ext cx="384836" cy="25277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968D813F-66FC-4611-B11E-4FAE3DB8AEA5}"/>
                </a:ext>
              </a:extLst>
            </p:cNvPr>
            <p:cNvSpPr/>
            <p:nvPr/>
          </p:nvSpPr>
          <p:spPr>
            <a:xfrm>
              <a:off x="382507" y="4849724"/>
              <a:ext cx="314959" cy="91031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591D7229-11AF-4261-9105-9C6A1BB7A427}"/>
              </a:ext>
            </a:extLst>
          </p:cNvPr>
          <p:cNvSpPr txBox="1"/>
          <p:nvPr/>
        </p:nvSpPr>
        <p:spPr>
          <a:xfrm>
            <a:off x="1503557" y="105264"/>
            <a:ext cx="7827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black"/>
                </a:solidFill>
                <a:latin typeface="Calibri" panose="020F0502020204030204"/>
              </a:rPr>
              <a:t>Biology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Required Practical's Revision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BD9FEE-75BF-49FA-BB6E-265C4DBFEE5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408" b="91968" l="0" r="100000"/>
                    </a14:imgEffect>
                  </a14:imgLayer>
                </a14:imgProps>
              </a:ext>
            </a:extLst>
          </a:blip>
          <a:srcRect t="40000" b="35459"/>
          <a:stretch/>
        </p:blipFill>
        <p:spPr>
          <a:xfrm>
            <a:off x="681495" y="4116513"/>
            <a:ext cx="852541" cy="362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85FAE7-9DAE-49EE-A08E-47295DDEF978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b="1662"/>
          <a:stretch/>
        </p:blipFill>
        <p:spPr>
          <a:xfrm>
            <a:off x="397" y="2062745"/>
            <a:ext cx="1107368" cy="2404072"/>
          </a:xfrm>
          <a:prstGeom prst="rect">
            <a:avLst/>
          </a:prstGeom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684D3C6E-3ADE-4D1B-AE59-64435AC326AF}"/>
              </a:ext>
            </a:extLst>
          </p:cNvPr>
          <p:cNvGrpSpPr/>
          <p:nvPr/>
        </p:nvGrpSpPr>
        <p:grpSpPr>
          <a:xfrm>
            <a:off x="351004" y="4714248"/>
            <a:ext cx="384811" cy="252759"/>
            <a:chOff x="350630" y="4714331"/>
            <a:chExt cx="384836" cy="252775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42068061-5CC9-4BB6-8BC2-AD26FACB9413}"/>
                </a:ext>
              </a:extLst>
            </p:cNvPr>
            <p:cNvSpPr/>
            <p:nvPr/>
          </p:nvSpPr>
          <p:spPr>
            <a:xfrm>
              <a:off x="350630" y="4714331"/>
              <a:ext cx="384836" cy="25277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BDCF0BF4-62B8-4F95-9781-5182A03CBB5B}"/>
                </a:ext>
              </a:extLst>
            </p:cNvPr>
            <p:cNvSpPr/>
            <p:nvPr/>
          </p:nvSpPr>
          <p:spPr>
            <a:xfrm>
              <a:off x="382507" y="4849724"/>
              <a:ext cx="314959" cy="91031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A93ACB-8387-4875-A88F-8DAECF7E092C}"/>
              </a:ext>
            </a:extLst>
          </p:cNvPr>
          <p:cNvGrpSpPr/>
          <p:nvPr/>
        </p:nvGrpSpPr>
        <p:grpSpPr>
          <a:xfrm>
            <a:off x="8412331" y="-133396"/>
            <a:ext cx="4604085" cy="4850608"/>
            <a:chOff x="8412481" y="-133628"/>
            <a:chExt cx="4604385" cy="48509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3250FC-A9F6-4492-9E76-D3A992AD9C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8838" b="77778" l="14573" r="7487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60" t="7844" r="26147" b="22390"/>
            <a:stretch/>
          </p:blipFill>
          <p:spPr>
            <a:xfrm>
              <a:off x="8412481" y="-133628"/>
              <a:ext cx="3890010" cy="4600512"/>
            </a:xfrm>
            <a:prstGeom prst="rect">
              <a:avLst/>
            </a:prstGeom>
          </p:spPr>
        </p:pic>
        <p:pic>
          <p:nvPicPr>
            <p:cNvPr id="1030" name="Picture 6" descr="1000+ Free Book Clipart Images You Can Download Right Now">
              <a:extLst>
                <a:ext uri="{FF2B5EF4-FFF2-40B4-BE49-F238E27FC236}">
                  <a16:creationId xmlns:a16="http://schemas.microsoft.com/office/drawing/2014/main" id="{04DF84AD-F55E-44A9-8F26-56B490AF8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8116" y="3288546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Paper cup clipart free images - ClipartBarn">
              <a:extLst>
                <a:ext uri="{FF2B5EF4-FFF2-40B4-BE49-F238E27FC236}">
                  <a16:creationId xmlns:a16="http://schemas.microsoft.com/office/drawing/2014/main" id="{7EEA98A3-4471-436F-9F30-1D1BB5C63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8197" y="4023291"/>
              <a:ext cx="805637" cy="501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1649DD7-3F0C-4C56-9565-62FF83957E2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286758" y="738985"/>
            <a:ext cx="5982829" cy="336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76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rate of photosynthesis plotted against temperature. the rate begins to slow as the temperature continues to increase">
            <a:extLst>
              <a:ext uri="{FF2B5EF4-FFF2-40B4-BE49-F238E27FC236}">
                <a16:creationId xmlns:a16="http://schemas.microsoft.com/office/drawing/2014/main" id="{0ED69C0A-EEA6-48C1-8672-30CE91BDE4DE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5656" y="1170224"/>
            <a:ext cx="4810592" cy="386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299" y="-13252"/>
            <a:ext cx="6977381" cy="817367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Comic Sans MS" pitchFamily="66" charset="0"/>
              </a:rPr>
              <a:t>Limiting Factors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834" y="1791001"/>
            <a:ext cx="3302726" cy="4216539"/>
          </a:xfrm>
          <a:prstGeom prst="rect">
            <a:avLst/>
          </a:prstGeom>
          <a:noFill/>
          <a:ln w="57150"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it gets too cold, the rate of photosynthesis will decrease. Plants cannot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photosynthesise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if it gets too hot.  If the temperature gets too hot the enzymes that carry out photosynthesis become denatured so no longer work.</a:t>
            </a:r>
          </a:p>
        </p:txBody>
      </p:sp>
      <p:sp>
        <p:nvSpPr>
          <p:cNvPr id="1026" name="AutoShape 2" descr="https://upload.wikimedia.org/wikipedia/commons/d/d7/SynapseSchematic_lines.sv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3A52FD-EF0D-40E9-9D21-0E38E69EBA30}"/>
              </a:ext>
            </a:extLst>
          </p:cNvPr>
          <p:cNvSpPr txBox="1"/>
          <p:nvPr/>
        </p:nvSpPr>
        <p:spPr>
          <a:xfrm>
            <a:off x="0" y="-13252"/>
            <a:ext cx="16383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Words: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Carbon dioxide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E2C338-8112-43F7-9213-2B7D3297A072}"/>
              </a:ext>
            </a:extLst>
          </p:cNvPr>
          <p:cNvSpPr txBox="1"/>
          <p:nvPr/>
        </p:nvSpPr>
        <p:spPr>
          <a:xfrm>
            <a:off x="8615681" y="0"/>
            <a:ext cx="357632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Specification Link: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4.4.1.1 Photosynthesis reaction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7E650B-3009-4B23-950F-C8940EF97823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7760" y="1506757"/>
            <a:ext cx="2326640" cy="1361117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620F16-CF58-40B2-AFCD-43FF8ED0AA57}"/>
              </a:ext>
            </a:extLst>
          </p:cNvPr>
          <p:cNvSpPr/>
          <p:nvPr/>
        </p:nvSpPr>
        <p:spPr>
          <a:xfrm>
            <a:off x="8036560" y="979413"/>
            <a:ext cx="4014627" cy="574650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CE35FD-455A-4EDD-9B53-64C6C82E70E0}"/>
              </a:ext>
            </a:extLst>
          </p:cNvPr>
          <p:cNvSpPr txBox="1"/>
          <p:nvPr/>
        </p:nvSpPr>
        <p:spPr>
          <a:xfrm>
            <a:off x="8036559" y="947275"/>
            <a:ext cx="4014627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a limiting factor?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F5A907-01C3-41A9-BA6C-201A49740447}"/>
              </a:ext>
            </a:extLst>
          </p:cNvPr>
          <p:cNvSpPr/>
          <p:nvPr/>
        </p:nvSpPr>
        <p:spPr>
          <a:xfrm>
            <a:off x="8107680" y="2988698"/>
            <a:ext cx="3855176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 process like photosynthesis which is affected by more than one factor, its rate is limited by the factor which is closest to its minimum value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C14F2B-9C77-4874-8530-7A0532E87D91}"/>
              </a:ext>
            </a:extLst>
          </p:cNvPr>
          <p:cNvSpPr/>
          <p:nvPr/>
        </p:nvSpPr>
        <p:spPr>
          <a:xfrm>
            <a:off x="8106129" y="4308470"/>
            <a:ext cx="3855176" cy="92333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at any point in time if one of the three factors is in low supply, this factor will be the limiting factor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E8939E-9B75-4A30-806A-F813FFF1D47F}"/>
              </a:ext>
            </a:extLst>
          </p:cNvPr>
          <p:cNvSpPr/>
          <p:nvPr/>
        </p:nvSpPr>
        <p:spPr>
          <a:xfrm>
            <a:off x="8135845" y="5351243"/>
            <a:ext cx="3855176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a change to the limiting factor will increase or decrease the rate of photosynthesis. Changing the other two will have no effect.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5CBAC-091F-45D0-9245-2397F737A8CF}"/>
              </a:ext>
            </a:extLst>
          </p:cNvPr>
          <p:cNvSpPr txBox="1"/>
          <p:nvPr/>
        </p:nvSpPr>
        <p:spPr>
          <a:xfrm>
            <a:off x="3636579" y="4966999"/>
            <a:ext cx="359232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0FDAC5-ABF6-4CFE-B22C-89058B990AB7}"/>
              </a:ext>
            </a:extLst>
          </p:cNvPr>
          <p:cNvSpPr txBox="1"/>
          <p:nvPr/>
        </p:nvSpPr>
        <p:spPr>
          <a:xfrm>
            <a:off x="3636579" y="5766741"/>
            <a:ext cx="359232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D13326-47E4-4D04-8864-7B721DB80171}"/>
              </a:ext>
            </a:extLst>
          </p:cNvPr>
          <p:cNvSpPr txBox="1"/>
          <p:nvPr/>
        </p:nvSpPr>
        <p:spPr>
          <a:xfrm>
            <a:off x="4129644" y="4828499"/>
            <a:ext cx="3742604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the change in the rate of photosynthesis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CA8F91-325C-4C54-862A-E6818F1F458A}"/>
              </a:ext>
            </a:extLst>
          </p:cNvPr>
          <p:cNvSpPr txBox="1"/>
          <p:nvPr/>
        </p:nvSpPr>
        <p:spPr>
          <a:xfrm>
            <a:off x="4129644" y="5628241"/>
            <a:ext cx="3742604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causes the rate of photosynthesis to go down to 0</a:t>
            </a:r>
          </a:p>
        </p:txBody>
      </p:sp>
    </p:spTree>
    <p:extLst>
      <p:ext uri="{BB962C8B-B14F-4D97-AF65-F5344CB8AC3E}">
        <p14:creationId xmlns:p14="http://schemas.microsoft.com/office/powerpoint/2010/main" val="971339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E9F20EA-5320-41D9-806A-2679312DC98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20480" cy="1040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00B050"/>
                </a:solidFill>
                <a:latin typeface="Comic Sans MS" pitchFamily="66" charset="0"/>
              </a:rPr>
              <a:t>Photosynthesis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Required Practical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F332E-797B-496D-8001-74D8B9DE964D}"/>
              </a:ext>
            </a:extLst>
          </p:cNvPr>
          <p:cNvSpPr txBox="1"/>
          <p:nvPr/>
        </p:nvSpPr>
        <p:spPr>
          <a:xfrm>
            <a:off x="8920480" y="7937"/>
            <a:ext cx="3254936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Specification Link: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Chemical Analysis:  4.8.1.3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30A628-CBE0-4A45-9F29-F95449007904}"/>
              </a:ext>
            </a:extLst>
          </p:cNvPr>
          <p:cNvSpPr txBox="1"/>
          <p:nvPr/>
        </p:nvSpPr>
        <p:spPr>
          <a:xfrm>
            <a:off x="6086102" y="5058734"/>
            <a:ext cx="2919656" cy="166199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Calibri"/>
              </a:rPr>
              <a:t>Pond weed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Underwater plants are used as we can either count the number of bubbles or measure the volume of oxygen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BEFFFB-FE5A-9DA5-50F2-15251E7970A5}"/>
              </a:ext>
            </a:extLst>
          </p:cNvPr>
          <p:cNvSpPr txBox="1"/>
          <p:nvPr/>
        </p:nvSpPr>
        <p:spPr>
          <a:xfrm>
            <a:off x="9166085" y="5056789"/>
            <a:ext cx="2919656" cy="135421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Calcium carbonate: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Ensures that carbon dioxide isn’t a limiting factor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4AEB25-EF5B-165C-2EAA-7BEF81C8B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5277" y="0"/>
            <a:ext cx="6236749" cy="60660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2AE3C7-1F27-65A7-C930-423BFE8DAF3F}"/>
              </a:ext>
            </a:extLst>
          </p:cNvPr>
          <p:cNvSpPr txBox="1"/>
          <p:nvPr/>
        </p:nvSpPr>
        <p:spPr>
          <a:xfrm>
            <a:off x="131817" y="5296605"/>
            <a:ext cx="2702560" cy="76944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Ruler: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Measures length in mm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68445D-871C-45BE-A4AB-A59EA1B83850}"/>
              </a:ext>
            </a:extLst>
          </p:cNvPr>
          <p:cNvSpPr txBox="1"/>
          <p:nvPr/>
        </p:nvSpPr>
        <p:spPr>
          <a:xfrm>
            <a:off x="2950728" y="5034191"/>
            <a:ext cx="2975047" cy="11079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Lamp: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decreases light intensity as you move it further away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4" descr="Image result for lamp clipart">
            <a:extLst>
              <a:ext uri="{FF2B5EF4-FFF2-40B4-BE49-F238E27FC236}">
                <a16:creationId xmlns:a16="http://schemas.microsoft.com/office/drawing/2014/main" id="{67B748AC-763D-C639-1B1F-3FD63C578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05" b="58000"/>
          <a:stretch/>
        </p:blipFill>
        <p:spPr bwMode="auto">
          <a:xfrm rot="3621372">
            <a:off x="2828002" y="1772017"/>
            <a:ext cx="2678715" cy="252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10C077-14E1-D297-E852-876C2C8FE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3" y="2362107"/>
            <a:ext cx="1926503" cy="2133785"/>
          </a:xfrm>
          <a:prstGeom prst="rect">
            <a:avLst/>
          </a:prstGeom>
        </p:spPr>
      </p:pic>
      <p:pic>
        <p:nvPicPr>
          <p:cNvPr id="4" name="Picture 2" descr="Image result for pondweed clipart">
            <a:extLst>
              <a:ext uri="{FF2B5EF4-FFF2-40B4-BE49-F238E27FC236}">
                <a16:creationId xmlns:a16="http://schemas.microsoft.com/office/drawing/2014/main" id="{E6A19FA8-9E85-79A5-AA6D-42D8047C7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67" b="8070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32"/>
          <a:stretch/>
        </p:blipFill>
        <p:spPr bwMode="auto">
          <a:xfrm>
            <a:off x="6224647" y="870469"/>
            <a:ext cx="2877325" cy="43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727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299" y="-13252"/>
            <a:ext cx="6977381" cy="817367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Comic Sans MS" pitchFamily="66" charset="0"/>
              </a:rPr>
              <a:t>Limiting Factors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283" y="1555436"/>
            <a:ext cx="6070800" cy="2369880"/>
          </a:xfrm>
          <a:prstGeom prst="rect">
            <a:avLst/>
          </a:prstGeom>
          <a:noFill/>
          <a:ln w="57150"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Measuring the rate of photosynthesis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Measuring photosynthesis via the production of oxygen. Oxygen can be measured by counting bubbles evolved from pondweed, or by using the apparatus to measure the amount of gas evolved over a period of time.</a:t>
            </a:r>
          </a:p>
        </p:txBody>
      </p:sp>
      <p:sp>
        <p:nvSpPr>
          <p:cNvPr id="1026" name="AutoShape 2" descr="https://upload.wikimedia.org/wikipedia/commons/d/d7/SynapseSchematic_lines.sv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3A52FD-EF0D-40E9-9D21-0E38E69EBA30}"/>
              </a:ext>
            </a:extLst>
          </p:cNvPr>
          <p:cNvSpPr txBox="1"/>
          <p:nvPr/>
        </p:nvSpPr>
        <p:spPr>
          <a:xfrm>
            <a:off x="0" y="-13252"/>
            <a:ext cx="16383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Words: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Carbon dioxide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E2C338-8112-43F7-9213-2B7D3297A072}"/>
              </a:ext>
            </a:extLst>
          </p:cNvPr>
          <p:cNvSpPr txBox="1"/>
          <p:nvPr/>
        </p:nvSpPr>
        <p:spPr>
          <a:xfrm>
            <a:off x="8615681" y="0"/>
            <a:ext cx="357632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Specification Link: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4.4.1.1 Photosynthesis reaction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9805F8-A97D-4D1A-BEF6-0628DB5401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5" t="35755" r="21595"/>
          <a:stretch/>
        </p:blipFill>
        <p:spPr>
          <a:xfrm>
            <a:off x="449210" y="4109009"/>
            <a:ext cx="5646790" cy="27165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939AA7-1BEB-4C44-88BC-E9E45167E2B9}"/>
              </a:ext>
            </a:extLst>
          </p:cNvPr>
          <p:cNvSpPr txBox="1"/>
          <p:nvPr/>
        </p:nvSpPr>
        <p:spPr>
          <a:xfrm>
            <a:off x="6435746" y="924349"/>
            <a:ext cx="5525025" cy="5693866"/>
          </a:xfrm>
          <a:prstGeom prst="rect">
            <a:avLst/>
          </a:prstGeom>
          <a:noFill/>
          <a:ln w="38100">
            <a:solidFill>
              <a:srgbClr val="FFFF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Method: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 up a test tube rack containing a boiling tube at a distance of 10 cm away from the light source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Fill the boiling tube with the sodium hydrogen carbonate solution.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Put the piece of pondweed into the boiling tube with the cut end at the top.  Gently push the pondweed down with the glass rod.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Leave the boiling tube for 5 minutes.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the stop watch and count the number of bubbles produced in one minute.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Repeat the count twice more.  Then use the data to calculate the mean number of bubbles per minute.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Repeat steps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1‒7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the test tube rack and boiling tube at distances of 20 cm, 30 cm and 40 cm from the light source.</a:t>
            </a:r>
          </a:p>
        </p:txBody>
      </p:sp>
    </p:spTree>
    <p:extLst>
      <p:ext uri="{BB962C8B-B14F-4D97-AF65-F5344CB8AC3E}">
        <p14:creationId xmlns:p14="http://schemas.microsoft.com/office/powerpoint/2010/main" val="1683994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068AA7-7DF5-B52E-1448-7CAC1AF5F8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5" t="35755" r="21595"/>
          <a:stretch/>
        </p:blipFill>
        <p:spPr>
          <a:xfrm>
            <a:off x="5422886" y="2226986"/>
            <a:ext cx="6769114" cy="32564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05B8F3-990C-1EA9-4661-31D05CA86B86}"/>
              </a:ext>
            </a:extLst>
          </p:cNvPr>
          <p:cNvSpPr/>
          <p:nvPr/>
        </p:nvSpPr>
        <p:spPr>
          <a:xfrm>
            <a:off x="0" y="1"/>
            <a:ext cx="12192000" cy="14465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98972C-0B48-0B8C-B41D-187A26B7F0FE}"/>
              </a:ext>
            </a:extLst>
          </p:cNvPr>
          <p:cNvSpPr txBox="1"/>
          <p:nvPr/>
        </p:nvSpPr>
        <p:spPr>
          <a:xfrm>
            <a:off x="0" y="-21483"/>
            <a:ext cx="11206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Answering GCSE  Biology Practical   Exam Questions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C479BE3-9940-5953-BFC7-6BCE580CB6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9" b="99497" l="9799" r="89950">
                        <a14:foregroundMark x1="22613" y1="91960" x2="73869" y2="89447"/>
                        <a14:foregroundMark x1="73869" y1="89447" x2="76382" y2="89447"/>
                        <a14:foregroundMark x1="38945" y1="84925" x2="42714" y2="66080"/>
                        <a14:foregroundMark x1="42714" y1="66080" x2="56030" y2="66080"/>
                        <a14:foregroundMark x1="56030" y1="66080" x2="67839" y2="84422"/>
                        <a14:foregroundMark x1="67839" y1="84422" x2="69347" y2="91457"/>
                        <a14:foregroundMark x1="69347" y1="91457" x2="35176" y2="68090"/>
                        <a14:foregroundMark x1="35176" y1="68090" x2="33417" y2="67337"/>
                        <a14:foregroundMark x1="29397" y1="84171" x2="52261" y2="78643"/>
                        <a14:foregroundMark x1="52261" y1="78643" x2="54523" y2="70603"/>
                        <a14:foregroundMark x1="63317" y1="61055" x2="66834" y2="81407"/>
                        <a14:foregroundMark x1="66834" y1="81407" x2="62312" y2="60553"/>
                        <a14:foregroundMark x1="62312" y1="60553" x2="43216" y2="59296"/>
                        <a14:foregroundMark x1="43216" y1="59296" x2="31658" y2="65578"/>
                        <a14:foregroundMark x1="31658" y1="65578" x2="25126" y2="83920"/>
                        <a14:foregroundMark x1="25126" y1="83920" x2="29146" y2="96482"/>
                        <a14:foregroundMark x1="29146" y1="96482" x2="70603" y2="96231"/>
                        <a14:foregroundMark x1="70603" y1="96231" x2="72111" y2="71357"/>
                        <a14:foregroundMark x1="33668" y1="87940" x2="44472" y2="87940"/>
                        <a14:foregroundMark x1="56281" y1="88693" x2="56281" y2="88693"/>
                        <a14:foregroundMark x1="23869" y1="98744" x2="23869" y2="98744"/>
                        <a14:foregroundMark x1="21106" y1="99497" x2="21106" y2="99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353"/>
          <a:stretch/>
        </p:blipFill>
        <p:spPr>
          <a:xfrm>
            <a:off x="9817413" y="0"/>
            <a:ext cx="2856129" cy="14465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10CB62-6A58-885E-C89C-F93F37476216}"/>
              </a:ext>
            </a:extLst>
          </p:cNvPr>
          <p:cNvSpPr txBox="1"/>
          <p:nvPr/>
        </p:nvSpPr>
        <p:spPr>
          <a:xfrm>
            <a:off x="0" y="1551655"/>
            <a:ext cx="6936828" cy="488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student is asked to investigate the effect of light intensity on photosynthesis in pondweed.  Some of the equipment they were provided with is shown below: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boiling tube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freshly cut 10 cm piece of pondweed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light source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ruler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test tube rack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stop watch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0.2% solution of sodium hydrogen carbonate solution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glass rod.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how they could carry out this investigation.  You may wish to draw a diagram to show how the equipment can be set up.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80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7A611F-63D8-4498-8C3B-9187866DB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869" y="4373016"/>
            <a:ext cx="4676472" cy="25830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611D82-B87A-4CB3-956E-D4E34C2CC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1954" y="3050467"/>
            <a:ext cx="1231499" cy="1707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69184"/>
            <a:ext cx="7985709" cy="880164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Comic Sans MS" pitchFamily="66" charset="0"/>
              </a:rPr>
              <a:t>Photosynthesis Investigation Method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85709" y="-50075"/>
            <a:ext cx="4206291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Specification Link: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4.4.1.1 Photosynthesis reaction</a:t>
            </a:r>
          </a:p>
        </p:txBody>
      </p:sp>
      <p:sp>
        <p:nvSpPr>
          <p:cNvPr id="1026" name="AutoShape 2" descr="https://upload.wikimedia.org/wikipedia/commons/d/d7/SynapseSchematic_lines.sv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33D0408-E286-47BB-8C54-CB77C3B3137C}"/>
              </a:ext>
            </a:extLst>
          </p:cNvPr>
          <p:cNvSpPr/>
          <p:nvPr/>
        </p:nvSpPr>
        <p:spPr>
          <a:xfrm>
            <a:off x="1984375" y="2019966"/>
            <a:ext cx="726604" cy="381000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63F97BC-5988-46FB-9342-DF9B3BEDAA1A}"/>
              </a:ext>
            </a:extLst>
          </p:cNvPr>
          <p:cNvSpPr/>
          <p:nvPr/>
        </p:nvSpPr>
        <p:spPr>
          <a:xfrm>
            <a:off x="6954306" y="1967310"/>
            <a:ext cx="726604" cy="381000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01BADA1-CA66-40E7-B482-692B3C09C79A}"/>
              </a:ext>
            </a:extLst>
          </p:cNvPr>
          <p:cNvSpPr/>
          <p:nvPr/>
        </p:nvSpPr>
        <p:spPr>
          <a:xfrm rot="5400000">
            <a:off x="9122803" y="3888788"/>
            <a:ext cx="726604" cy="381000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B9B6FBA-41F4-4A66-A327-C72B7EBB9248}"/>
              </a:ext>
            </a:extLst>
          </p:cNvPr>
          <p:cNvSpPr/>
          <p:nvPr/>
        </p:nvSpPr>
        <p:spPr>
          <a:xfrm rot="10800000">
            <a:off x="5913295" y="5418701"/>
            <a:ext cx="726604" cy="381000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D2EAFF-B7D0-4D9F-A9B3-BE25AF541F94}"/>
              </a:ext>
            </a:extLst>
          </p:cNvPr>
          <p:cNvSpPr txBox="1"/>
          <p:nvPr/>
        </p:nvSpPr>
        <p:spPr>
          <a:xfrm>
            <a:off x="1679576" y="3365372"/>
            <a:ext cx="5364088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pairs, construct a method to look at how light intensity affects the rate of photosynthesis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324A1-2EB9-462D-AE98-51581E174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877" y="925752"/>
            <a:ext cx="1766498" cy="2385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837E9D-2C9F-494F-9C7F-75EDF05162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3709" y="812742"/>
            <a:ext cx="4037867" cy="2550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AC7E09-6B45-4FC2-9DC1-24E4B42771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10" y="925752"/>
            <a:ext cx="4501742" cy="2711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29F600-D784-4A47-80C1-8D23B4E862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0042" y="4531536"/>
            <a:ext cx="1765283" cy="213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44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05B8F3-990C-1EA9-4661-31D05CA86B86}"/>
              </a:ext>
            </a:extLst>
          </p:cNvPr>
          <p:cNvSpPr/>
          <p:nvPr/>
        </p:nvSpPr>
        <p:spPr>
          <a:xfrm>
            <a:off x="0" y="1"/>
            <a:ext cx="12192000" cy="14465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98972C-0B48-0B8C-B41D-187A26B7F0FE}"/>
              </a:ext>
            </a:extLst>
          </p:cNvPr>
          <p:cNvSpPr txBox="1"/>
          <p:nvPr/>
        </p:nvSpPr>
        <p:spPr>
          <a:xfrm>
            <a:off x="0" y="-21483"/>
            <a:ext cx="11206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Answering GCSE  Biology Practical   Exam Questions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C479BE3-9940-5953-BFC7-6BCE580CB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9497" l="9799" r="89950">
                        <a14:foregroundMark x1="22613" y1="91960" x2="73869" y2="89447"/>
                        <a14:foregroundMark x1="73869" y1="89447" x2="76382" y2="89447"/>
                        <a14:foregroundMark x1="38945" y1="84925" x2="42714" y2="66080"/>
                        <a14:foregroundMark x1="42714" y1="66080" x2="56030" y2="66080"/>
                        <a14:foregroundMark x1="56030" y1="66080" x2="67839" y2="84422"/>
                        <a14:foregroundMark x1="67839" y1="84422" x2="69347" y2="91457"/>
                        <a14:foregroundMark x1="69347" y1="91457" x2="35176" y2="68090"/>
                        <a14:foregroundMark x1="35176" y1="68090" x2="33417" y2="67337"/>
                        <a14:foregroundMark x1="29397" y1="84171" x2="52261" y2="78643"/>
                        <a14:foregroundMark x1="52261" y1="78643" x2="54523" y2="70603"/>
                        <a14:foregroundMark x1="63317" y1="61055" x2="66834" y2="81407"/>
                        <a14:foregroundMark x1="66834" y1="81407" x2="62312" y2="60553"/>
                        <a14:foregroundMark x1="62312" y1="60553" x2="43216" y2="59296"/>
                        <a14:foregroundMark x1="43216" y1="59296" x2="31658" y2="65578"/>
                        <a14:foregroundMark x1="31658" y1="65578" x2="25126" y2="83920"/>
                        <a14:foregroundMark x1="25126" y1="83920" x2="29146" y2="96482"/>
                        <a14:foregroundMark x1="29146" y1="96482" x2="70603" y2="96231"/>
                        <a14:foregroundMark x1="70603" y1="96231" x2="72111" y2="71357"/>
                        <a14:foregroundMark x1="33668" y1="87940" x2="44472" y2="87940"/>
                        <a14:foregroundMark x1="56281" y1="88693" x2="56281" y2="88693"/>
                        <a14:foregroundMark x1="23869" y1="98744" x2="23869" y2="98744"/>
                        <a14:foregroundMark x1="21106" y1="99497" x2="21106" y2="99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353"/>
          <a:stretch/>
        </p:blipFill>
        <p:spPr>
          <a:xfrm>
            <a:off x="9817413" y="0"/>
            <a:ext cx="2856129" cy="14465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10CB62-6A58-885E-C89C-F93F37476216}"/>
              </a:ext>
            </a:extLst>
          </p:cNvPr>
          <p:cNvSpPr txBox="1"/>
          <p:nvPr/>
        </p:nvSpPr>
        <p:spPr>
          <a:xfrm>
            <a:off x="0" y="1398973"/>
            <a:ext cx="12191999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student is asked to investigate the effect of light intensity on photosynthesis in pondweed. Describe how they could carry out this investigation.  You may wish to draw a diagram to show how the equipment can be set up.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4C2AE6-1153-B834-27CD-AE46B4DA0078}"/>
              </a:ext>
            </a:extLst>
          </p:cNvPr>
          <p:cNvSpPr/>
          <p:nvPr/>
        </p:nvSpPr>
        <p:spPr>
          <a:xfrm>
            <a:off x="95122" y="2097452"/>
            <a:ext cx="6000877" cy="470898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Set up a test tube rack containing a boiling tube at a distance of 10 cm away from the light source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Fill the boiling tube with the sodium hydrogen carbonate solution.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Put the piece of pondweed into the boiling tube with the cut end at the top.  Gently push the pondweed down with the glass rod.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Leave the boiling tube for 5 minutes.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Start the stop watch and count the number of bubbles produced in one minute.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Repeat the count twice more.  Then use the data to calculate the mean number of bubbles per minute.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Repeat steps </a:t>
            </a:r>
            <a:r>
              <a:rPr lang="en-GB" sz="2000" b="1" dirty="0"/>
              <a:t>1‒7</a:t>
            </a:r>
            <a:r>
              <a:rPr lang="en-GB" sz="2000" dirty="0"/>
              <a:t> with the test tube rack and boiling tube at distances of 20 cm, 30 cm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40 cm from the light source</a:t>
            </a:r>
            <a:r>
              <a:rPr lang="en-GB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4078D3-149A-C572-2B2A-41046D967F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85" t="35755" r="21595"/>
          <a:stretch/>
        </p:blipFill>
        <p:spPr>
          <a:xfrm>
            <a:off x="6245830" y="2993315"/>
            <a:ext cx="5875282" cy="28264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00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AE57318-E820-4897-FC32-891AE6014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09D716-4142-4625-A7BA-B9A503FAAC1B}"/>
              </a:ext>
            </a:extLst>
          </p:cNvPr>
          <p:cNvSpPr/>
          <p:nvPr/>
        </p:nvSpPr>
        <p:spPr>
          <a:xfrm>
            <a:off x="508000" y="1643293"/>
            <a:ext cx="10942320" cy="3690506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794452-43AA-2401-3D45-44BDC68A579E}"/>
              </a:ext>
            </a:extLst>
          </p:cNvPr>
          <p:cNvSpPr txBox="1"/>
          <p:nvPr/>
        </p:nvSpPr>
        <p:spPr>
          <a:xfrm>
            <a:off x="588580" y="1601816"/>
            <a:ext cx="10861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Click on the links below for full lessons looking at revising required practical's with students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9728B6-BF83-348B-79AB-AE33DBA82102}"/>
              </a:ext>
            </a:extLst>
          </p:cNvPr>
          <p:cNvSpPr txBox="1"/>
          <p:nvPr/>
        </p:nvSpPr>
        <p:spPr>
          <a:xfrm>
            <a:off x="508000" y="5380642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BA2451-F7A0-6199-DA1D-39EC7804FD55}"/>
              </a:ext>
            </a:extLst>
          </p:cNvPr>
          <p:cNvSpPr txBox="1"/>
          <p:nvPr/>
        </p:nvSpPr>
        <p:spPr>
          <a:xfrm>
            <a:off x="508000" y="6008241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47925F6F-A584-77B9-6716-05D5CB7B5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7254768" y="5366782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87572B9B-A89C-98D8-5493-0749774E01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8005379" y="5380642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5089F1DF-22D9-22F5-B154-552E0CE35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8772548" y="5380642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81F2C6A6-0466-E869-D106-99888C19D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9500827" y="5431680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3CA01506-71EE-A240-2EA2-5F78B3458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10356504" y="5431679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hlinkClick r:id="rId9"/>
            <a:extLst>
              <a:ext uri="{FF2B5EF4-FFF2-40B4-BE49-F238E27FC236}">
                <a16:creationId xmlns:a16="http://schemas.microsoft.com/office/drawing/2014/main" id="{34666138-8AE8-C917-AC0D-A931D9B6A7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6673" y="6041224"/>
            <a:ext cx="3517697" cy="493819"/>
          </a:xfrm>
          <a:prstGeom prst="rect">
            <a:avLst/>
          </a:prstGeom>
        </p:spPr>
      </p:pic>
      <p:sp>
        <p:nvSpPr>
          <p:cNvPr id="25" name="TextBox 24">
            <a:hlinkClick r:id="rId11"/>
            <a:extLst>
              <a:ext uri="{FF2B5EF4-FFF2-40B4-BE49-F238E27FC236}">
                <a16:creationId xmlns:a16="http://schemas.microsoft.com/office/drawing/2014/main" id="{57F7C237-D4CF-20B1-BEC2-59B80FD38973}"/>
              </a:ext>
            </a:extLst>
          </p:cNvPr>
          <p:cNvSpPr txBox="1"/>
          <p:nvPr/>
        </p:nvSpPr>
        <p:spPr>
          <a:xfrm>
            <a:off x="741680" y="2598747"/>
            <a:ext cx="3136637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Biology required practical's</a:t>
            </a:r>
          </a:p>
        </p:txBody>
      </p:sp>
      <p:sp>
        <p:nvSpPr>
          <p:cNvPr id="2" name="TextBox 1">
            <a:hlinkClick r:id="rId12"/>
            <a:extLst>
              <a:ext uri="{FF2B5EF4-FFF2-40B4-BE49-F238E27FC236}">
                <a16:creationId xmlns:a16="http://schemas.microsoft.com/office/drawing/2014/main" id="{D3970095-66A6-724A-6DC7-E04D116B8001}"/>
              </a:ext>
            </a:extLst>
          </p:cNvPr>
          <p:cNvSpPr txBox="1"/>
          <p:nvPr/>
        </p:nvSpPr>
        <p:spPr>
          <a:xfrm>
            <a:off x="4172081" y="2608313"/>
            <a:ext cx="3492237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Chemistry required practical's</a:t>
            </a:r>
          </a:p>
        </p:txBody>
      </p:sp>
      <p:sp>
        <p:nvSpPr>
          <p:cNvPr id="3" name="TextBox 2">
            <a:hlinkClick r:id="rId13"/>
            <a:extLst>
              <a:ext uri="{FF2B5EF4-FFF2-40B4-BE49-F238E27FC236}">
                <a16:creationId xmlns:a16="http://schemas.microsoft.com/office/drawing/2014/main" id="{046CD86A-EB8F-27BD-40B4-8543A81124A5}"/>
              </a:ext>
            </a:extLst>
          </p:cNvPr>
          <p:cNvSpPr txBox="1"/>
          <p:nvPr/>
        </p:nvSpPr>
        <p:spPr>
          <a:xfrm>
            <a:off x="7958958" y="2608313"/>
            <a:ext cx="3136637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Physics required practical's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C08EA73-CA42-E444-83B2-CBB895B08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460" y="3066892"/>
            <a:ext cx="2919908" cy="218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59003DC-10F1-3D24-E93F-7AC86D8D9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50" y="3039471"/>
            <a:ext cx="2931159" cy="219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6885A46-E3C2-A983-71D9-A702E0750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15" y="3060793"/>
            <a:ext cx="2931159" cy="21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98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9680" y="0"/>
            <a:ext cx="7152640" cy="1124744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Comic Sans MS" pitchFamily="66" charset="0"/>
              </a:rPr>
              <a:t>Improving Exam Technique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72320" y="0"/>
            <a:ext cx="251968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Specification Link: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Science Revision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51968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Idea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the question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Reread the question</a:t>
            </a:r>
          </a:p>
        </p:txBody>
      </p:sp>
      <p:sp>
        <p:nvSpPr>
          <p:cNvPr id="1026" name="AutoShape 2" descr="https://upload.wikimedia.org/wikipedia/commons/d/d7/SynapseSchematic_lines.sv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364" y="1124744"/>
            <a:ext cx="782171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 1:  Know the meaning of command  words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Command words are the words and phrases used in exams and other assessment tasks that tell you how they should answer the question.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BB86A-2C0D-9661-E54A-A2C7823745BC}"/>
              </a:ext>
            </a:extLst>
          </p:cNvPr>
          <p:cNvSpPr txBox="1"/>
          <p:nvPr/>
        </p:nvSpPr>
        <p:spPr>
          <a:xfrm>
            <a:off x="184364" y="2849041"/>
            <a:ext cx="7821716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Give a simple answer such as a correct term or name.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930718-19B6-008A-0B18-C569F0B48CAC}"/>
              </a:ext>
            </a:extLst>
          </p:cNvPr>
          <p:cNvSpPr txBox="1"/>
          <p:nvPr/>
        </p:nvSpPr>
        <p:spPr>
          <a:xfrm>
            <a:off x="184364" y="3465343"/>
            <a:ext cx="7821716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Describe –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detail about what happens, where is happens and when is happens. If it is “describe a graph”, give numbers and data from the graph.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915E4-0F42-6B2B-EA46-6822D251C627}"/>
              </a:ext>
            </a:extLst>
          </p:cNvPr>
          <p:cNvSpPr txBox="1"/>
          <p:nvPr/>
        </p:nvSpPr>
        <p:spPr>
          <a:xfrm>
            <a:off x="184364" y="4820309"/>
            <a:ext cx="7821716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Explain –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detail about how and why it happens. Use specific key terminology within the topic/subject.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209A65-9258-3FD3-7D80-5A649020D08C}"/>
              </a:ext>
            </a:extLst>
          </p:cNvPr>
          <p:cNvSpPr txBox="1"/>
          <p:nvPr/>
        </p:nvSpPr>
        <p:spPr>
          <a:xfrm>
            <a:off x="184364" y="5807246"/>
            <a:ext cx="7821716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Suggest –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Come up with an idea based on what you have learnt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E7DA7C-0105-C985-2FA8-FDFFBC611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293" y="954107"/>
            <a:ext cx="3655080" cy="568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5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9680" y="0"/>
            <a:ext cx="7152640" cy="1124744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Comic Sans MS" pitchFamily="66" charset="0"/>
              </a:rPr>
              <a:t>Improving Exam Technique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72320" y="0"/>
            <a:ext cx="251968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Specification Link: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Science Revision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51968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Idea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the question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Reread the question</a:t>
            </a:r>
          </a:p>
        </p:txBody>
      </p:sp>
      <p:sp>
        <p:nvSpPr>
          <p:cNvPr id="1026" name="AutoShape 2" descr="https://upload.wikimedia.org/wikipedia/commons/d/d7/SynapseSchematic_lines.sv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364" y="1124744"/>
            <a:ext cx="782171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 2:  Read the question thoroughly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the directions and questions more than once, if necessary. Underline key words. You don't want to re-answer a question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BB86A-2C0D-9661-E54A-A2C7823745BC}"/>
              </a:ext>
            </a:extLst>
          </p:cNvPr>
          <p:cNvSpPr txBox="1"/>
          <p:nvPr/>
        </p:nvSpPr>
        <p:spPr>
          <a:xfrm>
            <a:off x="184364" y="2849041"/>
            <a:ext cx="7821716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Box –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Firstly, students box the command word. This highlights what type of answer the examiner is looking for.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915E4-0F42-6B2B-EA46-6822D251C627}"/>
              </a:ext>
            </a:extLst>
          </p:cNvPr>
          <p:cNvSpPr txBox="1"/>
          <p:nvPr/>
        </p:nvSpPr>
        <p:spPr>
          <a:xfrm>
            <a:off x="184364" y="3912644"/>
            <a:ext cx="7821716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Underline –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Then they underline key words, this help jog your memory of the topic.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209A65-9258-3FD3-7D80-5A649020D08C}"/>
              </a:ext>
            </a:extLst>
          </p:cNvPr>
          <p:cNvSpPr txBox="1"/>
          <p:nvPr/>
        </p:nvSpPr>
        <p:spPr>
          <a:xfrm>
            <a:off x="184364" y="4976247"/>
            <a:ext cx="7821716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Glance –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Finally they glance over the question again to gain any more information thus allowing you to analyse the question thoroughly and depict what they examiner is asking.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8737C4-A5F9-9936-AD93-1A26EA70B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107" y="1124744"/>
            <a:ext cx="3097036" cy="54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3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9680" y="0"/>
            <a:ext cx="7152640" cy="1124744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Comic Sans MS" pitchFamily="66" charset="0"/>
              </a:rPr>
              <a:t>Improving Exam Technique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72320" y="0"/>
            <a:ext cx="251968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Specification Link: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Science Revision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51968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Idea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the question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Reread the question</a:t>
            </a:r>
          </a:p>
        </p:txBody>
      </p:sp>
      <p:sp>
        <p:nvSpPr>
          <p:cNvPr id="1026" name="AutoShape 2" descr="https://upload.wikimedia.org/wikipedia/commons/d/d7/SynapseSchematic_lines.sv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364" y="1124744"/>
            <a:ext cx="782171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 3:  Don’t miss out on equation question marks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Lots of easy marks are missed in exams when it comes to answering questions that involve equations.  Take your time when answering the and remember the following: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BB86A-2C0D-9661-E54A-A2C7823745BC}"/>
              </a:ext>
            </a:extLst>
          </p:cNvPr>
          <p:cNvSpPr txBox="1"/>
          <p:nvPr/>
        </p:nvSpPr>
        <p:spPr>
          <a:xfrm>
            <a:off x="184364" y="2849041"/>
            <a:ext cx="7821716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Write down the equation you are going to use. If the “standard” form of the equation (e.g. F=ma) needs to be rearranged (e.g. a=F/m) then write down both forms, in case you rearrange the equation incorrectly.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915E4-0F42-6B2B-EA46-6822D251C627}"/>
              </a:ext>
            </a:extLst>
          </p:cNvPr>
          <p:cNvSpPr txBox="1"/>
          <p:nvPr/>
        </p:nvSpPr>
        <p:spPr>
          <a:xfrm>
            <a:off x="184364" y="4665915"/>
            <a:ext cx="7821716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Substitute the quantities from the question into your formula and carry out the calculation.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209A65-9258-3FD3-7D80-5A649020D08C}"/>
              </a:ext>
            </a:extLst>
          </p:cNvPr>
          <p:cNvSpPr txBox="1"/>
          <p:nvPr/>
        </p:nvSpPr>
        <p:spPr>
          <a:xfrm>
            <a:off x="184364" y="5807244"/>
            <a:ext cx="7821716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Write down the answer and don’t forget to use the correct unit.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86B815-5830-4E7E-7BF5-2D77C02541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40" r="21773" b="35269"/>
          <a:stretch/>
        </p:blipFill>
        <p:spPr>
          <a:xfrm>
            <a:off x="8128000" y="2268835"/>
            <a:ext cx="3972560" cy="322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0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9680" y="0"/>
            <a:ext cx="7152640" cy="1124744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Comic Sans MS" pitchFamily="66" charset="0"/>
              </a:rPr>
              <a:t>Improving Exam Technique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72320" y="0"/>
            <a:ext cx="251968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Specification Link: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Science Revision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51968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Idea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the question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Reread the question</a:t>
            </a:r>
          </a:p>
        </p:txBody>
      </p:sp>
      <p:sp>
        <p:nvSpPr>
          <p:cNvPr id="1026" name="AutoShape 2" descr="https://upload.wikimedia.org/wikipedia/commons/d/d7/SynapseSchematic_lines.sv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364" y="1124744"/>
            <a:ext cx="647043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 4:  Don’t rush graph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BB86A-2C0D-9661-E54A-A2C7823745BC}"/>
              </a:ext>
            </a:extLst>
          </p:cNvPr>
          <p:cNvSpPr txBox="1"/>
          <p:nvPr/>
        </p:nvSpPr>
        <p:spPr>
          <a:xfrm>
            <a:off x="184364" y="1755909"/>
            <a:ext cx="6470436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drawing a graph make sure you use the majority of the grid space available.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915E4-0F42-6B2B-EA46-6822D251C627}"/>
              </a:ext>
            </a:extLst>
          </p:cNvPr>
          <p:cNvSpPr txBox="1"/>
          <p:nvPr/>
        </p:nvSpPr>
        <p:spPr>
          <a:xfrm>
            <a:off x="184364" y="2756406"/>
            <a:ext cx="6470436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Always think about the features of the graph: what do the axis intercepts, the gradient of the line and the area underneath the line mean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209A65-9258-3FD3-7D80-5A649020D08C}"/>
              </a:ext>
            </a:extLst>
          </p:cNvPr>
          <p:cNvSpPr txBox="1"/>
          <p:nvPr/>
        </p:nvSpPr>
        <p:spPr>
          <a:xfrm>
            <a:off x="184364" y="4126235"/>
            <a:ext cx="6470436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Label each axis with the name of the quantity and its unit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44EDE3-D8E8-419D-F0D6-CEEAC3C2AE49}"/>
              </a:ext>
            </a:extLst>
          </p:cNvPr>
          <p:cNvSpPr txBox="1"/>
          <p:nvPr/>
        </p:nvSpPr>
        <p:spPr>
          <a:xfrm>
            <a:off x="184364" y="5151021"/>
            <a:ext cx="6470436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general: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independent variable goes on the x-axis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dependent variable goes on the y-axis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44CC2A-1E48-12B0-8B89-40C1A2C4EC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36" t="7189" r="37334"/>
          <a:stretch/>
        </p:blipFill>
        <p:spPr>
          <a:xfrm>
            <a:off x="7040880" y="1355576"/>
            <a:ext cx="4785360" cy="53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hlinkClick r:id="rId2"/>
            <a:extLst>
              <a:ext uri="{FF2B5EF4-FFF2-40B4-BE49-F238E27FC236}">
                <a16:creationId xmlns:a16="http://schemas.microsoft.com/office/drawing/2014/main" id="{5CF88256-5603-4D3C-A97E-45A4A8FD4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56281" y="111408"/>
            <a:ext cx="4433568" cy="313305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C81393-3C66-494E-AAAF-5B89F2C99386}"/>
              </a:ext>
            </a:extLst>
          </p:cNvPr>
          <p:cNvSpPr/>
          <p:nvPr/>
        </p:nvSpPr>
        <p:spPr>
          <a:xfrm>
            <a:off x="11044020" y="4070602"/>
            <a:ext cx="680676" cy="406374"/>
          </a:xfrm>
          <a:prstGeom prst="roundRect">
            <a:avLst/>
          </a:prstGeom>
          <a:solidFill>
            <a:srgbClr val="53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Science+lab Stock Vectors, Images &amp; Vector Art | Shutterstock">
            <a:extLst>
              <a:ext uri="{FF2B5EF4-FFF2-40B4-BE49-F238E27FC236}">
                <a16:creationId xmlns:a16="http://schemas.microsoft.com/office/drawing/2014/main" id="{D5F109A1-4B66-403C-A625-9463D426B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8" b="7143"/>
          <a:stretch/>
        </p:blipFill>
        <p:spPr bwMode="auto">
          <a:xfrm>
            <a:off x="397" y="4426179"/>
            <a:ext cx="6898191" cy="243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4972BD-43F6-4E4D-8D6A-B0090C7CC7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926"/>
          <a:stretch/>
        </p:blipFill>
        <p:spPr>
          <a:xfrm flipH="1">
            <a:off x="6898588" y="4426179"/>
            <a:ext cx="5734651" cy="243159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6106BF-A42A-4898-98E1-CB40EEC5F52B}"/>
              </a:ext>
            </a:extLst>
          </p:cNvPr>
          <p:cNvSpPr/>
          <p:nvPr/>
        </p:nvSpPr>
        <p:spPr>
          <a:xfrm>
            <a:off x="1107765" y="162773"/>
            <a:ext cx="8340817" cy="4134851"/>
          </a:xfrm>
          <a:prstGeom prst="roundRect">
            <a:avLst>
              <a:gd name="adj" fmla="val 954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47E928-BECD-4DD1-95A4-9F54923919A9}"/>
              </a:ext>
            </a:extLst>
          </p:cNvPr>
          <p:cNvSpPr/>
          <p:nvPr/>
        </p:nvSpPr>
        <p:spPr>
          <a:xfrm>
            <a:off x="5695508" y="4688489"/>
            <a:ext cx="2214736" cy="782269"/>
          </a:xfrm>
          <a:prstGeom prst="rect">
            <a:avLst/>
          </a:prstGeom>
          <a:solidFill>
            <a:srgbClr val="D1CBCB"/>
          </a:solidFill>
          <a:ln w="76200">
            <a:solidFill>
              <a:srgbClr val="5C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03CEFD-3B2A-4D76-B1ED-8E12971FDD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3023" y="4771745"/>
            <a:ext cx="705953" cy="6172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6B608F-89EB-4CD4-BF8C-5429A5D416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9425" y="4617620"/>
            <a:ext cx="620112" cy="8260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5CD11C-4108-431D-BEB4-C4A670193E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6805" y="4768212"/>
            <a:ext cx="705953" cy="6396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825B340-7C8E-441A-B4E4-FDF4A07C25DC}"/>
              </a:ext>
            </a:extLst>
          </p:cNvPr>
          <p:cNvSpPr/>
          <p:nvPr/>
        </p:nvSpPr>
        <p:spPr>
          <a:xfrm>
            <a:off x="5695508" y="5522765"/>
            <a:ext cx="2214736" cy="782269"/>
          </a:xfrm>
          <a:prstGeom prst="rect">
            <a:avLst/>
          </a:prstGeom>
          <a:solidFill>
            <a:srgbClr val="D1CBCB"/>
          </a:solidFill>
          <a:ln w="76200">
            <a:solidFill>
              <a:srgbClr val="5C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F316F8-170C-4BD8-AF10-D6BC21155ABA}"/>
              </a:ext>
            </a:extLst>
          </p:cNvPr>
          <p:cNvSpPr/>
          <p:nvPr/>
        </p:nvSpPr>
        <p:spPr>
          <a:xfrm>
            <a:off x="5679467" y="6312361"/>
            <a:ext cx="2214736" cy="782269"/>
          </a:xfrm>
          <a:prstGeom prst="rect">
            <a:avLst/>
          </a:prstGeom>
          <a:solidFill>
            <a:srgbClr val="D1CBCB"/>
          </a:solidFill>
          <a:ln w="76200">
            <a:solidFill>
              <a:srgbClr val="5C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01E9DB-7C6B-4763-979C-5AFFF0AAB0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0372" y="6451403"/>
            <a:ext cx="1199330" cy="4063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D87F14-80BD-4781-9D55-C17EEA4F5B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845" y="5622949"/>
            <a:ext cx="600426" cy="6198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39B2DD-4F71-46CC-8F95-61E0ED24A4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8801" y="5454772"/>
            <a:ext cx="600426" cy="7982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BCB9214-6033-41A9-AADB-C377C8ACFF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4980" y="5462462"/>
            <a:ext cx="582041" cy="7752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3504AF-67E2-4E23-B3B6-6A7517F2CB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9370205">
            <a:off x="5679328" y="6362770"/>
            <a:ext cx="1235107" cy="25991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28C50BC-3537-49BD-81E1-D465BBBDFE46}"/>
              </a:ext>
            </a:extLst>
          </p:cNvPr>
          <p:cNvSpPr/>
          <p:nvPr/>
        </p:nvSpPr>
        <p:spPr>
          <a:xfrm>
            <a:off x="843622" y="4643041"/>
            <a:ext cx="1496393" cy="782269"/>
          </a:xfrm>
          <a:prstGeom prst="rect">
            <a:avLst/>
          </a:prstGeom>
          <a:solidFill>
            <a:srgbClr val="D1CBCB"/>
          </a:solidFill>
          <a:ln w="76200">
            <a:solidFill>
              <a:srgbClr val="5C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E7EB1C-AEE2-4DAE-9AE8-F9B64908AF0C}"/>
              </a:ext>
            </a:extLst>
          </p:cNvPr>
          <p:cNvSpPr/>
          <p:nvPr/>
        </p:nvSpPr>
        <p:spPr>
          <a:xfrm>
            <a:off x="855634" y="5411622"/>
            <a:ext cx="1496393" cy="782269"/>
          </a:xfrm>
          <a:prstGeom prst="rect">
            <a:avLst/>
          </a:prstGeom>
          <a:solidFill>
            <a:srgbClr val="D1CBCB"/>
          </a:solidFill>
          <a:ln w="76200">
            <a:solidFill>
              <a:srgbClr val="5C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1811C6C-D142-4FAE-BEF8-29832CE97C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6952" y="4565903"/>
            <a:ext cx="1473063" cy="815589"/>
          </a:xfrm>
          <a:prstGeom prst="rect">
            <a:avLst/>
          </a:prstGeom>
        </p:spPr>
      </p:pic>
      <p:pic>
        <p:nvPicPr>
          <p:cNvPr id="1036" name="Picture 12" descr="Chemistry Lab Equipment Clipart">
            <a:extLst>
              <a:ext uri="{FF2B5EF4-FFF2-40B4-BE49-F238E27FC236}">
                <a16:creationId xmlns:a16="http://schemas.microsoft.com/office/drawing/2014/main" id="{572D20A7-8612-4B26-A63C-D9DD63011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6025" b="100000" l="51769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28" t="35459"/>
          <a:stretch/>
        </p:blipFill>
        <p:spPr bwMode="auto">
          <a:xfrm>
            <a:off x="875721" y="5353278"/>
            <a:ext cx="977836" cy="82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D010C2B-16CA-4630-B67F-E3E206940D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9299" y="5734976"/>
            <a:ext cx="487539" cy="4417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6E4CA8-6E61-4A3E-8CCD-ADDA17F13F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04808" y="6072392"/>
            <a:ext cx="946723" cy="80137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1AC6CDC-3E5D-4876-ACFC-AE453AFA3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610" y="6410754"/>
            <a:ext cx="528467" cy="462089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129B035C-4F4D-4422-9154-E3A14A8CD825}"/>
              </a:ext>
            </a:extLst>
          </p:cNvPr>
          <p:cNvSpPr/>
          <p:nvPr/>
        </p:nvSpPr>
        <p:spPr>
          <a:xfrm>
            <a:off x="10644206" y="4673520"/>
            <a:ext cx="1331513" cy="2128369"/>
          </a:xfrm>
          <a:prstGeom prst="rect">
            <a:avLst/>
          </a:prstGeom>
          <a:solidFill>
            <a:srgbClr val="D1CBCB"/>
          </a:solidFill>
          <a:ln w="76200">
            <a:solidFill>
              <a:srgbClr val="5C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1F2AE5D6-0D12-4DFC-9F47-E1CA97DF755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28318" y="5248864"/>
            <a:ext cx="1237675" cy="1558104"/>
          </a:xfrm>
          <a:prstGeom prst="rect">
            <a:avLst/>
          </a:prstGeom>
        </p:spPr>
      </p:pic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CF69A90-12C3-4F3E-84C3-B0593A9611E7}"/>
              </a:ext>
            </a:extLst>
          </p:cNvPr>
          <p:cNvGrpSpPr/>
          <p:nvPr/>
        </p:nvGrpSpPr>
        <p:grpSpPr>
          <a:xfrm>
            <a:off x="4346555" y="4715333"/>
            <a:ext cx="384811" cy="252759"/>
            <a:chOff x="350630" y="4714331"/>
            <a:chExt cx="384836" cy="252775"/>
          </a:xfrm>
        </p:grpSpPr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3EE003EA-95A2-40D2-AC07-E545BB41861B}"/>
                </a:ext>
              </a:extLst>
            </p:cNvPr>
            <p:cNvSpPr/>
            <p:nvPr/>
          </p:nvSpPr>
          <p:spPr>
            <a:xfrm>
              <a:off x="350630" y="4714331"/>
              <a:ext cx="384836" cy="25277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3695AC74-CD55-4683-AFBB-97AD8F11FBB3}"/>
                </a:ext>
              </a:extLst>
            </p:cNvPr>
            <p:cNvSpPr/>
            <p:nvPr/>
          </p:nvSpPr>
          <p:spPr>
            <a:xfrm>
              <a:off x="382507" y="4849724"/>
              <a:ext cx="314959" cy="91031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447D57A-6745-45C7-81C1-ADE4E20828CE}"/>
              </a:ext>
            </a:extLst>
          </p:cNvPr>
          <p:cNvGrpSpPr/>
          <p:nvPr/>
        </p:nvGrpSpPr>
        <p:grpSpPr>
          <a:xfrm>
            <a:off x="4881570" y="4723253"/>
            <a:ext cx="384811" cy="252759"/>
            <a:chOff x="350630" y="4714331"/>
            <a:chExt cx="384836" cy="252775"/>
          </a:xfrm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D3EAA85C-3D62-4122-B65D-22ECED1BB0F5}"/>
                </a:ext>
              </a:extLst>
            </p:cNvPr>
            <p:cNvSpPr/>
            <p:nvPr/>
          </p:nvSpPr>
          <p:spPr>
            <a:xfrm>
              <a:off x="350630" y="4714331"/>
              <a:ext cx="384836" cy="25277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CE734847-02B2-41CB-B5AE-C8A9C6113411}"/>
                </a:ext>
              </a:extLst>
            </p:cNvPr>
            <p:cNvSpPr/>
            <p:nvPr/>
          </p:nvSpPr>
          <p:spPr>
            <a:xfrm>
              <a:off x="382507" y="4849724"/>
              <a:ext cx="314959" cy="91031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9FC8F35-2815-41CF-BF9B-EB14B04DF9EE}"/>
              </a:ext>
            </a:extLst>
          </p:cNvPr>
          <p:cNvGrpSpPr/>
          <p:nvPr/>
        </p:nvGrpSpPr>
        <p:grpSpPr>
          <a:xfrm>
            <a:off x="8703085" y="4718686"/>
            <a:ext cx="384811" cy="252759"/>
            <a:chOff x="350630" y="4714331"/>
            <a:chExt cx="384836" cy="252775"/>
          </a:xfrm>
        </p:grpSpPr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291216BB-61C7-427A-85F5-F3A0C52BAEC4}"/>
                </a:ext>
              </a:extLst>
            </p:cNvPr>
            <p:cNvSpPr/>
            <p:nvPr/>
          </p:nvSpPr>
          <p:spPr>
            <a:xfrm>
              <a:off x="350630" y="4714331"/>
              <a:ext cx="384836" cy="25277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62A016C5-2472-4D8E-B2B0-23DAE14D2F3B}"/>
                </a:ext>
              </a:extLst>
            </p:cNvPr>
            <p:cNvSpPr/>
            <p:nvPr/>
          </p:nvSpPr>
          <p:spPr>
            <a:xfrm>
              <a:off x="382507" y="4849724"/>
              <a:ext cx="314959" cy="91031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313833E-FE61-44F8-9A31-39692EF0E1C4}"/>
              </a:ext>
            </a:extLst>
          </p:cNvPr>
          <p:cNvGrpSpPr/>
          <p:nvPr/>
        </p:nvGrpSpPr>
        <p:grpSpPr>
          <a:xfrm>
            <a:off x="8181919" y="4709681"/>
            <a:ext cx="384811" cy="252759"/>
            <a:chOff x="350630" y="4714331"/>
            <a:chExt cx="384836" cy="252775"/>
          </a:xfrm>
        </p:grpSpPr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AD7113FB-82B9-471E-8EE2-14F3ECF068C8}"/>
                </a:ext>
              </a:extLst>
            </p:cNvPr>
            <p:cNvSpPr/>
            <p:nvPr/>
          </p:nvSpPr>
          <p:spPr>
            <a:xfrm>
              <a:off x="350630" y="4714331"/>
              <a:ext cx="384836" cy="25277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352CF1ED-9EAE-498F-AEA4-A56BDF5B57DD}"/>
                </a:ext>
              </a:extLst>
            </p:cNvPr>
            <p:cNvSpPr/>
            <p:nvPr/>
          </p:nvSpPr>
          <p:spPr>
            <a:xfrm>
              <a:off x="382507" y="4849724"/>
              <a:ext cx="314959" cy="91031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0E409FC-A0F0-4E8C-86E8-DD0F4B1C23D3}"/>
              </a:ext>
            </a:extLst>
          </p:cNvPr>
          <p:cNvGrpSpPr/>
          <p:nvPr/>
        </p:nvGrpSpPr>
        <p:grpSpPr>
          <a:xfrm>
            <a:off x="12029654" y="4696014"/>
            <a:ext cx="384811" cy="252759"/>
            <a:chOff x="350630" y="4714331"/>
            <a:chExt cx="384836" cy="252775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7450FECA-535F-4261-98D2-C777EFCDF3BF}"/>
                </a:ext>
              </a:extLst>
            </p:cNvPr>
            <p:cNvSpPr/>
            <p:nvPr/>
          </p:nvSpPr>
          <p:spPr>
            <a:xfrm>
              <a:off x="350630" y="4714331"/>
              <a:ext cx="384836" cy="25277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968D813F-66FC-4611-B11E-4FAE3DB8AEA5}"/>
                </a:ext>
              </a:extLst>
            </p:cNvPr>
            <p:cNvSpPr/>
            <p:nvPr/>
          </p:nvSpPr>
          <p:spPr>
            <a:xfrm>
              <a:off x="382507" y="4849724"/>
              <a:ext cx="314959" cy="91031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0BD9FEE-75BF-49FA-BB6E-265C4DBFEE5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408" b="91968" l="0" r="100000"/>
                    </a14:imgEffect>
                  </a14:imgLayer>
                </a14:imgProps>
              </a:ext>
            </a:extLst>
          </a:blip>
          <a:srcRect t="40000" b="35459"/>
          <a:stretch/>
        </p:blipFill>
        <p:spPr>
          <a:xfrm>
            <a:off x="681495" y="4116513"/>
            <a:ext cx="852541" cy="362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85FAE7-9DAE-49EE-A08E-47295DDEF978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b="1662"/>
          <a:stretch/>
        </p:blipFill>
        <p:spPr>
          <a:xfrm>
            <a:off x="397" y="2062745"/>
            <a:ext cx="1107368" cy="2404072"/>
          </a:xfrm>
          <a:prstGeom prst="rect">
            <a:avLst/>
          </a:prstGeom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684D3C6E-3ADE-4D1B-AE59-64435AC326AF}"/>
              </a:ext>
            </a:extLst>
          </p:cNvPr>
          <p:cNvGrpSpPr/>
          <p:nvPr/>
        </p:nvGrpSpPr>
        <p:grpSpPr>
          <a:xfrm>
            <a:off x="351004" y="4714248"/>
            <a:ext cx="384811" cy="252759"/>
            <a:chOff x="350630" y="4714331"/>
            <a:chExt cx="384836" cy="252775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42068061-5CC9-4BB6-8BC2-AD26FACB9413}"/>
                </a:ext>
              </a:extLst>
            </p:cNvPr>
            <p:cNvSpPr/>
            <p:nvPr/>
          </p:nvSpPr>
          <p:spPr>
            <a:xfrm>
              <a:off x="350630" y="4714331"/>
              <a:ext cx="384836" cy="25277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BDCF0BF4-62B8-4F95-9781-5182A03CBB5B}"/>
                </a:ext>
              </a:extLst>
            </p:cNvPr>
            <p:cNvSpPr/>
            <p:nvPr/>
          </p:nvSpPr>
          <p:spPr>
            <a:xfrm>
              <a:off x="382507" y="4849724"/>
              <a:ext cx="314959" cy="91031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53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A93ACB-8387-4875-A88F-8DAECF7E092C}"/>
              </a:ext>
            </a:extLst>
          </p:cNvPr>
          <p:cNvGrpSpPr/>
          <p:nvPr/>
        </p:nvGrpSpPr>
        <p:grpSpPr>
          <a:xfrm>
            <a:off x="8412331" y="-133396"/>
            <a:ext cx="4604085" cy="4850608"/>
            <a:chOff x="8412481" y="-133628"/>
            <a:chExt cx="4604385" cy="48509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3250FC-A9F6-4492-9E76-D3A992AD9C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8838" b="77778" l="14573" r="7487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60" t="7844" r="26147" b="22390"/>
            <a:stretch/>
          </p:blipFill>
          <p:spPr>
            <a:xfrm>
              <a:off x="8412481" y="-133628"/>
              <a:ext cx="3890010" cy="4600512"/>
            </a:xfrm>
            <a:prstGeom prst="rect">
              <a:avLst/>
            </a:prstGeom>
          </p:spPr>
        </p:pic>
        <p:pic>
          <p:nvPicPr>
            <p:cNvPr id="1030" name="Picture 6" descr="1000+ Free Book Clipart Images You Can Download Right Now">
              <a:extLst>
                <a:ext uri="{FF2B5EF4-FFF2-40B4-BE49-F238E27FC236}">
                  <a16:creationId xmlns:a16="http://schemas.microsoft.com/office/drawing/2014/main" id="{04DF84AD-F55E-44A9-8F26-56B490AF8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8116" y="3288546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Paper cup clipart free images - ClipartBarn">
              <a:extLst>
                <a:ext uri="{FF2B5EF4-FFF2-40B4-BE49-F238E27FC236}">
                  <a16:creationId xmlns:a16="http://schemas.microsoft.com/office/drawing/2014/main" id="{7EEA98A3-4471-436F-9F30-1D1BB5C63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8197" y="4023291"/>
              <a:ext cx="805637" cy="501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16140FA-D0D7-41D1-BC63-44E2E0DBCD6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89286" y="1234687"/>
            <a:ext cx="7846232" cy="33348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9A5096-938D-46AE-94C6-E65E35B03DD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86876" y="1247163"/>
            <a:ext cx="7846232" cy="33348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4EE51A-6E7F-4C0E-998D-4E46E564D38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96577" y="1247163"/>
            <a:ext cx="7846232" cy="33348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15AF00A-070A-4E72-8E99-5B520BCD29A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84466" y="1227438"/>
            <a:ext cx="7846232" cy="33348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AD50550-BA18-4A31-B562-3045A3F7077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05749" y="1239222"/>
            <a:ext cx="7846232" cy="33348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E64FA9E-C528-4090-9317-4F8CB337CB3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15569" y="1238351"/>
            <a:ext cx="7846232" cy="33348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3A7904D-9DD8-4BA2-91F6-2211D8C4CC7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05749" y="1238351"/>
            <a:ext cx="7846232" cy="333480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646A6E1-F1A6-4131-8C8C-220CE536C15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15569" y="1239222"/>
            <a:ext cx="7846232" cy="3334801"/>
          </a:xfrm>
          <a:prstGeom prst="rect">
            <a:avLst/>
          </a:prstGeom>
        </p:spPr>
      </p:pic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A36347F0-4C3C-41A4-AF84-7A08F458DE45}"/>
              </a:ext>
            </a:extLst>
          </p:cNvPr>
          <p:cNvSpPr/>
          <p:nvPr/>
        </p:nvSpPr>
        <p:spPr>
          <a:xfrm>
            <a:off x="1005873" y="87895"/>
            <a:ext cx="8627732" cy="888717"/>
          </a:xfrm>
          <a:prstGeom prst="wedgeRoundRectCallout">
            <a:avLst>
              <a:gd name="adj1" fmla="val 62734"/>
              <a:gd name="adj2" fmla="val 199757"/>
              <a:gd name="adj3" fmla="val 1666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CDB670-ECA8-47E4-9E2F-A9A9484807C1}"/>
              </a:ext>
            </a:extLst>
          </p:cNvPr>
          <p:cNvSpPr txBox="1"/>
          <p:nvPr/>
        </p:nvSpPr>
        <p:spPr>
          <a:xfrm>
            <a:off x="1077287" y="145615"/>
            <a:ext cx="8455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we are looking at practical activities in Science it’s important to use some key words</a:t>
            </a:r>
          </a:p>
        </p:txBody>
      </p:sp>
    </p:spTree>
    <p:extLst>
      <p:ext uri="{BB962C8B-B14F-4D97-AF65-F5344CB8AC3E}">
        <p14:creationId xmlns:p14="http://schemas.microsoft.com/office/powerpoint/2010/main" val="9907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299" y="-13252"/>
            <a:ext cx="6977381" cy="817367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Comic Sans MS" pitchFamily="66" charset="0"/>
              </a:rPr>
              <a:t>Limiting Factors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662" y="1542430"/>
            <a:ext cx="7551898" cy="1825884"/>
          </a:xfrm>
          <a:prstGeom prst="rect">
            <a:avLst/>
          </a:prstGeom>
          <a:noFill/>
          <a:ln w="57150"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Introduction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Photosynthesis is a chemical reaction that takes place inside a plant, producing food for the plant to survive. Carbon dioxide, water and light are all needed for photosynthesis to take place. Photosynthesis happens in the leaves of a plant.</a:t>
            </a:r>
          </a:p>
        </p:txBody>
      </p:sp>
      <p:sp>
        <p:nvSpPr>
          <p:cNvPr id="1026" name="AutoShape 2" descr="https://upload.wikimedia.org/wikipedia/commons/d/d7/SynapseSchematic_lines.sv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3A52FD-EF0D-40E9-9D21-0E38E69EBA30}"/>
              </a:ext>
            </a:extLst>
          </p:cNvPr>
          <p:cNvSpPr txBox="1"/>
          <p:nvPr/>
        </p:nvSpPr>
        <p:spPr>
          <a:xfrm>
            <a:off x="0" y="-13252"/>
            <a:ext cx="16383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Words: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Carbon dioxide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E2C338-8112-43F7-9213-2B7D3297A072}"/>
              </a:ext>
            </a:extLst>
          </p:cNvPr>
          <p:cNvSpPr txBox="1"/>
          <p:nvPr/>
        </p:nvSpPr>
        <p:spPr>
          <a:xfrm>
            <a:off x="8615681" y="0"/>
            <a:ext cx="357632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Specification Link: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4.4.1.1 Photosynthesis reaction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5DDA8-405A-4278-9BB8-DA1BBF054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13" y="3556002"/>
            <a:ext cx="7641748" cy="11092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B32B56-F43E-4998-846A-3A6644A27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687" y="4404120"/>
            <a:ext cx="1794000" cy="16207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9674A3-FF6F-49D6-9DB2-6C31833E4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2656" y="4808044"/>
            <a:ext cx="1675561" cy="9354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AC6F6E-CAF0-4C27-895D-373D9EC6D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55" y="5056868"/>
            <a:ext cx="1584190" cy="6349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E1F9B4-773E-477F-B798-072F484AC1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13" y="4562679"/>
            <a:ext cx="1754070" cy="12154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4E771D-DC8D-4AFC-8453-51A78569A9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813" y="5831133"/>
            <a:ext cx="7641747" cy="105969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F7E650B-3009-4B23-950F-C8940EF97823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47760" y="1506757"/>
            <a:ext cx="2326640" cy="1361117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620F16-CF58-40B2-AFCD-43FF8ED0AA57}"/>
              </a:ext>
            </a:extLst>
          </p:cNvPr>
          <p:cNvSpPr/>
          <p:nvPr/>
        </p:nvSpPr>
        <p:spPr>
          <a:xfrm>
            <a:off x="8036560" y="979413"/>
            <a:ext cx="4014627" cy="574650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CE35FD-455A-4EDD-9B53-64C6C82E70E0}"/>
              </a:ext>
            </a:extLst>
          </p:cNvPr>
          <p:cNvSpPr txBox="1"/>
          <p:nvPr/>
        </p:nvSpPr>
        <p:spPr>
          <a:xfrm>
            <a:off x="8036559" y="947275"/>
            <a:ext cx="4014627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a limiting factor?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F5A907-01C3-41A9-BA6C-201A49740447}"/>
              </a:ext>
            </a:extLst>
          </p:cNvPr>
          <p:cNvSpPr/>
          <p:nvPr/>
        </p:nvSpPr>
        <p:spPr>
          <a:xfrm>
            <a:off x="8107680" y="2988698"/>
            <a:ext cx="3855176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 process like photosynthesis which is affected by more than one factor, its rate is limited by the factor which is closest to its minimum value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C14F2B-9C77-4874-8530-7A0532E87D91}"/>
              </a:ext>
            </a:extLst>
          </p:cNvPr>
          <p:cNvSpPr/>
          <p:nvPr/>
        </p:nvSpPr>
        <p:spPr>
          <a:xfrm>
            <a:off x="8106129" y="4308470"/>
            <a:ext cx="3855176" cy="92333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at any point in time if one of the three factors is in low supply, this factor will be the limiting factor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E8939E-9B75-4A30-806A-F813FFF1D47F}"/>
              </a:ext>
            </a:extLst>
          </p:cNvPr>
          <p:cNvSpPr/>
          <p:nvPr/>
        </p:nvSpPr>
        <p:spPr>
          <a:xfrm>
            <a:off x="8135845" y="5351243"/>
            <a:ext cx="3855176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a change to the limiting factor will increase or decrease the rate of photosynthesis. Changing the other two will have no effect.</a:t>
            </a:r>
          </a:p>
        </p:txBody>
      </p:sp>
    </p:spTree>
    <p:extLst>
      <p:ext uri="{BB962C8B-B14F-4D97-AF65-F5344CB8AC3E}">
        <p14:creationId xmlns:p14="http://schemas.microsoft.com/office/powerpoint/2010/main" val="68879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rate of photosynthesis plotted against light intensity. the rate begins to slow as the light intensity continues to increase">
            <a:extLst>
              <a:ext uri="{FF2B5EF4-FFF2-40B4-BE49-F238E27FC236}">
                <a16:creationId xmlns:a16="http://schemas.microsoft.com/office/drawing/2014/main" id="{78EBCB03-860A-45E7-B572-F93825CBDF0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161" y="880429"/>
            <a:ext cx="5139516" cy="42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299" y="-13252"/>
            <a:ext cx="6977381" cy="817367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Comic Sans MS" pitchFamily="66" charset="0"/>
              </a:rPr>
              <a:t>Limiting Factors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834" y="1791001"/>
            <a:ext cx="2866433" cy="4216539"/>
          </a:xfrm>
          <a:prstGeom prst="rect">
            <a:avLst/>
          </a:prstGeom>
          <a:noFill/>
          <a:ln w="57150"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Light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Without enough light, a plant cannot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photosynthesise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very quickly, even if there is plenty of water and carbon dioxide. Increasing the light intensity will boost the speed of photosynthesis. </a:t>
            </a:r>
          </a:p>
        </p:txBody>
      </p:sp>
      <p:sp>
        <p:nvSpPr>
          <p:cNvPr id="1026" name="AutoShape 2" descr="https://upload.wikimedia.org/wikipedia/commons/d/d7/SynapseSchematic_lines.sv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3A52FD-EF0D-40E9-9D21-0E38E69EBA30}"/>
              </a:ext>
            </a:extLst>
          </p:cNvPr>
          <p:cNvSpPr txBox="1"/>
          <p:nvPr/>
        </p:nvSpPr>
        <p:spPr>
          <a:xfrm>
            <a:off x="0" y="-13252"/>
            <a:ext cx="16383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Words: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Carbon dioxide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E2C338-8112-43F7-9213-2B7D3297A072}"/>
              </a:ext>
            </a:extLst>
          </p:cNvPr>
          <p:cNvSpPr txBox="1"/>
          <p:nvPr/>
        </p:nvSpPr>
        <p:spPr>
          <a:xfrm>
            <a:off x="8615681" y="0"/>
            <a:ext cx="357632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Specification Link: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4.4.1.1 Photosynthesis reaction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7E650B-3009-4B23-950F-C8940EF97823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7760" y="1506757"/>
            <a:ext cx="2326640" cy="1361117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620F16-CF58-40B2-AFCD-43FF8ED0AA57}"/>
              </a:ext>
            </a:extLst>
          </p:cNvPr>
          <p:cNvSpPr/>
          <p:nvPr/>
        </p:nvSpPr>
        <p:spPr>
          <a:xfrm>
            <a:off x="8036560" y="979413"/>
            <a:ext cx="4014627" cy="574650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CE35FD-455A-4EDD-9B53-64C6C82E70E0}"/>
              </a:ext>
            </a:extLst>
          </p:cNvPr>
          <p:cNvSpPr txBox="1"/>
          <p:nvPr/>
        </p:nvSpPr>
        <p:spPr>
          <a:xfrm>
            <a:off x="8036559" y="947275"/>
            <a:ext cx="4014627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a limiting factor?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F5A907-01C3-41A9-BA6C-201A49740447}"/>
              </a:ext>
            </a:extLst>
          </p:cNvPr>
          <p:cNvSpPr/>
          <p:nvPr/>
        </p:nvSpPr>
        <p:spPr>
          <a:xfrm>
            <a:off x="8107680" y="2988698"/>
            <a:ext cx="3855176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 process like photosynthesis which is affected by more than one factor, its rate is limited by the factor which is closest to its minimum value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C14F2B-9C77-4874-8530-7A0532E87D91}"/>
              </a:ext>
            </a:extLst>
          </p:cNvPr>
          <p:cNvSpPr/>
          <p:nvPr/>
        </p:nvSpPr>
        <p:spPr>
          <a:xfrm>
            <a:off x="8106129" y="4308470"/>
            <a:ext cx="3855176" cy="92333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at any point in time if one of the three factors is in low supply, this factor will be the limiting factor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E8939E-9B75-4A30-806A-F813FFF1D47F}"/>
              </a:ext>
            </a:extLst>
          </p:cNvPr>
          <p:cNvSpPr/>
          <p:nvPr/>
        </p:nvSpPr>
        <p:spPr>
          <a:xfrm>
            <a:off x="8135845" y="5351243"/>
            <a:ext cx="3855176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a change to the limiting factor will increase or decrease the rate of photosynthesis. Changing the other two will have no effect.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65CE68-3C59-48BE-B795-C75396A810AD}"/>
              </a:ext>
            </a:extLst>
          </p:cNvPr>
          <p:cNvSpPr txBox="1"/>
          <p:nvPr/>
        </p:nvSpPr>
        <p:spPr>
          <a:xfrm>
            <a:off x="3205655" y="5047134"/>
            <a:ext cx="359232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EA2FAC-66AD-4807-897B-372ABF05E8DD}"/>
              </a:ext>
            </a:extLst>
          </p:cNvPr>
          <p:cNvSpPr txBox="1"/>
          <p:nvPr/>
        </p:nvSpPr>
        <p:spPr>
          <a:xfrm>
            <a:off x="3205655" y="5977571"/>
            <a:ext cx="359232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B2C5C0-5119-46F2-B71F-32B2E0FFF12F}"/>
              </a:ext>
            </a:extLst>
          </p:cNvPr>
          <p:cNvSpPr txBox="1"/>
          <p:nvPr/>
        </p:nvSpPr>
        <p:spPr>
          <a:xfrm>
            <a:off x="3698719" y="4908634"/>
            <a:ext cx="4141997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the change in the rate of photosynthesis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3D8BCA-EC37-4CE7-88C8-BD94880C1110}"/>
              </a:ext>
            </a:extLst>
          </p:cNvPr>
          <p:cNvSpPr txBox="1"/>
          <p:nvPr/>
        </p:nvSpPr>
        <p:spPr>
          <a:xfrm>
            <a:off x="3698720" y="5708376"/>
            <a:ext cx="4141996" cy="92333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there any way that the rate of photosynthesis can be artificially increased?</a:t>
            </a:r>
          </a:p>
        </p:txBody>
      </p:sp>
    </p:spTree>
    <p:extLst>
      <p:ext uri="{BB962C8B-B14F-4D97-AF65-F5344CB8AC3E}">
        <p14:creationId xmlns:p14="http://schemas.microsoft.com/office/powerpoint/2010/main" val="255930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ate of photosynthesis plotted against carbon dioxide concentration. the rate begins to slow as the carbon dioxide concentration continues to increase">
            <a:extLst>
              <a:ext uri="{FF2B5EF4-FFF2-40B4-BE49-F238E27FC236}">
                <a16:creationId xmlns:a16="http://schemas.microsoft.com/office/drawing/2014/main" id="{0BCCBE59-1AF5-46FF-9501-69EC895C2B2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5451" y="986031"/>
            <a:ext cx="5051108" cy="376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299" y="-13252"/>
            <a:ext cx="6977381" cy="817367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Comic Sans MS" pitchFamily="66" charset="0"/>
              </a:rPr>
              <a:t>Limiting Factors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834" y="1791001"/>
            <a:ext cx="2754086" cy="4585871"/>
          </a:xfrm>
          <a:prstGeom prst="rect">
            <a:avLst/>
          </a:prstGeom>
          <a:noFill/>
          <a:ln w="57150"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Carbon dioxide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Sometimes photosynthesis is limited by the concentration of carbon dioxide in the air. Even if there is plenty of light, a plant cannot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photosynthesise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if there is insufficient carbon dioxide</a:t>
            </a:r>
          </a:p>
        </p:txBody>
      </p:sp>
      <p:sp>
        <p:nvSpPr>
          <p:cNvPr id="1026" name="AutoShape 2" descr="https://upload.wikimedia.org/wikipedia/commons/d/d7/SynapseSchematic_lines.sv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3A52FD-EF0D-40E9-9D21-0E38E69EBA30}"/>
              </a:ext>
            </a:extLst>
          </p:cNvPr>
          <p:cNvSpPr txBox="1"/>
          <p:nvPr/>
        </p:nvSpPr>
        <p:spPr>
          <a:xfrm>
            <a:off x="0" y="-13252"/>
            <a:ext cx="16383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Words: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Carbon dioxide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E2C338-8112-43F7-9213-2B7D3297A072}"/>
              </a:ext>
            </a:extLst>
          </p:cNvPr>
          <p:cNvSpPr txBox="1"/>
          <p:nvPr/>
        </p:nvSpPr>
        <p:spPr>
          <a:xfrm>
            <a:off x="8615681" y="0"/>
            <a:ext cx="357632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Specification Link: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4.4.1.1 Photosynthesis reaction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7E650B-3009-4B23-950F-C8940EF97823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7760" y="1506757"/>
            <a:ext cx="2326640" cy="1361117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620F16-CF58-40B2-AFCD-43FF8ED0AA57}"/>
              </a:ext>
            </a:extLst>
          </p:cNvPr>
          <p:cNvSpPr/>
          <p:nvPr/>
        </p:nvSpPr>
        <p:spPr>
          <a:xfrm>
            <a:off x="8036560" y="979413"/>
            <a:ext cx="4014627" cy="574650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CE35FD-455A-4EDD-9B53-64C6C82E70E0}"/>
              </a:ext>
            </a:extLst>
          </p:cNvPr>
          <p:cNvSpPr txBox="1"/>
          <p:nvPr/>
        </p:nvSpPr>
        <p:spPr>
          <a:xfrm>
            <a:off x="8036559" y="947275"/>
            <a:ext cx="4014627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a limiting factor?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F5A907-01C3-41A9-BA6C-201A49740447}"/>
              </a:ext>
            </a:extLst>
          </p:cNvPr>
          <p:cNvSpPr/>
          <p:nvPr/>
        </p:nvSpPr>
        <p:spPr>
          <a:xfrm>
            <a:off x="8107680" y="2988698"/>
            <a:ext cx="3855176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 process like photosynthesis which is affected by more than one factor, its rate is limited by the factor which is closest to its minimum value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C14F2B-9C77-4874-8530-7A0532E87D91}"/>
              </a:ext>
            </a:extLst>
          </p:cNvPr>
          <p:cNvSpPr/>
          <p:nvPr/>
        </p:nvSpPr>
        <p:spPr>
          <a:xfrm>
            <a:off x="8106129" y="4308470"/>
            <a:ext cx="3855176" cy="92333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at any point in time if one of the three factors is in low supply, this factor will be the limiting factor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E8939E-9B75-4A30-806A-F813FFF1D47F}"/>
              </a:ext>
            </a:extLst>
          </p:cNvPr>
          <p:cNvSpPr/>
          <p:nvPr/>
        </p:nvSpPr>
        <p:spPr>
          <a:xfrm>
            <a:off x="8135845" y="5351243"/>
            <a:ext cx="3855176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a change to the limiting factor will increase or decrease the rate of photosynthesis. Changing the other two will have no effect.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6BCD89-CA45-428F-9136-AADD95F1A158}"/>
              </a:ext>
            </a:extLst>
          </p:cNvPr>
          <p:cNvSpPr txBox="1"/>
          <p:nvPr/>
        </p:nvSpPr>
        <p:spPr>
          <a:xfrm>
            <a:off x="3121572" y="5047134"/>
            <a:ext cx="359232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530764-11AA-4956-8F40-C802BD554973}"/>
              </a:ext>
            </a:extLst>
          </p:cNvPr>
          <p:cNvSpPr txBox="1"/>
          <p:nvPr/>
        </p:nvSpPr>
        <p:spPr>
          <a:xfrm>
            <a:off x="3121572" y="5951407"/>
            <a:ext cx="359232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3290E4-9D9A-44E8-A128-D0DEA215787E}"/>
              </a:ext>
            </a:extLst>
          </p:cNvPr>
          <p:cNvSpPr txBox="1"/>
          <p:nvPr/>
        </p:nvSpPr>
        <p:spPr>
          <a:xfrm>
            <a:off x="3614637" y="4908634"/>
            <a:ext cx="4215570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the change in the rate of photosynthesis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865B12-58BE-45CA-BB95-FC0101B6180B}"/>
              </a:ext>
            </a:extLst>
          </p:cNvPr>
          <p:cNvSpPr txBox="1"/>
          <p:nvPr/>
        </p:nvSpPr>
        <p:spPr>
          <a:xfrm>
            <a:off x="3614636" y="5708376"/>
            <a:ext cx="4215569" cy="92333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there any way that the rate of photosynthesis can be artificially increased?</a:t>
            </a:r>
          </a:p>
        </p:txBody>
      </p:sp>
    </p:spTree>
    <p:extLst>
      <p:ext uri="{BB962C8B-B14F-4D97-AF65-F5344CB8AC3E}">
        <p14:creationId xmlns:p14="http://schemas.microsoft.com/office/powerpoint/2010/main" val="26522395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5654</TotalTime>
  <Words>1792</Words>
  <Application>Microsoft Office PowerPoint</Application>
  <PresentationFormat>Widescreen</PresentationFormat>
  <Paragraphs>192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Calibri Light</vt:lpstr>
      <vt:lpstr>Comic Sans MS</vt:lpstr>
      <vt:lpstr>Symbol</vt:lpstr>
      <vt:lpstr>Office Theme</vt:lpstr>
      <vt:lpstr>2_Office Theme</vt:lpstr>
      <vt:lpstr>1_Office Theme</vt:lpstr>
      <vt:lpstr>3_Office Theme</vt:lpstr>
      <vt:lpstr>PowerPoint Presentation</vt:lpstr>
      <vt:lpstr>Improving Exam Technique</vt:lpstr>
      <vt:lpstr>Improving Exam Technique</vt:lpstr>
      <vt:lpstr>Improving Exam Technique</vt:lpstr>
      <vt:lpstr>Improving Exam Technique</vt:lpstr>
      <vt:lpstr>PowerPoint Presentation</vt:lpstr>
      <vt:lpstr>Limiting Factors</vt:lpstr>
      <vt:lpstr>Limiting Factors</vt:lpstr>
      <vt:lpstr>Limiting Factors</vt:lpstr>
      <vt:lpstr>Limiting Factors</vt:lpstr>
      <vt:lpstr>PowerPoint Presentation</vt:lpstr>
      <vt:lpstr>Limiting Factors</vt:lpstr>
      <vt:lpstr>PowerPoint Presentation</vt:lpstr>
      <vt:lpstr>Photosynthesis Investigation Method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13</cp:revision>
  <dcterms:created xsi:type="dcterms:W3CDTF">2023-05-02T19:07:32Z</dcterms:created>
  <dcterms:modified xsi:type="dcterms:W3CDTF">2024-04-18T04:51:45Z</dcterms:modified>
</cp:coreProperties>
</file>