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56" r:id="rId3"/>
    <p:sldId id="259" r:id="rId4"/>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47" d="100"/>
          <a:sy n="47" d="100"/>
        </p:scale>
        <p:origin x="212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D517FC0-A79E-4323-8FD3-41E93B0F82E7}"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0E1DD1-2BAC-4984-8CDC-D3D8FE9F19B2}" type="slidenum">
              <a:rPr lang="en-GB" smtClean="0"/>
              <a:t>‹#›</a:t>
            </a:fld>
            <a:endParaRPr lang="en-GB"/>
          </a:p>
        </p:txBody>
      </p:sp>
    </p:spTree>
    <p:extLst>
      <p:ext uri="{BB962C8B-B14F-4D97-AF65-F5344CB8AC3E}">
        <p14:creationId xmlns:p14="http://schemas.microsoft.com/office/powerpoint/2010/main" val="1132908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517FC0-A79E-4323-8FD3-41E93B0F82E7}"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0E1DD1-2BAC-4984-8CDC-D3D8FE9F19B2}" type="slidenum">
              <a:rPr lang="en-GB" smtClean="0"/>
              <a:t>‹#›</a:t>
            </a:fld>
            <a:endParaRPr lang="en-GB"/>
          </a:p>
        </p:txBody>
      </p:sp>
    </p:spTree>
    <p:extLst>
      <p:ext uri="{BB962C8B-B14F-4D97-AF65-F5344CB8AC3E}">
        <p14:creationId xmlns:p14="http://schemas.microsoft.com/office/powerpoint/2010/main" val="4177962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517FC0-A79E-4323-8FD3-41E93B0F82E7}"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0E1DD1-2BAC-4984-8CDC-D3D8FE9F19B2}" type="slidenum">
              <a:rPr lang="en-GB" smtClean="0"/>
              <a:t>‹#›</a:t>
            </a:fld>
            <a:endParaRPr lang="en-GB"/>
          </a:p>
        </p:txBody>
      </p:sp>
    </p:spTree>
    <p:extLst>
      <p:ext uri="{BB962C8B-B14F-4D97-AF65-F5344CB8AC3E}">
        <p14:creationId xmlns:p14="http://schemas.microsoft.com/office/powerpoint/2010/main" val="1647878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876277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169544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AA4433-A435-4F16-AD0A-11C026674ABC}"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7486382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AA4433-A435-4F16-AD0A-11C026674ABC}" type="datetimeFigureOut">
              <a:rPr lang="en-GB" smtClean="0"/>
              <a:t>09/06/2024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883989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AA4433-A435-4F16-AD0A-11C026674ABC}" type="datetimeFigureOut">
              <a:rPr lang="en-GB" smtClean="0"/>
              <a:t>09/06/2024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2234718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AA4433-A435-4F16-AD0A-11C026674ABC}" type="datetimeFigureOut">
              <a:rPr lang="en-GB" smtClean="0"/>
              <a:t>09/06/2024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5071191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AA4433-A435-4F16-AD0A-11C026674ABC}" type="datetimeFigureOut">
              <a:rPr lang="en-GB" smtClean="0"/>
              <a:t>09/06/2024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40238685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AA4433-A435-4F16-AD0A-11C026674ABC}" type="datetimeFigureOut">
              <a:rPr lang="en-GB" smtClean="0"/>
              <a:t>09/06/2024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351227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517FC0-A79E-4323-8FD3-41E93B0F82E7}"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0E1DD1-2BAC-4984-8CDC-D3D8FE9F19B2}" type="slidenum">
              <a:rPr lang="en-GB" smtClean="0"/>
              <a:t>‹#›</a:t>
            </a:fld>
            <a:endParaRPr lang="en-GB"/>
          </a:p>
        </p:txBody>
      </p:sp>
    </p:spTree>
    <p:extLst>
      <p:ext uri="{BB962C8B-B14F-4D97-AF65-F5344CB8AC3E}">
        <p14:creationId xmlns:p14="http://schemas.microsoft.com/office/powerpoint/2010/main" val="8099920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AA4433-A435-4F16-AD0A-11C026674ABC}" type="datetimeFigureOut">
              <a:rPr lang="en-GB" smtClean="0"/>
              <a:t>09/06/2024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4290470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6474155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144842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517FC0-A79E-4323-8FD3-41E93B0F82E7}"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0E1DD1-2BAC-4984-8CDC-D3D8FE9F19B2}" type="slidenum">
              <a:rPr lang="en-GB" smtClean="0"/>
              <a:t>‹#›</a:t>
            </a:fld>
            <a:endParaRPr lang="en-GB"/>
          </a:p>
        </p:txBody>
      </p:sp>
    </p:spTree>
    <p:extLst>
      <p:ext uri="{BB962C8B-B14F-4D97-AF65-F5344CB8AC3E}">
        <p14:creationId xmlns:p14="http://schemas.microsoft.com/office/powerpoint/2010/main" val="3353852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D517FC0-A79E-4323-8FD3-41E93B0F82E7}" type="datetimeFigureOut">
              <a:rPr lang="en-GB" smtClean="0"/>
              <a:t>09/06/2024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0E1DD1-2BAC-4984-8CDC-D3D8FE9F19B2}" type="slidenum">
              <a:rPr lang="en-GB" smtClean="0"/>
              <a:t>‹#›</a:t>
            </a:fld>
            <a:endParaRPr lang="en-GB"/>
          </a:p>
        </p:txBody>
      </p:sp>
    </p:spTree>
    <p:extLst>
      <p:ext uri="{BB962C8B-B14F-4D97-AF65-F5344CB8AC3E}">
        <p14:creationId xmlns:p14="http://schemas.microsoft.com/office/powerpoint/2010/main" val="690393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517FC0-A79E-4323-8FD3-41E93B0F82E7}" type="datetimeFigureOut">
              <a:rPr lang="en-GB" smtClean="0"/>
              <a:t>09/06/2024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E0E1DD1-2BAC-4984-8CDC-D3D8FE9F19B2}" type="slidenum">
              <a:rPr lang="en-GB" smtClean="0"/>
              <a:t>‹#›</a:t>
            </a:fld>
            <a:endParaRPr lang="en-GB"/>
          </a:p>
        </p:txBody>
      </p:sp>
    </p:spTree>
    <p:extLst>
      <p:ext uri="{BB962C8B-B14F-4D97-AF65-F5344CB8AC3E}">
        <p14:creationId xmlns:p14="http://schemas.microsoft.com/office/powerpoint/2010/main" val="2730194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517FC0-A79E-4323-8FD3-41E93B0F82E7}" type="datetimeFigureOut">
              <a:rPr lang="en-GB" smtClean="0"/>
              <a:t>09/06/2024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E0E1DD1-2BAC-4984-8CDC-D3D8FE9F19B2}" type="slidenum">
              <a:rPr lang="en-GB" smtClean="0"/>
              <a:t>‹#›</a:t>
            </a:fld>
            <a:endParaRPr lang="en-GB"/>
          </a:p>
        </p:txBody>
      </p:sp>
    </p:spTree>
    <p:extLst>
      <p:ext uri="{BB962C8B-B14F-4D97-AF65-F5344CB8AC3E}">
        <p14:creationId xmlns:p14="http://schemas.microsoft.com/office/powerpoint/2010/main" val="1662541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517FC0-A79E-4323-8FD3-41E93B0F82E7}" type="datetimeFigureOut">
              <a:rPr lang="en-GB" smtClean="0"/>
              <a:t>09/06/2024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E0E1DD1-2BAC-4984-8CDC-D3D8FE9F19B2}" type="slidenum">
              <a:rPr lang="en-GB" smtClean="0"/>
              <a:t>‹#›</a:t>
            </a:fld>
            <a:endParaRPr lang="en-GB"/>
          </a:p>
        </p:txBody>
      </p:sp>
    </p:spTree>
    <p:extLst>
      <p:ext uri="{BB962C8B-B14F-4D97-AF65-F5344CB8AC3E}">
        <p14:creationId xmlns:p14="http://schemas.microsoft.com/office/powerpoint/2010/main" val="1956921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D517FC0-A79E-4323-8FD3-41E93B0F82E7}" type="datetimeFigureOut">
              <a:rPr lang="en-GB" smtClean="0"/>
              <a:t>09/06/2024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0E1DD1-2BAC-4984-8CDC-D3D8FE9F19B2}" type="slidenum">
              <a:rPr lang="en-GB" smtClean="0"/>
              <a:t>‹#›</a:t>
            </a:fld>
            <a:endParaRPr lang="en-GB"/>
          </a:p>
        </p:txBody>
      </p:sp>
    </p:spTree>
    <p:extLst>
      <p:ext uri="{BB962C8B-B14F-4D97-AF65-F5344CB8AC3E}">
        <p14:creationId xmlns:p14="http://schemas.microsoft.com/office/powerpoint/2010/main" val="123747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D517FC0-A79E-4323-8FD3-41E93B0F82E7}" type="datetimeFigureOut">
              <a:rPr lang="en-GB" smtClean="0"/>
              <a:t>09/06/2024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0E1DD1-2BAC-4984-8CDC-D3D8FE9F19B2}" type="slidenum">
              <a:rPr lang="en-GB" smtClean="0"/>
              <a:t>‹#›</a:t>
            </a:fld>
            <a:endParaRPr lang="en-GB"/>
          </a:p>
        </p:txBody>
      </p:sp>
    </p:spTree>
    <p:extLst>
      <p:ext uri="{BB962C8B-B14F-4D97-AF65-F5344CB8AC3E}">
        <p14:creationId xmlns:p14="http://schemas.microsoft.com/office/powerpoint/2010/main" val="28338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5D517FC0-A79E-4323-8FD3-41E93B0F82E7}" type="datetimeFigureOut">
              <a:rPr lang="en-GB" smtClean="0"/>
              <a:t>09/06/2024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0E0E1DD1-2BAC-4984-8CDC-D3D8FE9F19B2}" type="slidenum">
              <a:rPr lang="en-GB" smtClean="0"/>
              <a:t>‹#›</a:t>
            </a:fld>
            <a:endParaRPr lang="en-GB"/>
          </a:p>
        </p:txBody>
      </p:sp>
    </p:spTree>
    <p:extLst>
      <p:ext uri="{BB962C8B-B14F-4D97-AF65-F5344CB8AC3E}">
        <p14:creationId xmlns:p14="http://schemas.microsoft.com/office/powerpoint/2010/main" val="7179342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82000"/>
                  </a:schemeClr>
                </a:solidFill>
              </a:defRPr>
            </a:lvl1pPr>
          </a:lstStyle>
          <a:p>
            <a:fld id="{09AA4433-A435-4F16-AD0A-11C026674ABC}" type="datetimeFigureOut">
              <a:rPr lang="en-GB" smtClean="0"/>
              <a:t>09/06/2024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82000"/>
                  </a:schemeClr>
                </a:solidFill>
              </a:defRPr>
            </a:lvl1pPr>
          </a:lstStyle>
          <a:p>
            <a:fld id="{043347DD-AFF3-410F-9857-6D81E87CA2D7}" type="slidenum">
              <a:rPr lang="en-GB" smtClean="0"/>
              <a:t>‹#›</a:t>
            </a:fld>
            <a:endParaRPr lang="en-GB"/>
          </a:p>
        </p:txBody>
      </p:sp>
    </p:spTree>
    <p:extLst>
      <p:ext uri="{BB962C8B-B14F-4D97-AF65-F5344CB8AC3E}">
        <p14:creationId xmlns:p14="http://schemas.microsoft.com/office/powerpoint/2010/main" val="11519695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www.facebook.com/teachlikeahero" TargetMode="External"/><Relationship Id="rId13" Type="http://schemas.openxmlformats.org/officeDocument/2006/relationships/hyperlink" Target="https://www.teacherspayteachers.com/Product/Biology-Blood-Lesson-Activities-4260517" TargetMode="External"/><Relationship Id="rId3" Type="http://schemas.openxmlformats.org/officeDocument/2006/relationships/hyperlink" Target="https://www.instagram.com/teachlikeahero/" TargetMode="External"/><Relationship Id="rId7" Type="http://schemas.openxmlformats.org/officeDocument/2006/relationships/hyperlink" Target="https://www.youtube.com/channel/UCusRyTOMev92b-esEk3kVew" TargetMode="External"/><Relationship Id="rId12" Type="http://schemas.openxmlformats.org/officeDocument/2006/relationships/hyperlink" Target="https://www.tes.com/teaching-resource/ks4-aqa-gcse-biology-science-blood-lesson-11760418" TargetMode="External"/><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hyperlink" Target="https://www.pinterest.co.uk/isany1coming4an/" TargetMode="External"/><Relationship Id="rId11" Type="http://schemas.openxmlformats.org/officeDocument/2006/relationships/hyperlink" Target="https://www.youtube.com/watch?v=_n9NpIY185g&amp;t=7s" TargetMode="External"/><Relationship Id="rId5" Type="http://schemas.openxmlformats.org/officeDocument/2006/relationships/hyperlink" Target="https://twitter.com/teacherchalky1" TargetMode="External"/><Relationship Id="rId10"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hyperlink" Target="https://mailchi.mp/b9218a58e7d3/subscribe-to-our-newsletter-to-keep-up-to-date-with-all-our-teaching-cpd-updates" TargetMode="External"/><Relationship Id="rId1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2612539-6621-4A86-A2D8-3ED338C9BADD}"/>
              </a:ext>
            </a:extLst>
          </p:cNvPr>
          <p:cNvSpPr>
            <a:spLocks noGrp="1"/>
          </p:cNvSpPr>
          <p:nvPr>
            <p:ph type="ctrTitle"/>
          </p:nvPr>
        </p:nvSpPr>
        <p:spPr>
          <a:xfrm>
            <a:off x="0" y="-731990"/>
            <a:ext cx="6858000" cy="1245621"/>
          </a:xfrm>
        </p:spPr>
        <p:txBody>
          <a:bodyPr>
            <a:noAutofit/>
          </a:bodyPr>
          <a:lstStyle/>
          <a:p>
            <a:pPr algn="l"/>
            <a:r>
              <a:rPr lang="en-GB" sz="2400" b="1" dirty="0">
                <a:solidFill>
                  <a:srgbClr val="00B050"/>
                </a:solidFill>
                <a:latin typeface="Comic Sans MS" pitchFamily="66" charset="0"/>
              </a:rPr>
              <a:t> Blood &amp; the Immune System</a:t>
            </a:r>
          </a:p>
        </p:txBody>
      </p:sp>
      <p:sp>
        <p:nvSpPr>
          <p:cNvPr id="5" name="TextBox 4">
            <a:extLst>
              <a:ext uri="{FF2B5EF4-FFF2-40B4-BE49-F238E27FC236}">
                <a16:creationId xmlns:a16="http://schemas.microsoft.com/office/drawing/2014/main" id="{24B5724F-5363-4198-846F-107FC8738258}"/>
              </a:ext>
            </a:extLst>
          </p:cNvPr>
          <p:cNvSpPr txBox="1"/>
          <p:nvPr/>
        </p:nvSpPr>
        <p:spPr>
          <a:xfrm>
            <a:off x="4659682" y="0"/>
            <a:ext cx="2198318" cy="523220"/>
          </a:xfrm>
          <a:prstGeom prst="rect">
            <a:avLst/>
          </a:prstGeom>
          <a:solidFill>
            <a:srgbClr val="92D05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Specification Link:</a:t>
            </a:r>
          </a:p>
          <a:p>
            <a:pPr lvl="0">
              <a:defRPr/>
            </a:pPr>
            <a:r>
              <a:rPr lang="en-GB" sz="1200" dirty="0">
                <a:solidFill>
                  <a:prstClr val="black"/>
                </a:solidFill>
              </a:rPr>
              <a:t>Infection &amp; Response</a:t>
            </a:r>
          </a:p>
        </p:txBody>
      </p:sp>
      <p:sp>
        <p:nvSpPr>
          <p:cNvPr id="8" name="Rectangle 7">
            <a:extLst>
              <a:ext uri="{FF2B5EF4-FFF2-40B4-BE49-F238E27FC236}">
                <a16:creationId xmlns:a16="http://schemas.microsoft.com/office/drawing/2014/main" id="{1BC7A5F0-32C7-4F7B-A992-0F315A946D11}"/>
              </a:ext>
            </a:extLst>
          </p:cNvPr>
          <p:cNvSpPr/>
          <p:nvPr/>
        </p:nvSpPr>
        <p:spPr>
          <a:xfrm>
            <a:off x="86799" y="496464"/>
            <a:ext cx="3046958" cy="769441"/>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prstDash val="solid"/>
          </a:ln>
        </p:spPr>
        <p:txBody>
          <a:bodyPr wrap="square">
            <a:spAutoFit/>
          </a:bodyPr>
          <a:lstStyle/>
          <a:p>
            <a:pPr algn="just"/>
            <a:r>
              <a:rPr lang="en-US" sz="1100" dirty="0"/>
              <a:t>Blood is a complex liquid tissue. It transports oxygen, dissolved substances and heat around the body. It is also involved in the body’s immune response.</a:t>
            </a:r>
          </a:p>
        </p:txBody>
      </p:sp>
      <p:sp>
        <p:nvSpPr>
          <p:cNvPr id="18" name="Rectangle 17">
            <a:extLst>
              <a:ext uri="{FF2B5EF4-FFF2-40B4-BE49-F238E27FC236}">
                <a16:creationId xmlns:a16="http://schemas.microsoft.com/office/drawing/2014/main" id="{6EACE6AB-308D-4FE4-B19D-82BAE1839D6C}"/>
              </a:ext>
            </a:extLst>
          </p:cNvPr>
          <p:cNvSpPr/>
          <p:nvPr/>
        </p:nvSpPr>
        <p:spPr>
          <a:xfrm>
            <a:off x="3428999" y="3570672"/>
            <a:ext cx="3342201" cy="2800767"/>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prstDash val="solid"/>
          </a:ln>
        </p:spPr>
        <p:txBody>
          <a:bodyPr wrap="square">
            <a:spAutoFit/>
          </a:bodyPr>
          <a:lstStyle/>
          <a:p>
            <a:pPr algn="just"/>
            <a:r>
              <a:rPr lang="en-US" sz="1100" dirty="0"/>
              <a:t>Antibodies attach to antigens. Antigens are substances found on the surface of cells, including bacteria and other pathogens. Different antibodies attach to different antigens. In this way, the body’s immune system can </a:t>
            </a:r>
            <a:r>
              <a:rPr lang="en-US" sz="1100" dirty="0" err="1"/>
              <a:t>recognise</a:t>
            </a:r>
            <a:r>
              <a:rPr lang="en-US" sz="1100" dirty="0"/>
              <a:t> foreign antigens – antigens that are not normally produced by the body, but by pathogens instead.</a:t>
            </a:r>
          </a:p>
          <a:p>
            <a:pPr algn="just"/>
            <a:endParaRPr lang="en-US" sz="1100" dirty="0"/>
          </a:p>
          <a:p>
            <a:pPr algn="just"/>
            <a:r>
              <a:rPr lang="en-US" sz="1100" dirty="0"/>
              <a:t>Antibodies can </a:t>
            </a:r>
            <a:r>
              <a:rPr lang="en-US" sz="1100" dirty="0" err="1"/>
              <a:t>neutralise</a:t>
            </a:r>
            <a:r>
              <a:rPr lang="en-US" sz="1100" dirty="0"/>
              <a:t> toxins produced by pathogens. They can also cause the destruction of pathogens by:</a:t>
            </a:r>
          </a:p>
          <a:p>
            <a:pPr marL="171450" indent="-171450" algn="just">
              <a:buFont typeface="Arial" panose="020B0604020202020204" pitchFamily="34" charset="0"/>
              <a:buChar char="•"/>
            </a:pPr>
            <a:r>
              <a:rPr lang="en-US" sz="1100" dirty="0"/>
              <a:t>causing bacteria to burst open and die</a:t>
            </a:r>
          </a:p>
          <a:p>
            <a:pPr marL="171450" indent="-171450" algn="just">
              <a:buFont typeface="Arial" panose="020B0604020202020204" pitchFamily="34" charset="0"/>
              <a:buChar char="•"/>
            </a:pPr>
            <a:r>
              <a:rPr lang="en-US" sz="1100" dirty="0"/>
              <a:t>labelling the pathogen so that it is </a:t>
            </a:r>
            <a:r>
              <a:rPr lang="en-US" sz="1100" dirty="0" err="1"/>
              <a:t>recognised</a:t>
            </a:r>
            <a:r>
              <a:rPr lang="en-US" sz="1100" dirty="0"/>
              <a:t> more easily by phagocytes</a:t>
            </a:r>
          </a:p>
          <a:p>
            <a:pPr marL="171450" indent="-171450" algn="just">
              <a:buFont typeface="Arial" panose="020B0604020202020204" pitchFamily="34" charset="0"/>
              <a:buChar char="•"/>
            </a:pPr>
            <a:r>
              <a:rPr lang="en-US" sz="1100" dirty="0"/>
              <a:t>sticking pathogens together in clumps so that they can be engulfed by phagocytes more easily</a:t>
            </a:r>
          </a:p>
        </p:txBody>
      </p:sp>
      <p:sp>
        <p:nvSpPr>
          <p:cNvPr id="21" name="Rectangle 20">
            <a:extLst>
              <a:ext uri="{FF2B5EF4-FFF2-40B4-BE49-F238E27FC236}">
                <a16:creationId xmlns:a16="http://schemas.microsoft.com/office/drawing/2014/main" id="{74AA3627-B606-4483-9CAA-571E7C00D1EB}"/>
              </a:ext>
            </a:extLst>
          </p:cNvPr>
          <p:cNvSpPr/>
          <p:nvPr/>
        </p:nvSpPr>
        <p:spPr>
          <a:xfrm>
            <a:off x="86799" y="3683481"/>
            <a:ext cx="3207710" cy="5262979"/>
          </a:xfrm>
          <a:prstGeom prst="rect">
            <a:avLst/>
          </a:prstGeom>
          <a:ln w="28575">
            <a:solidFill>
              <a:srgbClr val="00B0F0"/>
            </a:solidFill>
            <a:prstDash val="dash"/>
          </a:ln>
        </p:spPr>
        <p:txBody>
          <a:bodyPr wrap="square">
            <a:spAutoFit/>
          </a:bodyPr>
          <a:lstStyle/>
          <a:p>
            <a:pPr algn="just"/>
            <a:r>
              <a:rPr lang="en-US" sz="1200" b="1" dirty="0"/>
              <a:t>White blood cells are part of the immune system. White blood cells help the body to defend itself against pathogens.</a:t>
            </a:r>
          </a:p>
          <a:p>
            <a:pPr algn="just"/>
            <a:endParaRPr lang="en-US" sz="1200" b="1" dirty="0"/>
          </a:p>
          <a:p>
            <a:pPr algn="just"/>
            <a:r>
              <a:rPr lang="en-US" sz="1200" b="1" dirty="0"/>
              <a:t>Describe how pathogens cause infections and describe how the immune system defends the body against these pathogens..</a:t>
            </a:r>
          </a:p>
          <a:p>
            <a:pPr algn="just"/>
            <a:r>
              <a:rPr lang="en-US" sz="1200" b="1"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200" b="1" dirty="0"/>
          </a:p>
        </p:txBody>
      </p:sp>
      <p:sp>
        <p:nvSpPr>
          <p:cNvPr id="22" name="Rectangle 21">
            <a:extLst>
              <a:ext uri="{FF2B5EF4-FFF2-40B4-BE49-F238E27FC236}">
                <a16:creationId xmlns:a16="http://schemas.microsoft.com/office/drawing/2014/main" id="{E5B89036-A914-4360-B3B6-2A77B59910B3}"/>
              </a:ext>
            </a:extLst>
          </p:cNvPr>
          <p:cNvSpPr/>
          <p:nvPr/>
        </p:nvSpPr>
        <p:spPr>
          <a:xfrm>
            <a:off x="3294509" y="619574"/>
            <a:ext cx="3466252" cy="646331"/>
          </a:xfrm>
          <a:prstGeom prst="rect">
            <a:avLst/>
          </a:prstGeom>
          <a:ln w="28575">
            <a:solidFill>
              <a:srgbClr val="00B0F0"/>
            </a:solidFill>
            <a:prstDash val="dash"/>
          </a:ln>
        </p:spPr>
        <p:txBody>
          <a:bodyPr wrap="square">
            <a:spAutoFit/>
          </a:bodyPr>
          <a:lstStyle/>
          <a:p>
            <a:pPr algn="just"/>
            <a:r>
              <a:rPr lang="en-US" sz="1200" b="1" dirty="0"/>
              <a:t>What is the role of red blood cells?</a:t>
            </a:r>
          </a:p>
          <a:p>
            <a:pPr algn="just"/>
            <a:r>
              <a:rPr lang="en-US" sz="1200" b="1" dirty="0"/>
              <a:t>______________________________________________________________________________________</a:t>
            </a:r>
            <a:endParaRPr lang="en-GB" sz="1200" b="1" dirty="0"/>
          </a:p>
        </p:txBody>
      </p:sp>
      <p:sp>
        <p:nvSpPr>
          <p:cNvPr id="33" name="Rectangle 32">
            <a:extLst>
              <a:ext uri="{FF2B5EF4-FFF2-40B4-BE49-F238E27FC236}">
                <a16:creationId xmlns:a16="http://schemas.microsoft.com/office/drawing/2014/main" id="{2CAF5F6B-55A7-49F3-9279-8E102C4248A6}"/>
              </a:ext>
            </a:extLst>
          </p:cNvPr>
          <p:cNvSpPr/>
          <p:nvPr/>
        </p:nvSpPr>
        <p:spPr>
          <a:xfrm>
            <a:off x="3423488" y="6484937"/>
            <a:ext cx="3337274" cy="461665"/>
          </a:xfrm>
          <a:prstGeom prst="rect">
            <a:avLst/>
          </a:prstGeom>
          <a:ln w="38100">
            <a:solidFill>
              <a:srgbClr val="FFFF00"/>
            </a:solidFill>
          </a:ln>
        </p:spPr>
        <p:txBody>
          <a:bodyPr wrap="square">
            <a:spAutoFit/>
          </a:bodyPr>
          <a:lstStyle/>
          <a:p>
            <a:pPr algn="just"/>
            <a:r>
              <a:rPr lang="en-US" sz="1200" b="1" dirty="0"/>
              <a:t>What do antibodies attach to?</a:t>
            </a:r>
          </a:p>
          <a:p>
            <a:pPr algn="just"/>
            <a:r>
              <a:rPr lang="en-GB" sz="1200" dirty="0"/>
              <a:t>_________________________________________</a:t>
            </a:r>
          </a:p>
        </p:txBody>
      </p:sp>
      <p:pic>
        <p:nvPicPr>
          <p:cNvPr id="20" name="Picture 19">
            <a:extLst>
              <a:ext uri="{FF2B5EF4-FFF2-40B4-BE49-F238E27FC236}">
                <a16:creationId xmlns:a16="http://schemas.microsoft.com/office/drawing/2014/main" id="{E76D5C27-76E0-4D03-9461-30DF8537A1DD}"/>
              </a:ext>
            </a:extLst>
          </p:cNvPr>
          <p:cNvPicPr>
            <a:picLocks noChangeAspect="1"/>
          </p:cNvPicPr>
          <p:nvPr/>
        </p:nvPicPr>
        <p:blipFill rotWithShape="1">
          <a:blip r:embed="rId2"/>
          <a:srcRect l="40001" t="22466" r="22665" b="14930"/>
          <a:stretch/>
        </p:blipFill>
        <p:spPr>
          <a:xfrm>
            <a:off x="480202" y="1358616"/>
            <a:ext cx="2276061" cy="2146852"/>
          </a:xfrm>
          <a:prstGeom prst="ellipse">
            <a:avLst/>
          </a:prstGeom>
        </p:spPr>
      </p:pic>
      <p:sp>
        <p:nvSpPr>
          <p:cNvPr id="23" name="Rectangle 22">
            <a:extLst>
              <a:ext uri="{FF2B5EF4-FFF2-40B4-BE49-F238E27FC236}">
                <a16:creationId xmlns:a16="http://schemas.microsoft.com/office/drawing/2014/main" id="{62D496A1-D246-4AFA-86E9-AA55EDAB3B42}"/>
              </a:ext>
            </a:extLst>
          </p:cNvPr>
          <p:cNvSpPr/>
          <p:nvPr/>
        </p:nvSpPr>
        <p:spPr>
          <a:xfrm>
            <a:off x="3294509" y="1356602"/>
            <a:ext cx="3466252" cy="646331"/>
          </a:xfrm>
          <a:prstGeom prst="rect">
            <a:avLst/>
          </a:prstGeom>
          <a:ln w="28575">
            <a:solidFill>
              <a:srgbClr val="00B0F0"/>
            </a:solidFill>
            <a:prstDash val="dash"/>
          </a:ln>
        </p:spPr>
        <p:txBody>
          <a:bodyPr wrap="square">
            <a:spAutoFit/>
          </a:bodyPr>
          <a:lstStyle/>
          <a:p>
            <a:pPr algn="just"/>
            <a:r>
              <a:rPr lang="en-US" sz="1200" b="1" dirty="0"/>
              <a:t>What is the role of white blood cells?</a:t>
            </a:r>
          </a:p>
          <a:p>
            <a:pPr algn="just"/>
            <a:r>
              <a:rPr lang="en-US" sz="1200" b="1" dirty="0"/>
              <a:t>______________________________________________________________________________________</a:t>
            </a:r>
            <a:endParaRPr lang="en-GB" sz="1200" b="1" dirty="0"/>
          </a:p>
        </p:txBody>
      </p:sp>
      <p:sp>
        <p:nvSpPr>
          <p:cNvPr id="24" name="Rectangle 23">
            <a:extLst>
              <a:ext uri="{FF2B5EF4-FFF2-40B4-BE49-F238E27FC236}">
                <a16:creationId xmlns:a16="http://schemas.microsoft.com/office/drawing/2014/main" id="{3042953F-3E02-4CD1-9882-FBDC43D7319D}"/>
              </a:ext>
            </a:extLst>
          </p:cNvPr>
          <p:cNvSpPr/>
          <p:nvPr/>
        </p:nvSpPr>
        <p:spPr>
          <a:xfrm>
            <a:off x="3294509" y="2093630"/>
            <a:ext cx="3466252" cy="646331"/>
          </a:xfrm>
          <a:prstGeom prst="rect">
            <a:avLst/>
          </a:prstGeom>
          <a:ln w="28575">
            <a:solidFill>
              <a:srgbClr val="00B0F0"/>
            </a:solidFill>
            <a:prstDash val="dash"/>
          </a:ln>
        </p:spPr>
        <p:txBody>
          <a:bodyPr wrap="square">
            <a:spAutoFit/>
          </a:bodyPr>
          <a:lstStyle/>
          <a:p>
            <a:pPr algn="just"/>
            <a:r>
              <a:rPr lang="en-US" sz="1200" b="1" dirty="0"/>
              <a:t>What is the role blood plasma?</a:t>
            </a:r>
          </a:p>
          <a:p>
            <a:pPr algn="just"/>
            <a:r>
              <a:rPr lang="en-US" sz="1200" b="1" dirty="0"/>
              <a:t>______________________________________________________________________________________</a:t>
            </a:r>
            <a:endParaRPr lang="en-GB" sz="1200" b="1" dirty="0"/>
          </a:p>
        </p:txBody>
      </p:sp>
      <p:sp>
        <p:nvSpPr>
          <p:cNvPr id="25" name="Rectangle 24">
            <a:extLst>
              <a:ext uri="{FF2B5EF4-FFF2-40B4-BE49-F238E27FC236}">
                <a16:creationId xmlns:a16="http://schemas.microsoft.com/office/drawing/2014/main" id="{894625E2-5F33-4DA5-8BC7-635FD5D01E22}"/>
              </a:ext>
            </a:extLst>
          </p:cNvPr>
          <p:cNvSpPr/>
          <p:nvPr/>
        </p:nvSpPr>
        <p:spPr>
          <a:xfrm>
            <a:off x="3294509" y="2832151"/>
            <a:ext cx="3466252" cy="646331"/>
          </a:xfrm>
          <a:prstGeom prst="rect">
            <a:avLst/>
          </a:prstGeom>
          <a:ln w="28575">
            <a:solidFill>
              <a:srgbClr val="00B0F0"/>
            </a:solidFill>
            <a:prstDash val="dash"/>
          </a:ln>
        </p:spPr>
        <p:txBody>
          <a:bodyPr wrap="square">
            <a:spAutoFit/>
          </a:bodyPr>
          <a:lstStyle/>
          <a:p>
            <a:pPr algn="just"/>
            <a:r>
              <a:rPr lang="en-US" sz="1200" b="1" dirty="0"/>
              <a:t>What is the role of platelets?</a:t>
            </a:r>
          </a:p>
          <a:p>
            <a:pPr algn="just"/>
            <a:r>
              <a:rPr lang="en-US" sz="1200" b="1" dirty="0"/>
              <a:t>______________________________________________________________________________________</a:t>
            </a:r>
            <a:endParaRPr lang="en-GB" sz="1200" b="1" dirty="0"/>
          </a:p>
        </p:txBody>
      </p:sp>
      <p:sp>
        <p:nvSpPr>
          <p:cNvPr id="26" name="Rectangle 25">
            <a:extLst>
              <a:ext uri="{FF2B5EF4-FFF2-40B4-BE49-F238E27FC236}">
                <a16:creationId xmlns:a16="http://schemas.microsoft.com/office/drawing/2014/main" id="{03FFFDE5-B6F0-4BE3-8D59-E2A68D826B3A}"/>
              </a:ext>
            </a:extLst>
          </p:cNvPr>
          <p:cNvSpPr/>
          <p:nvPr/>
        </p:nvSpPr>
        <p:spPr>
          <a:xfrm>
            <a:off x="3423488" y="7060100"/>
            <a:ext cx="3337274" cy="461665"/>
          </a:xfrm>
          <a:prstGeom prst="rect">
            <a:avLst/>
          </a:prstGeom>
          <a:ln w="38100">
            <a:solidFill>
              <a:srgbClr val="FFFF00"/>
            </a:solidFill>
          </a:ln>
        </p:spPr>
        <p:txBody>
          <a:bodyPr wrap="square">
            <a:spAutoFit/>
          </a:bodyPr>
          <a:lstStyle/>
          <a:p>
            <a:pPr algn="just"/>
            <a:r>
              <a:rPr lang="en-US" sz="1200" b="1" dirty="0"/>
              <a:t>What is an example of a pathogen?</a:t>
            </a:r>
          </a:p>
          <a:p>
            <a:pPr algn="just"/>
            <a:r>
              <a:rPr lang="en-GB" sz="1200" dirty="0"/>
              <a:t>_________________________________________</a:t>
            </a:r>
          </a:p>
        </p:txBody>
      </p:sp>
      <p:sp>
        <p:nvSpPr>
          <p:cNvPr id="27" name="Rectangle 26">
            <a:extLst>
              <a:ext uri="{FF2B5EF4-FFF2-40B4-BE49-F238E27FC236}">
                <a16:creationId xmlns:a16="http://schemas.microsoft.com/office/drawing/2014/main" id="{D4C0F974-8EAD-449B-BA8A-A7289300CC8A}"/>
              </a:ext>
            </a:extLst>
          </p:cNvPr>
          <p:cNvSpPr/>
          <p:nvPr/>
        </p:nvSpPr>
        <p:spPr>
          <a:xfrm>
            <a:off x="3433926" y="7635263"/>
            <a:ext cx="3337274" cy="1384995"/>
          </a:xfrm>
          <a:prstGeom prst="rect">
            <a:avLst/>
          </a:prstGeom>
          <a:ln w="38100">
            <a:solidFill>
              <a:srgbClr val="FFFF00"/>
            </a:solidFill>
          </a:ln>
        </p:spPr>
        <p:txBody>
          <a:bodyPr wrap="square">
            <a:spAutoFit/>
          </a:bodyPr>
          <a:lstStyle/>
          <a:p>
            <a:pPr algn="just"/>
            <a:r>
              <a:rPr lang="en-US" sz="1200" b="1" dirty="0"/>
              <a:t>How can antibodies neutralize pathogens? </a:t>
            </a:r>
          </a:p>
          <a:p>
            <a:pPr algn="just"/>
            <a:r>
              <a:rPr lang="en-GB" sz="1200" dirty="0"/>
              <a:t>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2358756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1AB1D5-46D3-59D1-2B68-632BE9731D4E}"/>
              </a:ext>
            </a:extLst>
          </p:cNvPr>
          <p:cNvPicPr>
            <a:picLocks noChangeAspect="1"/>
          </p:cNvPicPr>
          <p:nvPr/>
        </p:nvPicPr>
        <p:blipFill>
          <a:blip r:embed="rId2"/>
          <a:stretch>
            <a:fillRect/>
          </a:stretch>
        </p:blipFill>
        <p:spPr>
          <a:xfrm>
            <a:off x="0" y="0"/>
            <a:ext cx="6858000" cy="9144000"/>
          </a:xfrm>
          <a:prstGeom prst="rect">
            <a:avLst/>
          </a:prstGeom>
        </p:spPr>
      </p:pic>
      <p:sp>
        <p:nvSpPr>
          <p:cNvPr id="5" name="TextBox 4">
            <a:extLst>
              <a:ext uri="{FF2B5EF4-FFF2-40B4-BE49-F238E27FC236}">
                <a16:creationId xmlns:a16="http://schemas.microsoft.com/office/drawing/2014/main" id="{CD88466C-4A7F-6581-C065-0F7F1AEC9599}"/>
              </a:ext>
            </a:extLst>
          </p:cNvPr>
          <p:cNvSpPr txBox="1"/>
          <p:nvPr/>
        </p:nvSpPr>
        <p:spPr>
          <a:xfrm>
            <a:off x="181866" y="6593553"/>
            <a:ext cx="10630513"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Follow me on social media to stay in touch</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C1EAFA8-0B77-BD02-E1B8-BE5054BB4AA7}"/>
              </a:ext>
            </a:extLst>
          </p:cNvPr>
          <p:cNvSpPr txBox="1"/>
          <p:nvPr/>
        </p:nvSpPr>
        <p:spPr>
          <a:xfrm>
            <a:off x="181867" y="7888002"/>
            <a:ext cx="6555818"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Keep up to date with my new content:</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2" descr="Creating Social Media Share Buttons | by David Olurebi | Medium">
            <a:hlinkClick r:id="rId3"/>
            <a:extLst>
              <a:ext uri="{FF2B5EF4-FFF2-40B4-BE49-F238E27FC236}">
                <a16:creationId xmlns:a16="http://schemas.microsoft.com/office/drawing/2014/main" id="{8709037B-2D2A-2871-6025-219AB18D8A6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5745" b="50000"/>
          <a:stretch/>
        </p:blipFill>
        <p:spPr bwMode="auto">
          <a:xfrm>
            <a:off x="1538488" y="705521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reating Social Media Share Buttons | by David Olurebi | Medium">
            <a:hlinkClick r:id="rId5"/>
            <a:extLst>
              <a:ext uri="{FF2B5EF4-FFF2-40B4-BE49-F238E27FC236}">
                <a16:creationId xmlns:a16="http://schemas.microsoft.com/office/drawing/2014/main" id="{FE4668F3-07B4-061C-992D-2AB8D9BFDF3C}"/>
              </a:ext>
            </a:extLst>
          </p:cNvPr>
          <p:cNvPicPr/>
          <p:nvPr/>
        </p:nvPicPr>
        <p:blipFill rotWithShape="1">
          <a:blip r:embed="rId4">
            <a:extLst>
              <a:ext uri="{28A0092B-C50C-407E-A947-70E740481C1C}">
                <a14:useLocalDpi xmlns:a14="http://schemas.microsoft.com/office/drawing/2010/main" val="0"/>
              </a:ext>
            </a:extLst>
          </a:blip>
          <a:srcRect l="34652" r="34165" b="51080"/>
          <a:stretch/>
        </p:blipFill>
        <p:spPr bwMode="auto">
          <a:xfrm>
            <a:off x="2289097" y="7069078"/>
            <a:ext cx="533400" cy="6275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reating Social Media Share Buttons | by David Olurebi | Medium">
            <a:hlinkClick r:id="rId6"/>
            <a:extLst>
              <a:ext uri="{FF2B5EF4-FFF2-40B4-BE49-F238E27FC236}">
                <a16:creationId xmlns:a16="http://schemas.microsoft.com/office/drawing/2014/main" id="{9D724994-7DC6-00DB-75CF-70F7C0A36D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5745" b="50000"/>
          <a:stretch/>
        </p:blipFill>
        <p:spPr bwMode="auto">
          <a:xfrm>
            <a:off x="3056268" y="706907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reating Social Media Share Buttons | by David Olurebi | Medium">
            <a:hlinkClick r:id="rId7"/>
            <a:extLst>
              <a:ext uri="{FF2B5EF4-FFF2-40B4-BE49-F238E27FC236}">
                <a16:creationId xmlns:a16="http://schemas.microsoft.com/office/drawing/2014/main" id="{0C10102D-C99F-EFEB-B6C6-D7486B9749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255" t="50000" r="34563"/>
          <a:stretch/>
        </p:blipFill>
        <p:spPr bwMode="auto">
          <a:xfrm>
            <a:off x="3784545" y="7120116"/>
            <a:ext cx="533400" cy="6414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reating Social Media Share Buttons | by David Olurebi | Medium">
            <a:hlinkClick r:id="rId8"/>
            <a:extLst>
              <a:ext uri="{FF2B5EF4-FFF2-40B4-BE49-F238E27FC236}">
                <a16:creationId xmlns:a16="http://schemas.microsoft.com/office/drawing/2014/main" id="{667B59A2-C43B-952A-BD9E-96C4CC0F7F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749" t="50000"/>
          <a:stretch/>
        </p:blipFill>
        <p:spPr bwMode="auto">
          <a:xfrm>
            <a:off x="4640224" y="7120115"/>
            <a:ext cx="568783" cy="6414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9"/>
            <a:extLst>
              <a:ext uri="{FF2B5EF4-FFF2-40B4-BE49-F238E27FC236}">
                <a16:creationId xmlns:a16="http://schemas.microsoft.com/office/drawing/2014/main" id="{F8C9123E-1A57-C29C-3133-2D24E1C8A5FA}"/>
              </a:ext>
            </a:extLst>
          </p:cNvPr>
          <p:cNvPicPr>
            <a:picLocks noChangeAspect="1"/>
          </p:cNvPicPr>
          <p:nvPr/>
        </p:nvPicPr>
        <p:blipFill>
          <a:blip r:embed="rId10"/>
          <a:stretch>
            <a:fillRect/>
          </a:stretch>
        </p:blipFill>
        <p:spPr>
          <a:xfrm>
            <a:off x="1831462" y="8410202"/>
            <a:ext cx="3517697" cy="493819"/>
          </a:xfrm>
          <a:prstGeom prst="rect">
            <a:avLst/>
          </a:prstGeom>
        </p:spPr>
      </p:pic>
      <p:sp>
        <p:nvSpPr>
          <p:cNvPr id="13" name="Rectangle 12">
            <a:extLst>
              <a:ext uri="{FF2B5EF4-FFF2-40B4-BE49-F238E27FC236}">
                <a16:creationId xmlns:a16="http://schemas.microsoft.com/office/drawing/2014/main" id="{240C70AA-9D1A-6EBE-7D76-FC2E8B5245FC}"/>
              </a:ext>
            </a:extLst>
          </p:cNvPr>
          <p:cNvSpPr/>
          <p:nvPr/>
        </p:nvSpPr>
        <p:spPr>
          <a:xfrm>
            <a:off x="402840" y="4032301"/>
            <a:ext cx="2653427"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TextBox 13">
            <a:hlinkClick r:id="rId11"/>
            <a:extLst>
              <a:ext uri="{FF2B5EF4-FFF2-40B4-BE49-F238E27FC236}">
                <a16:creationId xmlns:a16="http://schemas.microsoft.com/office/drawing/2014/main" id="{B44B7E01-518A-5A10-A601-09209E4CEF1A}"/>
              </a:ext>
            </a:extLst>
          </p:cNvPr>
          <p:cNvSpPr txBox="1"/>
          <p:nvPr/>
        </p:nvSpPr>
        <p:spPr>
          <a:xfrm>
            <a:off x="549037" y="4181605"/>
            <a:ext cx="2338542" cy="52322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Click here to access my </a:t>
            </a:r>
            <a:r>
              <a:rPr kumimoji="0" lang="en-GB" sz="1400" b="1" i="0" u="none" strike="noStrike" kern="1200" cap="none" spc="0" normalizeH="0" baseline="0" noProof="0" dirty="0" err="1">
                <a:ln>
                  <a:noFill/>
                </a:ln>
                <a:solidFill>
                  <a:prstClr val="black"/>
                </a:solidFill>
                <a:effectLst/>
                <a:uLnTx/>
                <a:uFillTx/>
                <a:latin typeface="Aptos" panose="02110004020202020204"/>
                <a:ea typeface="+mn-ea"/>
                <a:cs typeface="+mn-cs"/>
              </a:rPr>
              <a:t>youtube</a:t>
            </a: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 videos</a:t>
            </a:r>
          </a:p>
        </p:txBody>
      </p:sp>
      <p:sp>
        <p:nvSpPr>
          <p:cNvPr id="16" name="Rectangle 15">
            <a:extLst>
              <a:ext uri="{FF2B5EF4-FFF2-40B4-BE49-F238E27FC236}">
                <a16:creationId xmlns:a16="http://schemas.microsoft.com/office/drawing/2014/main" id="{79F371CF-2DD3-9FE4-95D6-D7F2A1B89C68}"/>
              </a:ext>
            </a:extLst>
          </p:cNvPr>
          <p:cNvSpPr/>
          <p:nvPr/>
        </p:nvSpPr>
        <p:spPr>
          <a:xfrm>
            <a:off x="3313510" y="4032301"/>
            <a:ext cx="3141650"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TextBox 16">
            <a:extLst>
              <a:ext uri="{FF2B5EF4-FFF2-40B4-BE49-F238E27FC236}">
                <a16:creationId xmlns:a16="http://schemas.microsoft.com/office/drawing/2014/main" id="{815893D7-5996-C913-F8FC-365A8A445234}"/>
              </a:ext>
            </a:extLst>
          </p:cNvPr>
          <p:cNvSpPr txBox="1"/>
          <p:nvPr/>
        </p:nvSpPr>
        <p:spPr>
          <a:xfrm>
            <a:off x="3202465" y="4086660"/>
            <a:ext cx="3252696"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Resources that this activity would work well with</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hlinkClick r:id="rId12"/>
            <a:extLst>
              <a:ext uri="{FF2B5EF4-FFF2-40B4-BE49-F238E27FC236}">
                <a16:creationId xmlns:a16="http://schemas.microsoft.com/office/drawing/2014/main" id="{73842A33-4CC3-ED2D-3E8F-77BB3EEB177A}"/>
              </a:ext>
            </a:extLst>
          </p:cNvPr>
          <p:cNvSpPr txBox="1"/>
          <p:nvPr/>
        </p:nvSpPr>
        <p:spPr>
          <a:xfrm>
            <a:off x="3459107" y="4807498"/>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rPr>
              <a:t>Lesson on TES</a:t>
            </a:r>
          </a:p>
        </p:txBody>
      </p:sp>
      <p:sp>
        <p:nvSpPr>
          <p:cNvPr id="15" name="TextBox 14">
            <a:hlinkClick r:id="rId13"/>
            <a:extLst>
              <a:ext uri="{FF2B5EF4-FFF2-40B4-BE49-F238E27FC236}">
                <a16:creationId xmlns:a16="http://schemas.microsoft.com/office/drawing/2014/main" id="{3DBAFB54-9A55-43C3-BF53-2A2C0C62AF27}"/>
              </a:ext>
            </a:extLst>
          </p:cNvPr>
          <p:cNvSpPr txBox="1"/>
          <p:nvPr/>
        </p:nvSpPr>
        <p:spPr>
          <a:xfrm>
            <a:off x="3459107" y="5424132"/>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rPr>
              <a:t>Lesson on TPT</a:t>
            </a:r>
          </a:p>
        </p:txBody>
      </p:sp>
      <p:pic>
        <p:nvPicPr>
          <p:cNvPr id="2" name="Picture 1">
            <a:extLst>
              <a:ext uri="{FF2B5EF4-FFF2-40B4-BE49-F238E27FC236}">
                <a16:creationId xmlns:a16="http://schemas.microsoft.com/office/drawing/2014/main" id="{5766DE38-E0C2-463D-94CB-39B28B260282}"/>
              </a:ext>
            </a:extLst>
          </p:cNvPr>
          <p:cNvPicPr>
            <a:picLocks noChangeAspect="1"/>
          </p:cNvPicPr>
          <p:nvPr/>
        </p:nvPicPr>
        <p:blipFill>
          <a:blip r:embed="rId14"/>
          <a:stretch>
            <a:fillRect/>
          </a:stretch>
        </p:blipFill>
        <p:spPr>
          <a:xfrm>
            <a:off x="572128" y="4882290"/>
            <a:ext cx="2338542" cy="1315430"/>
          </a:xfrm>
          <a:prstGeom prst="rect">
            <a:avLst/>
          </a:prstGeom>
        </p:spPr>
      </p:pic>
    </p:spTree>
    <p:extLst>
      <p:ext uri="{BB962C8B-B14F-4D97-AF65-F5344CB8AC3E}">
        <p14:creationId xmlns:p14="http://schemas.microsoft.com/office/powerpoint/2010/main" val="17555148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435</TotalTime>
  <Words>288</Words>
  <Application>Microsoft Office PowerPoint</Application>
  <PresentationFormat>On-screen Show (4:3)</PresentationFormat>
  <Paragraphs>34</Paragraphs>
  <Slides>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vt:i4>
      </vt:variant>
    </vt:vector>
  </HeadingPairs>
  <TitlesOfParts>
    <vt:vector size="10" baseType="lpstr">
      <vt:lpstr>Aptos</vt:lpstr>
      <vt:lpstr>Aptos Display</vt:lpstr>
      <vt:lpstr>Arial</vt:lpstr>
      <vt:lpstr>Calibri</vt:lpstr>
      <vt:lpstr>Calibri Light</vt:lpstr>
      <vt:lpstr>Comic Sans MS</vt:lpstr>
      <vt:lpstr>Office Theme</vt:lpstr>
      <vt:lpstr>1_Office Theme</vt:lpstr>
      <vt:lpstr> Blood &amp; the Immune System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 Exchange in the Lungs</dc:title>
  <dc:creator>Chalky Chalk</dc:creator>
  <cp:lastModifiedBy>Mr D Chalk</cp:lastModifiedBy>
  <cp:revision>25</cp:revision>
  <dcterms:created xsi:type="dcterms:W3CDTF">2018-11-25T19:10:39Z</dcterms:created>
  <dcterms:modified xsi:type="dcterms:W3CDTF">2024-06-09T06:32:18Z</dcterms:modified>
</cp:coreProperties>
</file>