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13290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417796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47878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3114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5947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6433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256203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7505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9868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6649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670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80999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97889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8644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6186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17FC0-A79E-4323-8FD3-41E93B0F82E7}"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33538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69039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517FC0-A79E-4323-8FD3-41E93B0F82E7}"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73019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517FC0-A79E-4323-8FD3-41E93B0F82E7}"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6625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17FC0-A79E-4323-8FD3-41E93B0F82E7}"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95692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12374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517FC0-A79E-4323-8FD3-41E93B0F82E7}"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0E1DD1-2BAC-4984-8CDC-D3D8FE9F19B2}" type="slidenum">
              <a:rPr lang="en-GB" smtClean="0"/>
              <a:t>‹#›</a:t>
            </a:fld>
            <a:endParaRPr lang="en-GB"/>
          </a:p>
        </p:txBody>
      </p:sp>
    </p:spTree>
    <p:extLst>
      <p:ext uri="{BB962C8B-B14F-4D97-AF65-F5344CB8AC3E}">
        <p14:creationId xmlns:p14="http://schemas.microsoft.com/office/powerpoint/2010/main" val="2833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D517FC0-A79E-4323-8FD3-41E93B0F82E7}"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0E1DD1-2BAC-4984-8CDC-D3D8FE9F19B2}" type="slidenum">
              <a:rPr lang="en-GB" smtClean="0"/>
              <a:t>‹#›</a:t>
            </a:fld>
            <a:endParaRPr lang="en-GB"/>
          </a:p>
        </p:txBody>
      </p:sp>
    </p:spTree>
    <p:extLst>
      <p:ext uri="{BB962C8B-B14F-4D97-AF65-F5344CB8AC3E}">
        <p14:creationId xmlns:p14="http://schemas.microsoft.com/office/powerpoint/2010/main" val="717934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5924057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Blood-Vessels-Circulation-Lesson-Activities-4836044"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blood-vessels-and-circulation-lesson-and-activities-12175644"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U-fa47BHwvg&amp;t=132s" TargetMode="External"/><Relationship Id="rId5" Type="http://schemas.openxmlformats.org/officeDocument/2006/relationships/hyperlink" Target="https://twitter.com/teacherchalky1" TargetMode="External"/><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2374439-983C-44A2-913C-6E6CE8B7BDEC}"/>
              </a:ext>
            </a:extLst>
          </p:cNvPr>
          <p:cNvPicPr>
            <a:picLocks noChangeAspect="1"/>
          </p:cNvPicPr>
          <p:nvPr/>
        </p:nvPicPr>
        <p:blipFill rotWithShape="1">
          <a:blip r:embed="rId2"/>
          <a:srcRect l="36394" t="10765" r="13628"/>
          <a:stretch/>
        </p:blipFill>
        <p:spPr>
          <a:xfrm>
            <a:off x="10878" y="3819369"/>
            <a:ext cx="2892028" cy="2904523"/>
          </a:xfrm>
          <a:prstGeom prst="rect">
            <a:avLst/>
          </a:prstGeom>
        </p:spPr>
      </p:pic>
      <p:sp>
        <p:nvSpPr>
          <p:cNvPr id="4" name="Title 1">
            <a:extLst>
              <a:ext uri="{FF2B5EF4-FFF2-40B4-BE49-F238E27FC236}">
                <a16:creationId xmlns:a16="http://schemas.microsoft.com/office/drawing/2014/main" id="{12612539-6621-4A86-A2D8-3ED338C9BAD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Blood Vessels</a:t>
            </a:r>
          </a:p>
        </p:txBody>
      </p:sp>
      <p:sp>
        <p:nvSpPr>
          <p:cNvPr id="5" name="TextBox 4">
            <a:extLst>
              <a:ext uri="{FF2B5EF4-FFF2-40B4-BE49-F238E27FC236}">
                <a16:creationId xmlns:a16="http://schemas.microsoft.com/office/drawing/2014/main" id="{24B5724F-5363-4198-846F-107FC8738258}"/>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Biological organisation</a:t>
            </a:r>
          </a:p>
        </p:txBody>
      </p:sp>
      <p:sp>
        <p:nvSpPr>
          <p:cNvPr id="6" name="TextBox 5">
            <a:extLst>
              <a:ext uri="{FF2B5EF4-FFF2-40B4-BE49-F238E27FC236}">
                <a16:creationId xmlns:a16="http://schemas.microsoft.com/office/drawing/2014/main" id="{129DAD96-A8DE-4C7F-8976-56A9ADC6E4E3}"/>
              </a:ext>
            </a:extLst>
          </p:cNvPr>
          <p:cNvSpPr txBox="1"/>
          <p:nvPr/>
        </p:nvSpPr>
        <p:spPr>
          <a:xfrm>
            <a:off x="97239" y="584855"/>
            <a:ext cx="2971476"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lgn="ctr"/>
            <a:r>
              <a:rPr lang="en-GB" sz="1200" b="1" dirty="0">
                <a:solidFill>
                  <a:prstClr val="black"/>
                </a:solidFill>
              </a:rPr>
              <a:t>Highlight key words in the question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E7A5D79F-78D6-41E9-9151-557F067F2C19}"/>
              </a:ext>
            </a:extLst>
          </p:cNvPr>
          <p:cNvSpPr/>
          <p:nvPr/>
        </p:nvSpPr>
        <p:spPr>
          <a:xfrm>
            <a:off x="2902906" y="190731"/>
            <a:ext cx="526094" cy="542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BC7A5F0-32C7-4F7B-A992-0F315A946D11}"/>
              </a:ext>
            </a:extLst>
          </p:cNvPr>
          <p:cNvSpPr/>
          <p:nvPr/>
        </p:nvSpPr>
        <p:spPr>
          <a:xfrm>
            <a:off x="97402" y="958478"/>
            <a:ext cx="3466252"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Arteries carry oxygenated blood away from the heart to the tissues, except for pulmonary arteries, which carry blood to the lungs for oxygenation (usually veins carry deoxygenated blood to the heart but the pulmonary veins carry oxygenated blood as well).</a:t>
            </a:r>
          </a:p>
        </p:txBody>
      </p:sp>
      <p:sp>
        <p:nvSpPr>
          <p:cNvPr id="9" name="Rectangle 8">
            <a:extLst>
              <a:ext uri="{FF2B5EF4-FFF2-40B4-BE49-F238E27FC236}">
                <a16:creationId xmlns:a16="http://schemas.microsoft.com/office/drawing/2014/main" id="{A4FAB851-F595-4C29-A35F-8E9AF408C89F}"/>
              </a:ext>
            </a:extLst>
          </p:cNvPr>
          <p:cNvSpPr/>
          <p:nvPr/>
        </p:nvSpPr>
        <p:spPr>
          <a:xfrm>
            <a:off x="97239" y="2056573"/>
            <a:ext cx="3466252" cy="1569660"/>
          </a:xfrm>
          <a:prstGeom prst="rect">
            <a:avLst/>
          </a:prstGeom>
          <a:ln w="28575">
            <a:solidFill>
              <a:srgbClr val="00B0F0"/>
            </a:solidFill>
            <a:prstDash val="dash"/>
          </a:ln>
        </p:spPr>
        <p:txBody>
          <a:bodyPr wrap="square">
            <a:spAutoFit/>
          </a:bodyPr>
          <a:lstStyle/>
          <a:p>
            <a:pPr algn="just"/>
            <a:r>
              <a:rPr lang="en-US" sz="1200" b="1" dirty="0"/>
              <a:t>Describe how the structure of an artery is adapted to it’s function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13" name="Rectangle 12">
            <a:extLst>
              <a:ext uri="{FF2B5EF4-FFF2-40B4-BE49-F238E27FC236}">
                <a16:creationId xmlns:a16="http://schemas.microsoft.com/office/drawing/2014/main" id="{148115E2-A4FD-4C29-AD1E-4DE2B539890C}"/>
              </a:ext>
            </a:extLst>
          </p:cNvPr>
          <p:cNvSpPr/>
          <p:nvPr/>
        </p:nvSpPr>
        <p:spPr>
          <a:xfrm>
            <a:off x="2902906" y="3699239"/>
            <a:ext cx="3898580"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r>
              <a:rPr lang="en-US" sz="1200" dirty="0"/>
              <a:t>Veins are an important part of our circulatory system. They are responsible for returning deoxygenated blood back to the heart after arteries carry blood out. The vena cava is the largest vein in the body. Veins have much thinner walls than arteries</a:t>
            </a:r>
          </a:p>
        </p:txBody>
      </p:sp>
      <p:sp>
        <p:nvSpPr>
          <p:cNvPr id="18" name="Rectangle 17">
            <a:extLst>
              <a:ext uri="{FF2B5EF4-FFF2-40B4-BE49-F238E27FC236}">
                <a16:creationId xmlns:a16="http://schemas.microsoft.com/office/drawing/2014/main" id="{6EACE6AB-308D-4FE4-B19D-82BAE1839D6C}"/>
              </a:ext>
            </a:extLst>
          </p:cNvPr>
          <p:cNvSpPr/>
          <p:nvPr/>
        </p:nvSpPr>
        <p:spPr>
          <a:xfrm>
            <a:off x="97239" y="6842405"/>
            <a:ext cx="4588330" cy="101566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200" dirty="0"/>
              <a:t>The blood capillaries are where the important functions of the circulation take place: the exchange of material between circulation and cells. Capillaries are the smallest of the body’s blood vessels. They are only one cell thick, and they are the sites of the transfer of oxygen and other nutrients from the bloodstream to other tissues in the bod</a:t>
            </a:r>
          </a:p>
        </p:txBody>
      </p:sp>
      <p:pic>
        <p:nvPicPr>
          <p:cNvPr id="3" name="Picture 2">
            <a:extLst>
              <a:ext uri="{FF2B5EF4-FFF2-40B4-BE49-F238E27FC236}">
                <a16:creationId xmlns:a16="http://schemas.microsoft.com/office/drawing/2014/main" id="{696DAB8C-B426-49B5-83A1-C9302231F440}"/>
              </a:ext>
            </a:extLst>
          </p:cNvPr>
          <p:cNvPicPr>
            <a:picLocks noChangeAspect="1"/>
          </p:cNvPicPr>
          <p:nvPr/>
        </p:nvPicPr>
        <p:blipFill rotWithShape="1">
          <a:blip r:embed="rId3"/>
          <a:srcRect l="32966" t="10765" r="13682"/>
          <a:stretch/>
        </p:blipFill>
        <p:spPr>
          <a:xfrm>
            <a:off x="3605348" y="550239"/>
            <a:ext cx="3252652" cy="3060122"/>
          </a:xfrm>
          <a:prstGeom prst="rect">
            <a:avLst/>
          </a:prstGeom>
        </p:spPr>
      </p:pic>
      <p:pic>
        <p:nvPicPr>
          <p:cNvPr id="26" name="Picture 25">
            <a:extLst>
              <a:ext uri="{FF2B5EF4-FFF2-40B4-BE49-F238E27FC236}">
                <a16:creationId xmlns:a16="http://schemas.microsoft.com/office/drawing/2014/main" id="{2BCB43DD-425F-49C4-804C-0A70491C4A63}"/>
              </a:ext>
            </a:extLst>
          </p:cNvPr>
          <p:cNvPicPr>
            <a:picLocks noChangeAspect="1"/>
          </p:cNvPicPr>
          <p:nvPr/>
        </p:nvPicPr>
        <p:blipFill rotWithShape="1">
          <a:blip r:embed="rId4"/>
          <a:srcRect l="42055" t="6019" r="24565" b="37439"/>
          <a:stretch/>
        </p:blipFill>
        <p:spPr>
          <a:xfrm>
            <a:off x="4685569" y="7017097"/>
            <a:ext cx="2075192" cy="1977271"/>
          </a:xfrm>
          <a:prstGeom prst="rect">
            <a:avLst/>
          </a:prstGeom>
        </p:spPr>
      </p:pic>
      <p:sp>
        <p:nvSpPr>
          <p:cNvPr id="27" name="Rectangle 26">
            <a:extLst>
              <a:ext uri="{FF2B5EF4-FFF2-40B4-BE49-F238E27FC236}">
                <a16:creationId xmlns:a16="http://schemas.microsoft.com/office/drawing/2014/main" id="{C361E5DF-DCCB-4F19-8889-79E01BBB8856}"/>
              </a:ext>
            </a:extLst>
          </p:cNvPr>
          <p:cNvSpPr/>
          <p:nvPr/>
        </p:nvSpPr>
        <p:spPr>
          <a:xfrm>
            <a:off x="3068715" y="4787908"/>
            <a:ext cx="3692046" cy="1938992"/>
          </a:xfrm>
          <a:prstGeom prst="rect">
            <a:avLst/>
          </a:prstGeom>
          <a:ln w="28575">
            <a:solidFill>
              <a:srgbClr val="00B0F0"/>
            </a:solidFill>
            <a:prstDash val="dash"/>
          </a:ln>
        </p:spPr>
        <p:txBody>
          <a:bodyPr wrap="square">
            <a:spAutoFit/>
          </a:bodyPr>
          <a:lstStyle/>
          <a:p>
            <a:pPr algn="just"/>
            <a:r>
              <a:rPr lang="en-US" sz="1200" b="1" dirty="0"/>
              <a:t>Describe how the structure of a vein is adapted to it’s function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8" name="Rectangle 27">
            <a:extLst>
              <a:ext uri="{FF2B5EF4-FFF2-40B4-BE49-F238E27FC236}">
                <a16:creationId xmlns:a16="http://schemas.microsoft.com/office/drawing/2014/main" id="{5C26D0A2-BF91-4AC1-9106-1011BEF74BC5}"/>
              </a:ext>
            </a:extLst>
          </p:cNvPr>
          <p:cNvSpPr/>
          <p:nvPr/>
        </p:nvSpPr>
        <p:spPr>
          <a:xfrm>
            <a:off x="97239" y="8005732"/>
            <a:ext cx="4588330" cy="1015663"/>
          </a:xfrm>
          <a:prstGeom prst="rect">
            <a:avLst/>
          </a:prstGeom>
          <a:ln w="28575">
            <a:solidFill>
              <a:srgbClr val="00B0F0"/>
            </a:solidFill>
            <a:prstDash val="dash"/>
          </a:ln>
        </p:spPr>
        <p:txBody>
          <a:bodyPr wrap="square">
            <a:spAutoFit/>
          </a:bodyPr>
          <a:lstStyle/>
          <a:p>
            <a:pPr algn="just"/>
            <a:r>
              <a:rPr lang="en-US" sz="1200" b="1" dirty="0"/>
              <a:t>Describe how the structure of a capillary is adapted to it’s function</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Tree>
    <p:extLst>
      <p:ext uri="{BB962C8B-B14F-4D97-AF65-F5344CB8AC3E}">
        <p14:creationId xmlns:p14="http://schemas.microsoft.com/office/powerpoint/2010/main" val="235875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8857077-EAB6-B23D-C8F3-1EF57FE33BBF}"/>
              </a:ext>
            </a:extLst>
          </p:cNvPr>
          <p:cNvPicPr>
            <a:picLocks noChangeAspect="1"/>
          </p:cNvPicPr>
          <p:nvPr/>
        </p:nvPicPr>
        <p:blipFill>
          <a:blip r:embed="rId14"/>
          <a:stretch>
            <a:fillRect/>
          </a:stretch>
        </p:blipFill>
        <p:spPr>
          <a:xfrm>
            <a:off x="549037" y="4879894"/>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1755</TotalTime>
  <Words>244</Words>
  <Application>Microsoft Office PowerPoint</Application>
  <PresentationFormat>On-screen Show (4:3)</PresentationFormat>
  <Paragraphs>19</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Blood Vessels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Exchange in the Lungs</dc:title>
  <dc:creator>Chalky Chalk</dc:creator>
  <cp:lastModifiedBy>Mr D Chalk</cp:lastModifiedBy>
  <cp:revision>17</cp:revision>
  <dcterms:created xsi:type="dcterms:W3CDTF">2018-11-25T19:10:39Z</dcterms:created>
  <dcterms:modified xsi:type="dcterms:W3CDTF">2024-06-09T08:05:37Z</dcterms:modified>
</cp:coreProperties>
</file>