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hyperlink" Target="https://www.youtube.com/watch?v=DNvKWFZSTzo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DNvKWFZSTzo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3EAACF-57C5-0F7F-0FFF-08B8D821FE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244" t="34504" r="14228" b="39797"/>
          <a:stretch/>
        </p:blipFill>
        <p:spPr>
          <a:xfrm>
            <a:off x="5418878" y="7635895"/>
            <a:ext cx="1331077" cy="132451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Bond </a:t>
            </a: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nergy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 Calculation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786862"/>
            <a:ext cx="6209732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b="1" dirty="0">
                <a:highlight>
                  <a:srgbClr val="FFFFFF"/>
                </a:highlight>
              </a:rPr>
              <a:t>Figure 2</a:t>
            </a:r>
            <a:r>
              <a:rPr lang="en-GB" dirty="0">
                <a:highlight>
                  <a:srgbClr val="FFFFFF"/>
                </a:highlight>
              </a:rPr>
              <a:t> shows the displayed formula equation for the reaction of hydrogen </a:t>
            </a:r>
            <a:r>
              <a:rPr lang="en-GB" dirty="0" err="1">
                <a:highlight>
                  <a:srgbClr val="FFFFFF"/>
                </a:highlight>
              </a:rPr>
              <a:t>sulfide</a:t>
            </a:r>
            <a:r>
              <a:rPr lang="en-GB" dirty="0">
                <a:highlight>
                  <a:srgbClr val="FFFFFF"/>
                </a:highlight>
              </a:rPr>
              <a:t> with oxygen.</a:t>
            </a:r>
          </a:p>
          <a:p>
            <a:pPr>
              <a:spcBef>
                <a:spcPts val="1200"/>
              </a:spcBef>
            </a:pPr>
            <a:endParaRPr lang="en-GB" dirty="0">
              <a:highlight>
                <a:srgbClr val="FFFFFF"/>
              </a:highlight>
            </a:endParaRPr>
          </a:p>
          <a:p>
            <a:pPr>
              <a:spcBef>
                <a:spcPts val="1200"/>
              </a:spcBef>
            </a:pPr>
            <a:r>
              <a:rPr lang="en-GB" dirty="0">
                <a:highlight>
                  <a:srgbClr val="FFFFFF"/>
                </a:highlight>
              </a:rPr>
              <a:t>The table below shows some of the bond energies.</a:t>
            </a:r>
          </a:p>
          <a:p>
            <a:pPr>
              <a:spcBef>
                <a:spcPts val="1200"/>
              </a:spcBef>
            </a:pPr>
            <a:endParaRPr lang="en-GB" dirty="0">
              <a:highlight>
                <a:srgbClr val="FFFFFF"/>
              </a:highlight>
            </a:endParaRPr>
          </a:p>
          <a:p>
            <a:pPr>
              <a:spcBef>
                <a:spcPts val="1200"/>
              </a:spcBef>
            </a:pPr>
            <a:endParaRPr lang="en-GB" dirty="0">
              <a:highlight>
                <a:srgbClr val="FFFFFF"/>
              </a:highlight>
            </a:endParaRPr>
          </a:p>
          <a:p>
            <a:endParaRPr lang="en-GB" dirty="0"/>
          </a:p>
          <a:p>
            <a:endParaRPr lang="en-GB" sz="100" dirty="0"/>
          </a:p>
          <a:p>
            <a:r>
              <a:rPr lang="en-GB" dirty="0"/>
              <a:t>In the reaction the energy released forming new bonds is 1034 kJ/mol greater than the energy needed to break existing bonds.</a:t>
            </a:r>
          </a:p>
          <a:p>
            <a:r>
              <a:rPr lang="en-GB" dirty="0"/>
              <a:t>Calculate the bond energy </a:t>
            </a:r>
            <a:r>
              <a:rPr lang="en-GB" b="1" dirty="0"/>
              <a:t>X</a:t>
            </a:r>
            <a:r>
              <a:rPr lang="en-GB" dirty="0"/>
              <a:t> for the bond.</a:t>
            </a:r>
          </a:p>
          <a:p>
            <a:pPr>
              <a:spcBef>
                <a:spcPts val="1200"/>
              </a:spcBef>
            </a:pPr>
            <a:endParaRPr lang="en-GB" dirty="0">
              <a:highlight>
                <a:srgbClr val="FFFFFF"/>
              </a:highlight>
            </a:endParaRPr>
          </a:p>
          <a:p>
            <a:pPr>
              <a:spcBef>
                <a:spcPts val="1200"/>
              </a:spcBef>
            </a:pPr>
            <a:endParaRPr lang="en-GB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11526A9-CE6D-F01A-47EC-33D37C908240}"/>
              </a:ext>
            </a:extLst>
          </p:cNvPr>
          <p:cNvSpPr txBox="1"/>
          <p:nvPr/>
        </p:nvSpPr>
        <p:spPr>
          <a:xfrm rot="16200000">
            <a:off x="-1291165" y="5927170"/>
            <a:ext cx="3883612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B92D795-BB81-12DA-1144-B8366413BC4C}"/>
              </a:ext>
            </a:extLst>
          </p:cNvPr>
          <p:cNvSpPr txBox="1"/>
          <p:nvPr/>
        </p:nvSpPr>
        <p:spPr>
          <a:xfrm>
            <a:off x="1111703" y="4277751"/>
            <a:ext cx="5429178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2400" b="1" dirty="0">
                <a:solidFill>
                  <a:prstClr val="black"/>
                </a:solidFill>
              </a:rPr>
              <a:t>Calculate the energy of bonds broken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C6AFC34-6CDE-3878-BB4B-7FF00FF0F268}"/>
              </a:ext>
            </a:extLst>
          </p:cNvPr>
          <p:cNvSpPr txBox="1"/>
          <p:nvPr/>
        </p:nvSpPr>
        <p:spPr>
          <a:xfrm>
            <a:off x="1119593" y="5169801"/>
            <a:ext cx="5429178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2400" b="1" dirty="0">
                <a:solidFill>
                  <a:prstClr val="black"/>
                </a:solidFill>
              </a:rPr>
              <a:t>Calculate the energy of bonds made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6543100-7801-25D5-19E5-92C47D88388D}"/>
              </a:ext>
            </a:extLst>
          </p:cNvPr>
          <p:cNvSpPr txBox="1"/>
          <p:nvPr/>
        </p:nvSpPr>
        <p:spPr>
          <a:xfrm>
            <a:off x="1119593" y="6075533"/>
            <a:ext cx="5429178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2400" b="1" dirty="0">
                <a:solidFill>
                  <a:prstClr val="black"/>
                </a:solidFill>
              </a:rPr>
              <a:t>Calculate the value of 4X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920C44-ED6E-F606-8122-3C54BEEED34D}"/>
              </a:ext>
            </a:extLst>
          </p:cNvPr>
          <p:cNvSpPr txBox="1"/>
          <p:nvPr/>
        </p:nvSpPr>
        <p:spPr>
          <a:xfrm>
            <a:off x="1111703" y="7072233"/>
            <a:ext cx="5444092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2400" b="1" dirty="0">
                <a:solidFill>
                  <a:prstClr val="black"/>
                </a:solidFill>
              </a:rPr>
              <a:t>Calculate the value of X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45E66C0-E492-8DA6-03A6-C99B23164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42" y="1633728"/>
            <a:ext cx="5993769" cy="19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2BB2ED1-03FA-5D59-3049-839FE5142EA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393" t="43100" r="15850" b="44932"/>
          <a:stretch/>
        </p:blipFill>
        <p:spPr>
          <a:xfrm>
            <a:off x="465542" y="2378002"/>
            <a:ext cx="5993769" cy="966271"/>
          </a:xfrm>
          <a:prstGeom prst="rect">
            <a:avLst/>
          </a:prstGeom>
        </p:spPr>
      </p:pic>
      <p:sp>
        <p:nvSpPr>
          <p:cNvPr id="3" name="TextBox 2">
            <a:hlinkClick r:id="rId6"/>
            <a:extLst>
              <a:ext uri="{FF2B5EF4-FFF2-40B4-BE49-F238E27FC236}">
                <a16:creationId xmlns:a16="http://schemas.microsoft.com/office/drawing/2014/main" id="{36227795-B828-0126-61FC-EA17CE0E55E1}"/>
              </a:ext>
            </a:extLst>
          </p:cNvPr>
          <p:cNvSpPr txBox="1"/>
          <p:nvPr/>
        </p:nvSpPr>
        <p:spPr>
          <a:xfrm>
            <a:off x="351430" y="8317217"/>
            <a:ext cx="5023094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answer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124"/>
    </mc:Choice>
    <mc:Fallback xmlns="">
      <p:transition spd="slow" advTm="1421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Bond E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nergy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Calculation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Bond energy calculation 1 video">
            <a:hlinkClick r:id="" action="ppaction://media"/>
            <a:extLst>
              <a:ext uri="{FF2B5EF4-FFF2-40B4-BE49-F238E27FC236}">
                <a16:creationId xmlns:a16="http://schemas.microsoft.com/office/drawing/2014/main" id="{CC429EB5-3209-4260-C3CF-5D5BE37D1221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2687" r="22189"/>
          <a:stretch/>
        </p:blipFill>
        <p:spPr>
          <a:xfrm>
            <a:off x="556146" y="945523"/>
            <a:ext cx="5745707" cy="7817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989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124"/>
    </mc:Choice>
    <mc:Fallback xmlns="">
      <p:transition spd="slow" advTm="1421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1249</TotalTime>
  <Words>92</Words>
  <Application>Microsoft Office PowerPoint</Application>
  <PresentationFormat>On-screen Show (4:3)</PresentationFormat>
  <Paragraphs>17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21</cp:revision>
  <dcterms:created xsi:type="dcterms:W3CDTF">2024-01-19T05:37:07Z</dcterms:created>
  <dcterms:modified xsi:type="dcterms:W3CDTF">2024-04-28T12:07:56Z</dcterms:modified>
</cp:coreProperties>
</file>