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7"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47" d="100"/>
          <a:sy n="47" d="100"/>
        </p:scale>
        <p:origin x="20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36979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59715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0019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2573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56625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7863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6244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13/04/2024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62754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13/04/2024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6346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13/04/2024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5663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2132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789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9266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36976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4159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4186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2595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13/04/2024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35707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13/04/2024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96914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13/04/2024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06865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61217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1346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13/04/2024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930955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13/04/2024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4021303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3.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bonding"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improving-exam-technique-bonding-questions-ks4-aqa-chemistry-science-12884884" TargetMode="External"/><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bonding" TargetMode="External"/><Relationship Id="rId5" Type="http://schemas.openxmlformats.org/officeDocument/2006/relationships/hyperlink" Target="https://twitter.com/teacherchalky1" TargetMode="External"/><Relationship Id="rId10"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2"/>
          <a:stretch>
            <a:fillRect/>
          </a:stretch>
        </p:blipFill>
        <p:spPr>
          <a:xfrm>
            <a:off x="12524" y="6011111"/>
            <a:ext cx="6858000" cy="3857625"/>
          </a:xfrm>
          <a:prstGeom prst="rect">
            <a:avLst/>
          </a:prstGeom>
        </p:spPr>
      </p:pic>
      <p:pic>
        <p:nvPicPr>
          <p:cNvPr id="57" name="Picture 56">
            <a:extLst>
              <a:ext uri="{FF2B5EF4-FFF2-40B4-BE49-F238E27FC236}">
                <a16:creationId xmlns:a16="http://schemas.microsoft.com/office/drawing/2014/main" id="{B685BB39-932F-485E-B681-1F6C2A49DC5E}"/>
              </a:ext>
            </a:extLst>
          </p:cNvPr>
          <p:cNvPicPr>
            <a:picLocks noChangeAspect="1"/>
          </p:cNvPicPr>
          <p:nvPr/>
        </p:nvPicPr>
        <p:blipFill rotWithShape="1">
          <a:blip r:embed="rId3"/>
          <a:srcRect l="51671" t="53407"/>
          <a:stretch/>
        </p:blipFill>
        <p:spPr>
          <a:xfrm>
            <a:off x="5433439" y="5866864"/>
            <a:ext cx="1382702" cy="749828"/>
          </a:xfrm>
          <a:prstGeom prst="rect">
            <a:avLst/>
          </a:prstGeom>
        </p:spPr>
      </p:pic>
      <p:pic>
        <p:nvPicPr>
          <p:cNvPr id="58" name="Picture 57">
            <a:extLst>
              <a:ext uri="{FF2B5EF4-FFF2-40B4-BE49-F238E27FC236}">
                <a16:creationId xmlns:a16="http://schemas.microsoft.com/office/drawing/2014/main" id="{04F720ED-45C8-400A-8C8B-C04B09BA8FC6}"/>
              </a:ext>
            </a:extLst>
          </p:cNvPr>
          <p:cNvPicPr>
            <a:picLocks noChangeAspect="1"/>
          </p:cNvPicPr>
          <p:nvPr/>
        </p:nvPicPr>
        <p:blipFill rotWithShape="1">
          <a:blip r:embed="rId4"/>
          <a:srcRect r="54166" b="18743"/>
          <a:stretch/>
        </p:blipFill>
        <p:spPr>
          <a:xfrm>
            <a:off x="5419594" y="6417949"/>
            <a:ext cx="1435112" cy="1431139"/>
          </a:xfrm>
          <a:prstGeom prst="rect">
            <a:avLst/>
          </a:prstGeom>
        </p:spPr>
      </p:pic>
      <p:sp>
        <p:nvSpPr>
          <p:cNvPr id="110" name="TextBox 109">
            <a:extLst>
              <a:ext uri="{FF2B5EF4-FFF2-40B4-BE49-F238E27FC236}">
                <a16:creationId xmlns:a16="http://schemas.microsoft.com/office/drawing/2014/main" id="{9C5A230C-75CD-45D2-ACB6-89197E7B0F47}"/>
              </a:ext>
            </a:extLst>
          </p:cNvPr>
          <p:cNvSpPr txBox="1"/>
          <p:nvPr/>
        </p:nvSpPr>
        <p:spPr>
          <a:xfrm>
            <a:off x="1624600" y="1737552"/>
            <a:ext cx="5157018" cy="990015"/>
          </a:xfrm>
          <a:prstGeom prst="rect">
            <a:avLst/>
          </a:prstGeom>
          <a:noFill/>
          <a:ln w="28575">
            <a:solidFill>
              <a:srgbClr val="00B0F0"/>
            </a:solidFill>
            <a:prstDash val="lgDash"/>
          </a:ln>
        </p:spPr>
        <p:txBody>
          <a:bodyPr wrap="square" rtlCol="0">
            <a:spAutoFit/>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Ionic Bonding</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Positive and negative ions form when a metal reacts with a non-metal, by transferring electrons. The oppositely charged ions are strongly attracted to each other, forming ionic bonds. An ionic lattice is held together by strong electrostatic forces of attraction between the oppositely charged ions. The forces act in all directions in the lattice. This is called ionic bonding.  An example is sodium iodine:</a:t>
            </a:r>
          </a:p>
        </p:txBody>
      </p:sp>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5"/>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399269" y="-384972"/>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7400" y="1022671"/>
            <a:ext cx="5135898" cy="639146"/>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Bonding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58829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There are four types of bonds or interactions: ionic, covalent, hydrogen bonds, and van der Waals interactions. Ionic and covalent bonds are strong interactions that require a larger energy input to break apart.</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8"/>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736601" y="1050542"/>
            <a:ext cx="5190056"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Hydrogen bonds are a strong type of dipole-dipole interaction. As a Rule of Thumb, they are weaker than covalent and ionic ("intramolecular") bonds", but stronger than most dipole-dipole interactions. There are two requirements for hydrogen bonding.</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Rounded Corners 115">
            <a:extLst>
              <a:ext uri="{FF2B5EF4-FFF2-40B4-BE49-F238E27FC236}">
                <a16:creationId xmlns:a16="http://schemas.microsoft.com/office/drawing/2014/main" id="{1C15CA64-2115-493E-85B6-45714E9BCDFA}"/>
              </a:ext>
            </a:extLst>
          </p:cNvPr>
          <p:cNvSpPr/>
          <p:nvPr/>
        </p:nvSpPr>
        <p:spPr>
          <a:xfrm>
            <a:off x="1449258" y="7723683"/>
            <a:ext cx="4152889" cy="972461"/>
          </a:xfrm>
          <a:prstGeom prst="roundRect">
            <a:avLst>
              <a:gd name="adj" fmla="val 866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A7289A90-E39A-41D6-B789-8E36EDC00339}"/>
              </a:ext>
            </a:extLst>
          </p:cNvPr>
          <p:cNvSpPr txBox="1"/>
          <p:nvPr/>
        </p:nvSpPr>
        <p:spPr>
          <a:xfrm>
            <a:off x="1516283" y="7750331"/>
            <a:ext cx="4077956" cy="938719"/>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Metals form giant structures in which electrons in the outer shells of the metal atoms are free to move. The metallic bond is the force of attraction between these free electrons and metal ions. Metallic bonds are strong, so metals can maintain a regular structure and usually have high melting and boiling points.</a:t>
            </a:r>
          </a:p>
        </p:txBody>
      </p:sp>
      <p:sp>
        <p:nvSpPr>
          <p:cNvPr id="120" name="Speech Bubble: Rectangle with Corners Rounded 119">
            <a:extLst>
              <a:ext uri="{FF2B5EF4-FFF2-40B4-BE49-F238E27FC236}">
                <a16:creationId xmlns:a16="http://schemas.microsoft.com/office/drawing/2014/main" id="{C6DD6C21-454E-4CE6-AEBA-E7656901800D}"/>
              </a:ext>
            </a:extLst>
          </p:cNvPr>
          <p:cNvSpPr/>
          <p:nvPr/>
        </p:nvSpPr>
        <p:spPr>
          <a:xfrm>
            <a:off x="49987" y="8373846"/>
            <a:ext cx="1534177" cy="707886"/>
          </a:xfrm>
          <a:prstGeom prst="wedgeRoundRectCallout">
            <a:avLst>
              <a:gd name="adj1" fmla="val -7980"/>
              <a:gd name="adj2" fmla="val -165242"/>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12F5685D-B1E0-4517-93C3-A7D6BDCF4F36}"/>
              </a:ext>
            </a:extLst>
          </p:cNvPr>
          <p:cNvSpPr txBox="1"/>
          <p:nvPr/>
        </p:nvSpPr>
        <p:spPr>
          <a:xfrm>
            <a:off x="31680" y="8388968"/>
            <a:ext cx="1498242" cy="6771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prstClr val="black"/>
                </a:solidFill>
                <a:effectLst/>
                <a:uLnTx/>
                <a:uFillTx/>
                <a:latin typeface="Calibri" panose="020F0502020204030204"/>
                <a:ea typeface="+mn-ea"/>
                <a:cs typeface="+mn-cs"/>
              </a:rPr>
              <a:t>Metallic Bonding</a:t>
            </a:r>
          </a:p>
        </p:txBody>
      </p:sp>
      <p:grpSp>
        <p:nvGrpSpPr>
          <p:cNvPr id="32" name="Group 31">
            <a:extLst>
              <a:ext uri="{FF2B5EF4-FFF2-40B4-BE49-F238E27FC236}">
                <a16:creationId xmlns:a16="http://schemas.microsoft.com/office/drawing/2014/main" id="{7F2531D6-460A-4590-A596-3E50176770FC}"/>
              </a:ext>
            </a:extLst>
          </p:cNvPr>
          <p:cNvGrpSpPr/>
          <p:nvPr/>
        </p:nvGrpSpPr>
        <p:grpSpPr>
          <a:xfrm>
            <a:off x="31680" y="1727271"/>
            <a:ext cx="1552484" cy="1393515"/>
            <a:chOff x="712498" y="2158802"/>
            <a:chExt cx="2646362" cy="2506663"/>
          </a:xfrm>
        </p:grpSpPr>
        <p:pic>
          <p:nvPicPr>
            <p:cNvPr id="33" name="Picture 171" descr="ionic_lattice_2">
              <a:extLst>
                <a:ext uri="{FF2B5EF4-FFF2-40B4-BE49-F238E27FC236}">
                  <a16:creationId xmlns:a16="http://schemas.microsoft.com/office/drawing/2014/main" id="{144FDD32-4527-4A29-819C-09F6E20B6A76}"/>
                </a:ext>
              </a:extLst>
            </p:cNvPr>
            <p:cNvPicPr>
              <a:picLocks noChangeAspect="1" noChangeArrowheads="1"/>
            </p:cNvPicPr>
            <p:nvPr/>
          </p:nvPicPr>
          <p:blipFill>
            <a:blip r:embed="rId9" cstate="print"/>
            <a:srcRect/>
            <a:stretch>
              <a:fillRect/>
            </a:stretch>
          </p:blipFill>
          <p:spPr bwMode="auto">
            <a:xfrm>
              <a:off x="712498" y="2158802"/>
              <a:ext cx="2024062" cy="2024063"/>
            </a:xfrm>
            <a:prstGeom prst="rect">
              <a:avLst/>
            </a:prstGeom>
            <a:noFill/>
          </p:spPr>
        </p:pic>
        <p:pic>
          <p:nvPicPr>
            <p:cNvPr id="34" name="Picture 169" descr="ionic_lattice">
              <a:extLst>
                <a:ext uri="{FF2B5EF4-FFF2-40B4-BE49-F238E27FC236}">
                  <a16:creationId xmlns:a16="http://schemas.microsoft.com/office/drawing/2014/main" id="{9606C077-9355-4A78-A8A6-44F3B8606233}"/>
                </a:ext>
              </a:extLst>
            </p:cNvPr>
            <p:cNvPicPr>
              <a:picLocks noChangeAspect="1" noChangeArrowheads="1"/>
            </p:cNvPicPr>
            <p:nvPr/>
          </p:nvPicPr>
          <p:blipFill>
            <a:blip r:embed="rId10" cstate="print"/>
            <a:srcRect/>
            <a:stretch>
              <a:fillRect/>
            </a:stretch>
          </p:blipFill>
          <p:spPr bwMode="auto">
            <a:xfrm>
              <a:off x="788698" y="2196902"/>
              <a:ext cx="2024062" cy="2024063"/>
            </a:xfrm>
            <a:prstGeom prst="rect">
              <a:avLst/>
            </a:prstGeom>
            <a:noFill/>
          </p:spPr>
        </p:pic>
        <p:pic>
          <p:nvPicPr>
            <p:cNvPr id="35" name="Picture 170" descr="ionic_lattice_2">
              <a:extLst>
                <a:ext uri="{FF2B5EF4-FFF2-40B4-BE49-F238E27FC236}">
                  <a16:creationId xmlns:a16="http://schemas.microsoft.com/office/drawing/2014/main" id="{41668114-FA08-44D4-A927-331C0E981A1D}"/>
                </a:ext>
              </a:extLst>
            </p:cNvPr>
            <p:cNvPicPr>
              <a:picLocks noChangeAspect="1" noChangeArrowheads="1"/>
            </p:cNvPicPr>
            <p:nvPr/>
          </p:nvPicPr>
          <p:blipFill>
            <a:blip r:embed="rId9" cstate="print"/>
            <a:srcRect/>
            <a:stretch>
              <a:fillRect/>
            </a:stretch>
          </p:blipFill>
          <p:spPr bwMode="auto">
            <a:xfrm>
              <a:off x="877598" y="2362002"/>
              <a:ext cx="2024062" cy="2024063"/>
            </a:xfrm>
            <a:prstGeom prst="rect">
              <a:avLst/>
            </a:prstGeom>
            <a:noFill/>
          </p:spPr>
        </p:pic>
        <p:pic>
          <p:nvPicPr>
            <p:cNvPr id="39" name="Picture 172" descr="ionic_lattice">
              <a:extLst>
                <a:ext uri="{FF2B5EF4-FFF2-40B4-BE49-F238E27FC236}">
                  <a16:creationId xmlns:a16="http://schemas.microsoft.com/office/drawing/2014/main" id="{283BCDFB-FBB6-4670-AA4E-94AF78E62BE1}"/>
                </a:ext>
              </a:extLst>
            </p:cNvPr>
            <p:cNvPicPr>
              <a:picLocks noChangeAspect="1" noChangeArrowheads="1"/>
            </p:cNvPicPr>
            <p:nvPr/>
          </p:nvPicPr>
          <p:blipFill>
            <a:blip r:embed="rId10" cstate="print"/>
            <a:srcRect/>
            <a:stretch>
              <a:fillRect/>
            </a:stretch>
          </p:blipFill>
          <p:spPr bwMode="auto">
            <a:xfrm>
              <a:off x="1029998" y="2412802"/>
              <a:ext cx="2024062" cy="2024063"/>
            </a:xfrm>
            <a:prstGeom prst="rect">
              <a:avLst/>
            </a:prstGeom>
            <a:noFill/>
          </p:spPr>
        </p:pic>
        <p:pic>
          <p:nvPicPr>
            <p:cNvPr id="41" name="Picture 173" descr="ionic_lattice_2">
              <a:extLst>
                <a:ext uri="{FF2B5EF4-FFF2-40B4-BE49-F238E27FC236}">
                  <a16:creationId xmlns:a16="http://schemas.microsoft.com/office/drawing/2014/main" id="{D3447A06-9383-4203-82FD-7ABB282A3B42}"/>
                </a:ext>
              </a:extLst>
            </p:cNvPr>
            <p:cNvPicPr>
              <a:picLocks noChangeAspect="1" noChangeArrowheads="1"/>
            </p:cNvPicPr>
            <p:nvPr/>
          </p:nvPicPr>
          <p:blipFill>
            <a:blip r:embed="rId9" cstate="print"/>
            <a:srcRect/>
            <a:stretch>
              <a:fillRect/>
            </a:stretch>
          </p:blipFill>
          <p:spPr bwMode="auto">
            <a:xfrm>
              <a:off x="1156998" y="2577902"/>
              <a:ext cx="2024062" cy="2024063"/>
            </a:xfrm>
            <a:prstGeom prst="rect">
              <a:avLst/>
            </a:prstGeom>
            <a:noFill/>
          </p:spPr>
        </p:pic>
        <p:pic>
          <p:nvPicPr>
            <p:cNvPr id="42" name="Picture 174" descr="ionic_lattice">
              <a:extLst>
                <a:ext uri="{FF2B5EF4-FFF2-40B4-BE49-F238E27FC236}">
                  <a16:creationId xmlns:a16="http://schemas.microsoft.com/office/drawing/2014/main" id="{DAC9523B-E238-4E5B-BA8C-6D121277D9EE}"/>
                </a:ext>
              </a:extLst>
            </p:cNvPr>
            <p:cNvPicPr>
              <a:picLocks noChangeAspect="1" noChangeArrowheads="1"/>
            </p:cNvPicPr>
            <p:nvPr/>
          </p:nvPicPr>
          <p:blipFill>
            <a:blip r:embed="rId10" cstate="print"/>
            <a:srcRect/>
            <a:stretch>
              <a:fillRect/>
            </a:stretch>
          </p:blipFill>
          <p:spPr bwMode="auto">
            <a:xfrm>
              <a:off x="1334798" y="2641402"/>
              <a:ext cx="2024062" cy="2024063"/>
            </a:xfrm>
            <a:prstGeom prst="rect">
              <a:avLst/>
            </a:prstGeom>
            <a:noFill/>
          </p:spPr>
        </p:pic>
      </p:grpSp>
      <p:sp>
        <p:nvSpPr>
          <p:cNvPr id="47" name="TextBox 46">
            <a:extLst>
              <a:ext uri="{FF2B5EF4-FFF2-40B4-BE49-F238E27FC236}">
                <a16:creationId xmlns:a16="http://schemas.microsoft.com/office/drawing/2014/main" id="{AF04D8E2-69D5-4330-A547-5EA49B8ABD16}"/>
              </a:ext>
            </a:extLst>
          </p:cNvPr>
          <p:cNvSpPr txBox="1"/>
          <p:nvPr/>
        </p:nvSpPr>
        <p:spPr>
          <a:xfrm>
            <a:off x="1620697" y="4383062"/>
            <a:ext cx="4336349"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b="0" i="0" u="none" strike="noStrike" kern="0" cap="none" spc="0" normalizeH="0" baseline="0" noProof="0" dirty="0">
                <a:ln>
                  <a:noFill/>
                </a:ln>
                <a:solidFill>
                  <a:prstClr val="black"/>
                </a:solidFill>
                <a:effectLst/>
                <a:uLnTx/>
                <a:uFillTx/>
              </a:rPr>
              <a:t>It is brittle because if a single layer is moved just one atom across alike ions will be next to each other and similar charges repel  </a:t>
            </a:r>
          </a:p>
        </p:txBody>
      </p:sp>
      <p:sp>
        <p:nvSpPr>
          <p:cNvPr id="48" name="TextBox 47">
            <a:extLst>
              <a:ext uri="{FF2B5EF4-FFF2-40B4-BE49-F238E27FC236}">
                <a16:creationId xmlns:a16="http://schemas.microsoft.com/office/drawing/2014/main" id="{7E283655-9971-4B3A-AAC9-400C11F63408}"/>
              </a:ext>
            </a:extLst>
          </p:cNvPr>
          <p:cNvSpPr txBox="1"/>
          <p:nvPr/>
        </p:nvSpPr>
        <p:spPr>
          <a:xfrm>
            <a:off x="1620697" y="3874161"/>
            <a:ext cx="3933825"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b="0" i="0" u="none" strike="noStrike" kern="0" cap="none" spc="0" normalizeH="0" baseline="0" noProof="0" dirty="0">
                <a:ln>
                  <a:noFill/>
                </a:ln>
                <a:solidFill>
                  <a:prstClr val="black"/>
                </a:solidFill>
                <a:effectLst/>
                <a:uLnTx/>
                <a:uFillTx/>
              </a:rPr>
              <a:t>It will dissolve in water and will then be able to conduct electricity because the ions can move</a:t>
            </a:r>
          </a:p>
        </p:txBody>
      </p:sp>
      <p:sp>
        <p:nvSpPr>
          <p:cNvPr id="49" name="TextBox 48">
            <a:extLst>
              <a:ext uri="{FF2B5EF4-FFF2-40B4-BE49-F238E27FC236}">
                <a16:creationId xmlns:a16="http://schemas.microsoft.com/office/drawing/2014/main" id="{25B8EC70-4864-45DE-95FC-A2D3C7FEE57D}"/>
              </a:ext>
            </a:extLst>
          </p:cNvPr>
          <p:cNvSpPr txBox="1"/>
          <p:nvPr/>
        </p:nvSpPr>
        <p:spPr>
          <a:xfrm>
            <a:off x="1620698" y="3516886"/>
            <a:ext cx="5201721" cy="2705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b="0" i="0" u="none" strike="noStrike" kern="0" cap="none" spc="0" normalizeH="0" baseline="0" noProof="0" dirty="0">
                <a:ln>
                  <a:noFill/>
                </a:ln>
                <a:solidFill>
                  <a:prstClr val="black"/>
                </a:solidFill>
                <a:effectLst/>
                <a:uLnTx/>
                <a:uFillTx/>
              </a:rPr>
              <a:t>Sodium iodide has a high melting point because it has lots of bonds</a:t>
            </a:r>
          </a:p>
        </p:txBody>
      </p:sp>
      <p:sp>
        <p:nvSpPr>
          <p:cNvPr id="50" name="TextBox 49">
            <a:extLst>
              <a:ext uri="{FF2B5EF4-FFF2-40B4-BE49-F238E27FC236}">
                <a16:creationId xmlns:a16="http://schemas.microsoft.com/office/drawing/2014/main" id="{CD16D2CD-832B-4BB0-8462-373F47953945}"/>
              </a:ext>
            </a:extLst>
          </p:cNvPr>
          <p:cNvSpPr txBox="1"/>
          <p:nvPr/>
        </p:nvSpPr>
        <p:spPr>
          <a:xfrm>
            <a:off x="1620698" y="3156547"/>
            <a:ext cx="5201721" cy="2705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b="0" i="0" u="none" strike="noStrike" kern="0" cap="none" spc="0" normalizeH="0" baseline="0" noProof="0" dirty="0">
                <a:ln>
                  <a:noFill/>
                </a:ln>
                <a:solidFill>
                  <a:prstClr val="black"/>
                </a:solidFill>
                <a:effectLst/>
                <a:uLnTx/>
                <a:uFillTx/>
              </a:rPr>
              <a:t>Each sodium ion is surrounded by iodide ions and vice versa</a:t>
            </a:r>
          </a:p>
        </p:txBody>
      </p:sp>
      <p:sp>
        <p:nvSpPr>
          <p:cNvPr id="51" name="TextBox 50">
            <a:extLst>
              <a:ext uri="{FF2B5EF4-FFF2-40B4-BE49-F238E27FC236}">
                <a16:creationId xmlns:a16="http://schemas.microsoft.com/office/drawing/2014/main" id="{EFE8E386-140B-4CEB-AF07-03CC996D75E8}"/>
              </a:ext>
            </a:extLst>
          </p:cNvPr>
          <p:cNvSpPr txBox="1"/>
          <p:nvPr/>
        </p:nvSpPr>
        <p:spPr>
          <a:xfrm>
            <a:off x="1624599" y="2803302"/>
            <a:ext cx="5201721" cy="2705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b="0" i="0" u="none" strike="noStrike" kern="0" cap="none" spc="0" normalizeH="0" baseline="0" noProof="0" dirty="0">
                <a:ln>
                  <a:noFill/>
                </a:ln>
                <a:solidFill>
                  <a:prstClr val="black"/>
                </a:solidFill>
                <a:effectLst/>
                <a:uLnTx/>
                <a:uFillTx/>
              </a:rPr>
              <a:t>Oppositely charges ions attract each other</a:t>
            </a:r>
          </a:p>
        </p:txBody>
      </p:sp>
      <p:pic>
        <p:nvPicPr>
          <p:cNvPr id="3" name="Picture 2" descr="A close up of a womans face&#10;&#10;Description automatically generated">
            <a:extLst>
              <a:ext uri="{FF2B5EF4-FFF2-40B4-BE49-F238E27FC236}">
                <a16:creationId xmlns:a16="http://schemas.microsoft.com/office/drawing/2014/main" id="{3440CCD3-4D5B-4309-AE4E-72D03B49097A}"/>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799" b="93467" l="9799" r="89950">
                        <a14:foregroundMark x1="45729" y1="93467" x2="57286" y2="92462"/>
                      </a14:backgroundRemoval>
                    </a14:imgEffect>
                  </a14:imgLayer>
                </a14:imgProps>
              </a:ext>
              <a:ext uri="{28A0092B-C50C-407E-A947-70E740481C1C}">
                <a14:useLocalDpi xmlns:a14="http://schemas.microsoft.com/office/drawing/2010/main" val="0"/>
              </a:ext>
            </a:extLst>
          </a:blip>
          <a:stretch>
            <a:fillRect/>
          </a:stretch>
        </p:blipFill>
        <p:spPr>
          <a:xfrm flipH="1">
            <a:off x="4399269" y="1978686"/>
            <a:ext cx="3933825" cy="3790950"/>
          </a:xfrm>
          <a:prstGeom prst="rect">
            <a:avLst/>
          </a:prstGeom>
        </p:spPr>
      </p:pic>
      <p:pic>
        <p:nvPicPr>
          <p:cNvPr id="52" name="Picture 51">
            <a:extLst>
              <a:ext uri="{FF2B5EF4-FFF2-40B4-BE49-F238E27FC236}">
                <a16:creationId xmlns:a16="http://schemas.microsoft.com/office/drawing/2014/main" id="{43DE50FD-42D3-428B-8599-DEF3EA6130D1}"/>
              </a:ext>
            </a:extLst>
          </p:cNvPr>
          <p:cNvPicPr>
            <a:picLocks noChangeAspect="1"/>
          </p:cNvPicPr>
          <p:nvPr/>
        </p:nvPicPr>
        <p:blipFill rotWithShape="1">
          <a:blip r:embed="rId13"/>
          <a:srcRect l="24830" r="33105"/>
          <a:stretch/>
        </p:blipFill>
        <p:spPr>
          <a:xfrm>
            <a:off x="38100" y="3745412"/>
            <a:ext cx="1546064" cy="2067406"/>
          </a:xfrm>
          <a:prstGeom prst="rect">
            <a:avLst/>
          </a:prstGeom>
        </p:spPr>
      </p:pic>
      <p:sp>
        <p:nvSpPr>
          <p:cNvPr id="53" name="TextBox 52">
            <a:extLst>
              <a:ext uri="{FF2B5EF4-FFF2-40B4-BE49-F238E27FC236}">
                <a16:creationId xmlns:a16="http://schemas.microsoft.com/office/drawing/2014/main" id="{151609DA-722F-434B-828C-DF568F253D85}"/>
              </a:ext>
            </a:extLst>
          </p:cNvPr>
          <p:cNvSpPr txBox="1"/>
          <p:nvPr/>
        </p:nvSpPr>
        <p:spPr>
          <a:xfrm>
            <a:off x="1620697" y="4874099"/>
            <a:ext cx="5160921" cy="938719"/>
          </a:xfrm>
          <a:prstGeom prst="rect">
            <a:avLst/>
          </a:prstGeom>
          <a:solidFill>
            <a:schemeClr val="bg1"/>
          </a:solidFill>
          <a:ln w="28575">
            <a:solidFill>
              <a:srgbClr val="00B0F0"/>
            </a:solidFill>
            <a:prstDash val="lg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100" b="1" kern="0" dirty="0">
                <a:solidFill>
                  <a:prstClr val="black"/>
                </a:solidFill>
              </a:rPr>
              <a:t>Covalent Bonding</a:t>
            </a:r>
            <a:endParaRPr kumimoji="0" lang="en-GB" sz="1100" b="1"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A covalent bond is a shared pair of electrons. Covalent bonding results in the formation of molecules or giant structures. Substances with small molecules have low melting and boiling points and do not conduct electricity. Giant covalent substances have very high melting points.</a:t>
            </a: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344101" y="2185626"/>
            <a:ext cx="1782507"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54" name="TextBox 53">
            <a:extLst>
              <a:ext uri="{FF2B5EF4-FFF2-40B4-BE49-F238E27FC236}">
                <a16:creationId xmlns:a16="http://schemas.microsoft.com/office/drawing/2014/main" id="{CB3A8C50-6156-4E2C-9D11-2032303698F2}"/>
              </a:ext>
            </a:extLst>
          </p:cNvPr>
          <p:cNvSpPr txBox="1"/>
          <p:nvPr/>
        </p:nvSpPr>
        <p:spPr>
          <a:xfrm>
            <a:off x="41859" y="5872968"/>
            <a:ext cx="5362245"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A covalent bond is formed when two atoms share a pair of electrons. Covalent bonding occurs in most non-metal elements, and in compounds formed between non-metals.</a:t>
            </a:r>
            <a:endParaRPr kumimoji="0" lang="en-GB"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C5D3A071-6523-48DE-ADBA-201116FBBAB9}"/>
              </a:ext>
            </a:extLst>
          </p:cNvPr>
          <p:cNvSpPr txBox="1"/>
          <p:nvPr/>
        </p:nvSpPr>
        <p:spPr>
          <a:xfrm>
            <a:off x="1338757" y="6368324"/>
            <a:ext cx="4065347"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prstClr val="black"/>
                </a:solidFill>
                <a:effectLst/>
                <a:uLnTx/>
                <a:uFillTx/>
                <a:latin typeface="Calibri"/>
                <a:ea typeface="+mn-ea"/>
                <a:cs typeface="+mn-cs"/>
              </a:rPr>
              <a:t>These shared electrons are found in the outer shells of the atoms. </a:t>
            </a:r>
            <a:r>
              <a:rPr lang="en-US" sz="1100" kern="0" dirty="0">
                <a:solidFill>
                  <a:prstClr val="black"/>
                </a:solidFill>
                <a:latin typeface="Calibri"/>
              </a:rPr>
              <a:t>E</a:t>
            </a:r>
            <a:r>
              <a:rPr kumimoji="0" lang="en-US" sz="1100" i="0" u="none" strike="noStrike" kern="0" cap="none" spc="0" normalizeH="0" baseline="0" noProof="0" dirty="0">
                <a:ln>
                  <a:noFill/>
                </a:ln>
                <a:solidFill>
                  <a:prstClr val="black"/>
                </a:solidFill>
                <a:effectLst/>
                <a:uLnTx/>
                <a:uFillTx/>
                <a:latin typeface="Calibri"/>
                <a:ea typeface="+mn-ea"/>
                <a:cs typeface="+mn-cs"/>
              </a:rPr>
              <a:t>ach atom contributes one electron to the shared pair of electrons.</a:t>
            </a:r>
            <a:endParaRPr kumimoji="0" lang="en-GB" sz="1100" i="0" u="none" strike="noStrike" kern="0" cap="none" spc="0" normalizeH="0" baseline="0" noProof="0" dirty="0">
              <a:ln>
                <a:noFill/>
              </a:ln>
              <a:solidFill>
                <a:prstClr val="black"/>
              </a:solidFill>
              <a:effectLst/>
              <a:uLnTx/>
              <a:uFillTx/>
              <a:latin typeface="Calibri"/>
              <a:ea typeface="+mn-ea"/>
              <a:cs typeface="+mn-cs"/>
            </a:endParaRPr>
          </a:p>
        </p:txBody>
      </p:sp>
      <p:pic>
        <p:nvPicPr>
          <p:cNvPr id="59" name="Picture 58">
            <a:extLst>
              <a:ext uri="{FF2B5EF4-FFF2-40B4-BE49-F238E27FC236}">
                <a16:creationId xmlns:a16="http://schemas.microsoft.com/office/drawing/2014/main" id="{52D6E620-D6BF-49DB-A5F2-EB3E5836B44D}"/>
              </a:ext>
            </a:extLst>
          </p:cNvPr>
          <p:cNvPicPr>
            <a:picLocks noChangeAspect="1"/>
          </p:cNvPicPr>
          <p:nvPr/>
        </p:nvPicPr>
        <p:blipFill rotWithShape="1">
          <a:blip r:embed="rId4"/>
          <a:srcRect l="51671" b="10250"/>
          <a:stretch/>
        </p:blipFill>
        <p:spPr>
          <a:xfrm>
            <a:off x="5626269" y="7849088"/>
            <a:ext cx="1252558" cy="1308414"/>
          </a:xfrm>
          <a:prstGeom prst="rect">
            <a:avLst/>
          </a:prstGeom>
        </p:spPr>
      </p:pic>
      <p:sp>
        <p:nvSpPr>
          <p:cNvPr id="60" name="TextBox 59">
            <a:extLst>
              <a:ext uri="{FF2B5EF4-FFF2-40B4-BE49-F238E27FC236}">
                <a16:creationId xmlns:a16="http://schemas.microsoft.com/office/drawing/2014/main" id="{6BC714F6-1183-400C-A6D3-B86B3ABB9A99}"/>
              </a:ext>
            </a:extLst>
          </p:cNvPr>
          <p:cNvSpPr txBox="1"/>
          <p:nvPr/>
        </p:nvSpPr>
        <p:spPr>
          <a:xfrm>
            <a:off x="1414148" y="6895406"/>
            <a:ext cx="3997537"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b="0" i="0" u="none" strike="noStrike" kern="0" cap="none" spc="0" normalizeH="0" baseline="0" noProof="0" dirty="0">
                <a:ln>
                  <a:noFill/>
                </a:ln>
                <a:solidFill>
                  <a:prstClr val="black"/>
                </a:solidFill>
                <a:effectLst/>
                <a:uLnTx/>
                <a:uFillTx/>
              </a:rPr>
              <a:t>Giant covalent structures contain very many atoms , each joined to adjacent atoms by covalent bonds . The atoms are usually arranged into giant regular lattices - extremely strong structures because of the many bonds involved.</a:t>
            </a:r>
          </a:p>
        </p:txBody>
      </p:sp>
      <p:sp>
        <p:nvSpPr>
          <p:cNvPr id="43" name="TextBox 42">
            <a:extLst>
              <a:ext uri="{FF2B5EF4-FFF2-40B4-BE49-F238E27FC236}">
                <a16:creationId xmlns:a16="http://schemas.microsoft.com/office/drawing/2014/main" id="{FD98FAE3-2E77-49FC-BA11-7C26237CDCB1}"/>
              </a:ext>
            </a:extLst>
          </p:cNvPr>
          <p:cNvSpPr txBox="1"/>
          <p:nvPr/>
        </p:nvSpPr>
        <p:spPr>
          <a:xfrm>
            <a:off x="1620697" y="8747985"/>
            <a:ext cx="5160921"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In metals, the electrons leave the outer shells of metal atoms, forming positive metal ions and a 'sea' of delocalised electrons.</a:t>
            </a:r>
            <a:endParaRPr kumimoji="0" lang="en-GB"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E81F769-7CED-4E30-B00E-64CB71BE19B7}"/>
              </a:ext>
            </a:extLst>
          </p:cNvPr>
          <p:cNvSpPr txBox="1"/>
          <p:nvPr/>
        </p:nvSpPr>
        <p:spPr>
          <a:xfrm>
            <a:off x="128537" y="9216135"/>
            <a:ext cx="6673482" cy="26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Metals are solids at room temperature, so the structure of a solid metal consists of closely packed metal ions.</a:t>
            </a:r>
            <a:endParaRPr kumimoji="0" lang="en-GB"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9FDFC5B-6B75-4D64-BB23-C8E4F464CF6F}"/>
              </a:ext>
            </a:extLst>
          </p:cNvPr>
          <p:cNvSpPr txBox="1"/>
          <p:nvPr/>
        </p:nvSpPr>
        <p:spPr>
          <a:xfrm>
            <a:off x="128536" y="9524721"/>
            <a:ext cx="6681503" cy="2660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These ions are arranged in a regular way to form a metallic lattice structure. The lattice has layers of metal ions.</a:t>
            </a:r>
            <a:endParaRPr kumimoji="0" lang="en-GB" sz="11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bonding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A diagram of a person's body&#10;&#10;Description automatically generated">
            <a:extLst>
              <a:ext uri="{FF2B5EF4-FFF2-40B4-BE49-F238E27FC236}">
                <a16:creationId xmlns:a16="http://schemas.microsoft.com/office/drawing/2014/main" id="{71F8E9D9-A470-73F6-95C4-885A38D7DB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0610" y="4878333"/>
            <a:ext cx="2457870" cy="1382552"/>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541</Words>
  <Application>Microsoft Office PowerPoint</Application>
  <PresentationFormat>On-screen Show (4:3)</PresentationFormat>
  <Paragraphs>25</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11</cp:revision>
  <dcterms:created xsi:type="dcterms:W3CDTF">2020-12-06T13:49:48Z</dcterms:created>
  <dcterms:modified xsi:type="dcterms:W3CDTF">2024-04-13T20:59:53Z</dcterms:modified>
</cp:coreProperties>
</file>