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098D5F-36C4-470B-AD3F-A0FE56A3DA17}"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300727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098D5F-36C4-470B-AD3F-A0FE56A3DA17}"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146677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098D5F-36C4-470B-AD3F-A0FE56A3DA17}"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98436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098D5F-36C4-470B-AD3F-A0FE56A3DA17}"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53795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098D5F-36C4-470B-AD3F-A0FE56A3DA17}"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3638725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098D5F-36C4-470B-AD3F-A0FE56A3DA17}"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150102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098D5F-36C4-470B-AD3F-A0FE56A3DA17}" type="datetimeFigureOut">
              <a:rPr lang="en-GB" smtClean="0"/>
              <a:t>13/04/2020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1976989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098D5F-36C4-470B-AD3F-A0FE56A3DA17}" type="datetimeFigureOut">
              <a:rPr lang="en-GB" smtClean="0"/>
              <a:t>13/04/2020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142520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98D5F-36C4-470B-AD3F-A0FE56A3DA17}" type="datetimeFigureOut">
              <a:rPr lang="en-GB" smtClean="0"/>
              <a:t>13/04/2020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261050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A098D5F-36C4-470B-AD3F-A0FE56A3DA17}"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46820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A098D5F-36C4-470B-AD3F-A0FE56A3DA17}"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3EC73-04E9-4B11-B546-D1065AEABB26}" type="slidenum">
              <a:rPr lang="en-GB" smtClean="0"/>
              <a:t>‹#›</a:t>
            </a:fld>
            <a:endParaRPr lang="en-GB"/>
          </a:p>
        </p:txBody>
      </p:sp>
    </p:spTree>
    <p:extLst>
      <p:ext uri="{BB962C8B-B14F-4D97-AF65-F5344CB8AC3E}">
        <p14:creationId xmlns:p14="http://schemas.microsoft.com/office/powerpoint/2010/main" val="392000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A098D5F-36C4-470B-AD3F-A0FE56A3DA17}" type="datetimeFigureOut">
              <a:rPr lang="en-GB" smtClean="0"/>
              <a:t>13/04/2020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223EC73-04E9-4B11-B546-D1065AEABB26}" type="slidenum">
              <a:rPr lang="en-GB" smtClean="0"/>
              <a:t>‹#›</a:t>
            </a:fld>
            <a:endParaRPr lang="en-GB"/>
          </a:p>
        </p:txBody>
      </p:sp>
    </p:spTree>
    <p:extLst>
      <p:ext uri="{BB962C8B-B14F-4D97-AF65-F5344CB8AC3E}">
        <p14:creationId xmlns:p14="http://schemas.microsoft.com/office/powerpoint/2010/main" val="2538056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BA3BDCC-0A54-42D5-85ED-EBFBC89CA062}"/>
              </a:ext>
            </a:extLst>
          </p:cNvPr>
          <p:cNvSpPr txBox="1">
            <a:spLocks/>
          </p:cNvSpPr>
          <p:nvPr/>
        </p:nvSpPr>
        <p:spPr>
          <a:xfrm>
            <a:off x="0" y="100208"/>
            <a:ext cx="4659682" cy="1470025"/>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00B050"/>
                </a:solidFill>
                <a:effectLst/>
                <a:uLnTx/>
                <a:uFillTx/>
                <a:latin typeface="Comic Sans MS" pitchFamily="66" charset="0"/>
                <a:ea typeface="+mj-ea"/>
                <a:cs typeface="+mj-cs"/>
              </a:rPr>
              <a:t>Calculating Kinetic Energy </a:t>
            </a:r>
          </a:p>
        </p:txBody>
      </p:sp>
      <p:sp>
        <p:nvSpPr>
          <p:cNvPr id="5" name="TextBox 4">
            <a:extLst>
              <a:ext uri="{FF2B5EF4-FFF2-40B4-BE49-F238E27FC236}">
                <a16:creationId xmlns:a16="http://schemas.microsoft.com/office/drawing/2014/main" id="{6549C126-78F7-4756-A4C1-1C42339F6E86}"/>
              </a:ext>
            </a:extLst>
          </p:cNvPr>
          <p:cNvSpPr txBox="1"/>
          <p:nvPr/>
        </p:nvSpPr>
        <p:spPr>
          <a:xfrm>
            <a:off x="4659682" y="0"/>
            <a:ext cx="2198318"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Physics Equation Practice</a:t>
            </a:r>
          </a:p>
        </p:txBody>
      </p:sp>
      <p:pic>
        <p:nvPicPr>
          <p:cNvPr id="24" name="Picture 23">
            <a:extLst>
              <a:ext uri="{FF2B5EF4-FFF2-40B4-BE49-F238E27FC236}">
                <a16:creationId xmlns:a16="http://schemas.microsoft.com/office/drawing/2014/main" id="{838E8708-7043-46E8-91E1-AF8C5CCCDB8E}"/>
              </a:ext>
            </a:extLst>
          </p:cNvPr>
          <p:cNvPicPr>
            <a:picLocks noChangeAspect="1"/>
          </p:cNvPicPr>
          <p:nvPr/>
        </p:nvPicPr>
        <p:blipFill>
          <a:blip r:embed="rId2"/>
          <a:stretch>
            <a:fillRect/>
          </a:stretch>
        </p:blipFill>
        <p:spPr>
          <a:xfrm>
            <a:off x="93945" y="1670441"/>
            <a:ext cx="4241436" cy="687622"/>
          </a:xfrm>
          <a:prstGeom prst="rect">
            <a:avLst/>
          </a:prstGeom>
        </p:spPr>
      </p:pic>
      <p:sp>
        <p:nvSpPr>
          <p:cNvPr id="25" name="Rectangle 24">
            <a:extLst>
              <a:ext uri="{FF2B5EF4-FFF2-40B4-BE49-F238E27FC236}">
                <a16:creationId xmlns:a16="http://schemas.microsoft.com/office/drawing/2014/main" id="{873E5B32-B16B-49B9-9D59-C6422D4EEEDF}"/>
              </a:ext>
            </a:extLst>
          </p:cNvPr>
          <p:cNvSpPr/>
          <p:nvPr/>
        </p:nvSpPr>
        <p:spPr>
          <a:xfrm>
            <a:off x="173965" y="2307810"/>
            <a:ext cx="3776267" cy="138499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66"/>
                </a:solidFill>
                <a:effectLst/>
                <a:uLnTx/>
                <a:uFillTx/>
                <a:latin typeface="Calibri" panose="020F0502020204030204"/>
                <a:ea typeface="+mn-ea"/>
                <a:cs typeface="+mn-cs"/>
              </a:rPr>
              <a:t>Example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66"/>
                </a:solidFill>
                <a:effectLst/>
                <a:uLnTx/>
                <a:uFillTx/>
                <a:latin typeface="Calibri" panose="020F0502020204030204"/>
                <a:ea typeface="+mn-ea"/>
                <a:cs typeface="+mn-cs"/>
              </a:rPr>
              <a:t>A car with a mass of 1,500 kg travels at a velocity of 20 m/s. What is the KE?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1" i="0" u="none" strike="noStrike" kern="1200" cap="none" spc="0" normalizeH="0" baseline="0" noProof="0" dirty="0">
                <a:ln>
                  <a:noFill/>
                </a:ln>
                <a:solidFill>
                  <a:srgbClr val="000066"/>
                </a:solidFill>
                <a:effectLst/>
                <a:uLnTx/>
                <a:uFillTx/>
                <a:latin typeface="Calibri" panose="020F0502020204030204"/>
                <a:ea typeface="+mn-ea"/>
                <a:cs typeface="+mn-cs"/>
              </a:rPr>
              <a:t>kinetic energy  =  </a:t>
            </a:r>
            <a:r>
              <a:rPr kumimoji="0" lang="en-GB" sz="1400" b="1" i="0" u="none" strike="noStrike" kern="1200" cap="none" spc="0" normalizeH="0" baseline="0" noProof="0" dirty="0">
                <a:ln>
                  <a:noFill/>
                </a:ln>
                <a:solidFill>
                  <a:srgbClr val="000066"/>
                </a:solidFill>
                <a:effectLst/>
                <a:uLnTx/>
                <a:uFillTx/>
                <a:latin typeface="Calibri" panose="020F0502020204030204"/>
                <a:ea typeface="+mn-ea"/>
                <a:cs typeface="Times New Roman" pitchFamily="18" charset="0"/>
              </a:rPr>
              <a:t>½  x</a:t>
            </a:r>
            <a:r>
              <a:rPr kumimoji="0" lang="en-GB" sz="1400" b="1" i="0" u="none" strike="noStrike" kern="1200" cap="none" spc="0" normalizeH="0" baseline="0" noProof="0" dirty="0">
                <a:ln>
                  <a:noFill/>
                </a:ln>
                <a:solidFill>
                  <a:srgbClr val="000066"/>
                </a:solidFill>
                <a:effectLst/>
                <a:uLnTx/>
                <a:uFillTx/>
                <a:latin typeface="Calibri" panose="020F0502020204030204"/>
                <a:ea typeface="+mn-ea"/>
                <a:cs typeface="+mn-cs"/>
              </a:rPr>
              <a:t>  </a:t>
            </a:r>
            <a:r>
              <a:rPr kumimoji="0" lang="en-GB" sz="1400" b="1" i="0" u="none" strike="noStrike" kern="1200" cap="none" spc="0" normalizeH="0" baseline="0" noProof="0" dirty="0">
                <a:ln>
                  <a:noFill/>
                </a:ln>
                <a:solidFill>
                  <a:srgbClr val="000066"/>
                </a:solidFill>
                <a:effectLst/>
                <a:uLnTx/>
                <a:uFillTx/>
                <a:latin typeface="Calibri" panose="020F0502020204030204"/>
                <a:ea typeface="+mn-ea"/>
                <a:cs typeface="Times New Roman" pitchFamily="18" charset="0"/>
              </a:rPr>
              <a:t>mass  x  velocity</a:t>
            </a:r>
            <a:r>
              <a:rPr kumimoji="0" lang="en-GB" sz="1400" b="1" i="0" u="none" strike="noStrike" kern="1200" cap="none" spc="0" normalizeH="0" baseline="30000" noProof="0" dirty="0">
                <a:ln>
                  <a:noFill/>
                </a:ln>
                <a:solidFill>
                  <a:srgbClr val="000066"/>
                </a:solidFill>
                <a:effectLst/>
                <a:uLnTx/>
                <a:uFillTx/>
                <a:latin typeface="Calibri" panose="020F0502020204030204"/>
                <a:ea typeface="+mn-ea"/>
                <a:cs typeface="Times New Roman" pitchFamily="18" charset="0"/>
              </a:rPr>
              <a:t>2</a:t>
            </a:r>
            <a:endParaRPr kumimoji="0" lang="en-GB" sz="1400" b="1" i="0" u="none" strike="noStrike" kern="1200" cap="none" spc="0" normalizeH="0" baseline="0" noProof="0" dirty="0">
              <a:ln>
                <a:noFill/>
              </a:ln>
              <a:solidFill>
                <a:srgbClr val="CC00CC"/>
              </a:solidFill>
              <a:effectLst/>
              <a:uLnTx/>
              <a:uFillTx/>
              <a:latin typeface="Calibri" panose="020F0502020204030204"/>
              <a:ea typeface="+mn-ea"/>
              <a:cs typeface="Times New Roman"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66"/>
                </a:solidFill>
                <a:effectLst/>
                <a:uLnTx/>
                <a:uFillTx/>
                <a:latin typeface="Calibri" panose="020F0502020204030204"/>
                <a:ea typeface="+mn-ea"/>
                <a:cs typeface="+mn-cs"/>
              </a:rPr>
              <a:t>=  </a:t>
            </a:r>
            <a:r>
              <a:rPr kumimoji="0" lang="en-GB" sz="1400" b="0" i="0" u="none" strike="noStrike" kern="1200" cap="none" spc="0" normalizeH="0" baseline="0" noProof="0" dirty="0">
                <a:ln>
                  <a:noFill/>
                </a:ln>
                <a:solidFill>
                  <a:srgbClr val="000066"/>
                </a:solidFill>
                <a:effectLst/>
                <a:uLnTx/>
                <a:uFillTx/>
                <a:latin typeface="Calibri" panose="020F0502020204030204"/>
                <a:ea typeface="+mn-ea"/>
                <a:cs typeface="Times New Roman" pitchFamily="18" charset="0"/>
              </a:rPr>
              <a:t>½  x  1,500  x  20</a:t>
            </a:r>
            <a:r>
              <a:rPr kumimoji="0" lang="en-GB" sz="1400" b="0" i="0" u="none" strike="noStrike" kern="1200" cap="none" spc="0" normalizeH="0" baseline="30000" noProof="0" dirty="0">
                <a:ln>
                  <a:noFill/>
                </a:ln>
                <a:solidFill>
                  <a:srgbClr val="000066"/>
                </a:solidFill>
                <a:effectLst/>
                <a:uLnTx/>
                <a:uFillTx/>
                <a:latin typeface="Calibri" panose="020F0502020204030204"/>
                <a:ea typeface="+mn-ea"/>
                <a:cs typeface="Times New Roman" pitchFamily="18" charset="0"/>
              </a:rPr>
              <a:t>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66"/>
                </a:solidFill>
                <a:effectLst/>
                <a:uLnTx/>
                <a:uFillTx/>
                <a:latin typeface="Calibri" panose="020F0502020204030204"/>
                <a:ea typeface="+mn-ea"/>
                <a:cs typeface="Times New Roman" pitchFamily="18" charset="0"/>
              </a:rPr>
              <a:t>=  </a:t>
            </a:r>
            <a:r>
              <a:rPr kumimoji="0" lang="en-GB" sz="1400" b="1" i="0" u="none" strike="noStrike" kern="1200" cap="none" spc="0" normalizeH="0" baseline="0" noProof="0" dirty="0">
                <a:ln>
                  <a:noFill/>
                </a:ln>
                <a:solidFill>
                  <a:srgbClr val="CC00CC"/>
                </a:solidFill>
                <a:effectLst/>
                <a:uLnTx/>
                <a:uFillTx/>
                <a:latin typeface="Calibri" panose="020F0502020204030204"/>
                <a:ea typeface="+mn-ea"/>
                <a:cs typeface="Times New Roman" pitchFamily="18" charset="0"/>
              </a:rPr>
              <a:t>300,000 J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Times New Roman" pitchFamily="18" charset="0"/>
              </a:rPr>
              <a:t>=</a:t>
            </a:r>
            <a:r>
              <a:rPr kumimoji="0" lang="en-GB" sz="1400" b="1" i="0" u="none" strike="noStrike" kern="1200" cap="none" spc="0" normalizeH="0" baseline="0" noProof="0" dirty="0">
                <a:ln>
                  <a:noFill/>
                </a:ln>
                <a:solidFill>
                  <a:srgbClr val="CC00CC"/>
                </a:solidFill>
                <a:effectLst/>
                <a:uLnTx/>
                <a:uFillTx/>
                <a:latin typeface="Calibri" panose="020F0502020204030204"/>
                <a:ea typeface="+mn-ea"/>
                <a:cs typeface="Times New Roman" pitchFamily="18" charset="0"/>
              </a:rPr>
              <a:t>  300 kJ</a:t>
            </a:r>
          </a:p>
        </p:txBody>
      </p:sp>
      <p:sp>
        <p:nvSpPr>
          <p:cNvPr id="6" name="Rectangle 5">
            <a:extLst>
              <a:ext uri="{FF2B5EF4-FFF2-40B4-BE49-F238E27FC236}">
                <a16:creationId xmlns:a16="http://schemas.microsoft.com/office/drawing/2014/main" id="{D6875A4D-0C26-42D1-8CAF-718DC611A6EE}"/>
              </a:ext>
            </a:extLst>
          </p:cNvPr>
          <p:cNvSpPr/>
          <p:nvPr/>
        </p:nvSpPr>
        <p:spPr>
          <a:xfrm>
            <a:off x="4030251" y="1736487"/>
            <a:ext cx="2733803" cy="2031325"/>
          </a:xfrm>
          <a:prstGeom prst="rect">
            <a:avLst/>
          </a:prstGeom>
          <a:ln w="57150">
            <a:solidFill>
              <a:srgbClr val="FFFF00"/>
            </a:solidFill>
          </a:ln>
        </p:spPr>
        <p:txBody>
          <a:bodyPr wrap="square">
            <a:spAutoFit/>
          </a:bodyPr>
          <a:lstStyle/>
          <a:p>
            <a:r>
              <a:rPr lang="en-US" sz="1400" b="1" dirty="0"/>
              <a:t>Remember the three-step process</a:t>
            </a:r>
            <a:r>
              <a:rPr lang="en-US" sz="1400" dirty="0"/>
              <a:t>:</a:t>
            </a:r>
          </a:p>
          <a:p>
            <a:pPr marL="285750" indent="-285750">
              <a:buFont typeface="Arial" panose="020B0604020202020204" pitchFamily="34" charset="0"/>
              <a:buChar char="•"/>
            </a:pPr>
            <a:r>
              <a:rPr lang="en-US" sz="1400" dirty="0"/>
              <a:t>Write down the equation you are going to use. </a:t>
            </a:r>
          </a:p>
          <a:p>
            <a:pPr marL="285750" indent="-285750">
              <a:buFont typeface="Arial" panose="020B0604020202020204" pitchFamily="34" charset="0"/>
              <a:buChar char="•"/>
            </a:pPr>
            <a:r>
              <a:rPr lang="en-US" sz="1400" dirty="0"/>
              <a:t>Substitute the quantities from the question into your formula and carry out the calculation.</a:t>
            </a:r>
          </a:p>
          <a:p>
            <a:pPr marL="285750" indent="-285750">
              <a:buFont typeface="Arial" panose="020B0604020202020204" pitchFamily="34" charset="0"/>
              <a:buChar char="•"/>
            </a:pPr>
            <a:r>
              <a:rPr lang="en-US" sz="1400" dirty="0"/>
              <a:t>Write down the answer and don't forget to use the correct unit.</a:t>
            </a:r>
            <a:endParaRPr lang="en-GB" sz="1400" dirty="0"/>
          </a:p>
        </p:txBody>
      </p:sp>
      <p:sp>
        <p:nvSpPr>
          <p:cNvPr id="7" name="Rectangle 6">
            <a:extLst>
              <a:ext uri="{FF2B5EF4-FFF2-40B4-BE49-F238E27FC236}">
                <a16:creationId xmlns:a16="http://schemas.microsoft.com/office/drawing/2014/main" id="{AF9BE790-DD81-4960-A120-52DCD462296A}"/>
              </a:ext>
            </a:extLst>
          </p:cNvPr>
          <p:cNvSpPr/>
          <p:nvPr/>
        </p:nvSpPr>
        <p:spPr>
          <a:xfrm>
            <a:off x="93945" y="751029"/>
            <a:ext cx="6670109" cy="89255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txBody>
          <a:bodyPr wrap="square">
            <a:spAutoFit/>
          </a:bodyPr>
          <a:lstStyle/>
          <a:p>
            <a:pPr algn="just"/>
            <a:r>
              <a:rPr lang="en-US" sz="1300" b="1" dirty="0"/>
              <a:t>Introduction</a:t>
            </a:r>
          </a:p>
          <a:p>
            <a:pPr algn="just"/>
            <a:r>
              <a:rPr lang="en-US" sz="1300" dirty="0"/>
              <a:t>When work is done the energy is transferred from one type to another. ... Kinetic energy is the energy an object possesses by virtue of its movement. The amount of kinetic energy possessed by a moving object depends on the mass of the object and its speed .</a:t>
            </a:r>
            <a:endParaRPr lang="en-GB" sz="1300" dirty="0"/>
          </a:p>
        </p:txBody>
      </p:sp>
      <p:sp>
        <p:nvSpPr>
          <p:cNvPr id="8" name="Rectangle 7">
            <a:extLst>
              <a:ext uri="{FF2B5EF4-FFF2-40B4-BE49-F238E27FC236}">
                <a16:creationId xmlns:a16="http://schemas.microsoft.com/office/drawing/2014/main" id="{06BC26BE-BB02-4A3F-9068-A70AE09F52F0}"/>
              </a:ext>
            </a:extLst>
          </p:cNvPr>
          <p:cNvSpPr/>
          <p:nvPr/>
        </p:nvSpPr>
        <p:spPr>
          <a:xfrm>
            <a:off x="173965" y="3848598"/>
            <a:ext cx="3856286" cy="938719"/>
          </a:xfrm>
          <a:prstGeom prst="rect">
            <a:avLst/>
          </a:prstGeom>
          <a:ln w="57150">
            <a:solidFill>
              <a:srgbClr val="FFFF00"/>
            </a:solidFill>
          </a:ln>
        </p:spPr>
        <p:txBody>
          <a:bodyPr wrap="square">
            <a:spAutoFit/>
          </a:bodyPr>
          <a:lstStyle/>
          <a:p>
            <a:pPr algn="just"/>
            <a:r>
              <a:rPr lang="en-US" sz="1100" dirty="0"/>
              <a:t>A car with a mass of 730kg travels at a velocity of 10 m/s. What is the KE?</a:t>
            </a:r>
          </a:p>
          <a:p>
            <a:r>
              <a:rPr lang="en-US" sz="1100" dirty="0"/>
              <a:t>____________________________________________________________________________________________________________________________________________________________</a:t>
            </a:r>
            <a:endParaRPr lang="en-GB" sz="1100" dirty="0"/>
          </a:p>
        </p:txBody>
      </p:sp>
      <p:sp>
        <p:nvSpPr>
          <p:cNvPr id="9" name="Rectangle 8">
            <a:extLst>
              <a:ext uri="{FF2B5EF4-FFF2-40B4-BE49-F238E27FC236}">
                <a16:creationId xmlns:a16="http://schemas.microsoft.com/office/drawing/2014/main" id="{F57EEAC5-CCDC-4AC8-B303-1AB7553EA756}"/>
              </a:ext>
            </a:extLst>
          </p:cNvPr>
          <p:cNvSpPr/>
          <p:nvPr/>
        </p:nvSpPr>
        <p:spPr>
          <a:xfrm>
            <a:off x="173964" y="4943110"/>
            <a:ext cx="3856285" cy="938719"/>
          </a:xfrm>
          <a:prstGeom prst="rect">
            <a:avLst/>
          </a:prstGeom>
          <a:ln w="57150">
            <a:solidFill>
              <a:srgbClr val="FFFF00"/>
            </a:solidFill>
          </a:ln>
        </p:spPr>
        <p:txBody>
          <a:bodyPr wrap="square">
            <a:spAutoFit/>
          </a:bodyPr>
          <a:lstStyle/>
          <a:p>
            <a:pPr algn="just"/>
            <a:r>
              <a:rPr lang="en-US" sz="1100" dirty="0"/>
              <a:t>A car with a mass of 1560kg travels at a velocity of 35 m/s. What is the KE?</a:t>
            </a:r>
          </a:p>
          <a:p>
            <a:r>
              <a:rPr lang="en-US" sz="1100" dirty="0"/>
              <a:t>____________________________________________________________________________________________________________________________________________________________</a:t>
            </a:r>
            <a:endParaRPr lang="en-GB" sz="1100" dirty="0"/>
          </a:p>
        </p:txBody>
      </p:sp>
      <p:sp>
        <p:nvSpPr>
          <p:cNvPr id="10" name="TextBox 9">
            <a:extLst>
              <a:ext uri="{FF2B5EF4-FFF2-40B4-BE49-F238E27FC236}">
                <a16:creationId xmlns:a16="http://schemas.microsoft.com/office/drawing/2014/main" id="{9DD9A3B3-5825-4162-A634-9A66EA39FD06}"/>
              </a:ext>
            </a:extLst>
          </p:cNvPr>
          <p:cNvSpPr txBox="1"/>
          <p:nvPr/>
        </p:nvSpPr>
        <p:spPr>
          <a:xfrm>
            <a:off x="173964" y="6037622"/>
            <a:ext cx="2995121"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Calculate mass</a:t>
            </a:r>
          </a:p>
        </p:txBody>
      </p:sp>
      <p:pic>
        <p:nvPicPr>
          <p:cNvPr id="3" name="Picture 2">
            <a:extLst>
              <a:ext uri="{FF2B5EF4-FFF2-40B4-BE49-F238E27FC236}">
                <a16:creationId xmlns:a16="http://schemas.microsoft.com/office/drawing/2014/main" id="{A27969BA-380B-4271-8D75-397CA731D1BD}"/>
              </a:ext>
            </a:extLst>
          </p:cNvPr>
          <p:cNvPicPr>
            <a:picLocks noChangeAspect="1"/>
          </p:cNvPicPr>
          <p:nvPr/>
        </p:nvPicPr>
        <p:blipFill>
          <a:blip r:embed="rId3"/>
          <a:stretch>
            <a:fillRect/>
          </a:stretch>
        </p:blipFill>
        <p:spPr>
          <a:xfrm>
            <a:off x="4335381" y="3893023"/>
            <a:ext cx="2287375" cy="924875"/>
          </a:xfrm>
          <a:prstGeom prst="rect">
            <a:avLst/>
          </a:prstGeom>
        </p:spPr>
      </p:pic>
      <p:pic>
        <p:nvPicPr>
          <p:cNvPr id="18" name="Picture 17">
            <a:extLst>
              <a:ext uri="{FF2B5EF4-FFF2-40B4-BE49-F238E27FC236}">
                <a16:creationId xmlns:a16="http://schemas.microsoft.com/office/drawing/2014/main" id="{55AF7AF4-9C5A-43C2-AAFC-0658ABA68A45}"/>
              </a:ext>
            </a:extLst>
          </p:cNvPr>
          <p:cNvPicPr>
            <a:picLocks noChangeAspect="1"/>
          </p:cNvPicPr>
          <p:nvPr/>
        </p:nvPicPr>
        <p:blipFill>
          <a:blip r:embed="rId4"/>
          <a:stretch>
            <a:fillRect/>
          </a:stretch>
        </p:blipFill>
        <p:spPr>
          <a:xfrm>
            <a:off x="4335381" y="4869369"/>
            <a:ext cx="2223207" cy="1348433"/>
          </a:xfrm>
          <a:prstGeom prst="rect">
            <a:avLst/>
          </a:prstGeom>
        </p:spPr>
      </p:pic>
      <p:sp>
        <p:nvSpPr>
          <p:cNvPr id="33" name="TextBox 32">
            <a:extLst>
              <a:ext uri="{FF2B5EF4-FFF2-40B4-BE49-F238E27FC236}">
                <a16:creationId xmlns:a16="http://schemas.microsoft.com/office/drawing/2014/main" id="{3FD8D5C5-61FD-4DD0-A8AD-FCD93F08FC99}"/>
              </a:ext>
            </a:extLst>
          </p:cNvPr>
          <p:cNvSpPr txBox="1"/>
          <p:nvPr/>
        </p:nvSpPr>
        <p:spPr>
          <a:xfrm>
            <a:off x="3666589" y="6037622"/>
            <a:ext cx="2995121"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Calculate velocity</a:t>
            </a:r>
          </a:p>
        </p:txBody>
      </p:sp>
      <p:sp>
        <p:nvSpPr>
          <p:cNvPr id="34" name="Rectangle 33">
            <a:extLst>
              <a:ext uri="{FF2B5EF4-FFF2-40B4-BE49-F238E27FC236}">
                <a16:creationId xmlns:a16="http://schemas.microsoft.com/office/drawing/2014/main" id="{C2316178-BADF-454E-9D35-A1DFD23370ED}"/>
              </a:ext>
            </a:extLst>
          </p:cNvPr>
          <p:cNvSpPr/>
          <p:nvPr/>
        </p:nvSpPr>
        <p:spPr>
          <a:xfrm>
            <a:off x="173963" y="6470414"/>
            <a:ext cx="2995121" cy="769441"/>
          </a:xfrm>
          <a:prstGeom prst="rect">
            <a:avLst/>
          </a:prstGeom>
          <a:ln w="57150">
            <a:solidFill>
              <a:srgbClr val="FFFF00"/>
            </a:solidFill>
          </a:ln>
        </p:spPr>
        <p:txBody>
          <a:bodyPr wrap="square">
            <a:spAutoFit/>
          </a:bodyPr>
          <a:lstStyle/>
          <a:p>
            <a:pPr algn="just"/>
            <a:r>
              <a:rPr lang="en-US" sz="1100" dirty="0"/>
              <a:t>6Bus travelling through town, with a mass of 5040kg and kinetic energy of 493900J.</a:t>
            </a:r>
          </a:p>
          <a:p>
            <a:pPr algn="just"/>
            <a:r>
              <a:rPr lang="en-US" sz="1100" dirty="0"/>
              <a:t>________________________________________________________________________________</a:t>
            </a:r>
            <a:endParaRPr lang="en-GB" sz="1100" dirty="0"/>
          </a:p>
        </p:txBody>
      </p:sp>
      <p:sp>
        <p:nvSpPr>
          <p:cNvPr id="36" name="Rectangle 35">
            <a:extLst>
              <a:ext uri="{FF2B5EF4-FFF2-40B4-BE49-F238E27FC236}">
                <a16:creationId xmlns:a16="http://schemas.microsoft.com/office/drawing/2014/main" id="{2E275D07-C5E0-4240-A20A-DD9006FF9B33}"/>
              </a:ext>
            </a:extLst>
          </p:cNvPr>
          <p:cNvSpPr/>
          <p:nvPr/>
        </p:nvSpPr>
        <p:spPr>
          <a:xfrm>
            <a:off x="173963" y="7409132"/>
            <a:ext cx="2995121" cy="769441"/>
          </a:xfrm>
          <a:prstGeom prst="rect">
            <a:avLst/>
          </a:prstGeom>
          <a:ln w="57150">
            <a:solidFill>
              <a:srgbClr val="FFFF00"/>
            </a:solidFill>
          </a:ln>
        </p:spPr>
        <p:txBody>
          <a:bodyPr wrap="square">
            <a:spAutoFit/>
          </a:bodyPr>
          <a:lstStyle/>
          <a:p>
            <a:pPr algn="just"/>
            <a:r>
              <a:rPr lang="en-US" sz="1100" dirty="0"/>
              <a:t>Bird flying towards its nest with a mass of 0.25kg and a kinetic energy of 40.5J.</a:t>
            </a:r>
          </a:p>
          <a:p>
            <a:pPr algn="just"/>
            <a:r>
              <a:rPr lang="en-US" sz="1100" dirty="0"/>
              <a:t>________________________________________________________________________________</a:t>
            </a:r>
            <a:endParaRPr lang="en-GB" sz="1100" dirty="0"/>
          </a:p>
        </p:txBody>
      </p:sp>
      <p:sp>
        <p:nvSpPr>
          <p:cNvPr id="37" name="Rectangle 36">
            <a:extLst>
              <a:ext uri="{FF2B5EF4-FFF2-40B4-BE49-F238E27FC236}">
                <a16:creationId xmlns:a16="http://schemas.microsoft.com/office/drawing/2014/main" id="{43385E27-ACDC-4D00-993F-E36E81DB5272}"/>
              </a:ext>
            </a:extLst>
          </p:cNvPr>
          <p:cNvSpPr/>
          <p:nvPr/>
        </p:nvSpPr>
        <p:spPr>
          <a:xfrm>
            <a:off x="173963" y="8311929"/>
            <a:ext cx="2995121" cy="769441"/>
          </a:xfrm>
          <a:prstGeom prst="rect">
            <a:avLst/>
          </a:prstGeom>
          <a:ln w="57150">
            <a:solidFill>
              <a:srgbClr val="FFFF00"/>
            </a:solidFill>
          </a:ln>
        </p:spPr>
        <p:txBody>
          <a:bodyPr wrap="square">
            <a:spAutoFit/>
          </a:bodyPr>
          <a:lstStyle/>
          <a:p>
            <a:pPr algn="just"/>
            <a:r>
              <a:rPr lang="en-US" sz="1100" dirty="0"/>
              <a:t>A Wii remote flung from a hand through a TV, with a kinetic energy of 1.44J and a mass of 4.5kg</a:t>
            </a:r>
          </a:p>
          <a:p>
            <a:pPr algn="just"/>
            <a:r>
              <a:rPr lang="en-US" sz="1100" dirty="0"/>
              <a:t>________________________________________________________________________________</a:t>
            </a:r>
            <a:endParaRPr lang="en-GB" sz="1100" dirty="0"/>
          </a:p>
        </p:txBody>
      </p:sp>
      <p:sp>
        <p:nvSpPr>
          <p:cNvPr id="38" name="Rectangle 37">
            <a:extLst>
              <a:ext uri="{FF2B5EF4-FFF2-40B4-BE49-F238E27FC236}">
                <a16:creationId xmlns:a16="http://schemas.microsoft.com/office/drawing/2014/main" id="{DD0B2784-36A5-4A68-8299-75ECE9BDFDBC}"/>
              </a:ext>
            </a:extLst>
          </p:cNvPr>
          <p:cNvSpPr/>
          <p:nvPr/>
        </p:nvSpPr>
        <p:spPr>
          <a:xfrm>
            <a:off x="3666589" y="6470414"/>
            <a:ext cx="2995121" cy="769441"/>
          </a:xfrm>
          <a:prstGeom prst="rect">
            <a:avLst/>
          </a:prstGeom>
          <a:ln w="57150">
            <a:solidFill>
              <a:srgbClr val="FFFF00"/>
            </a:solidFill>
          </a:ln>
        </p:spPr>
        <p:txBody>
          <a:bodyPr wrap="square">
            <a:spAutoFit/>
          </a:bodyPr>
          <a:lstStyle/>
          <a:p>
            <a:pPr algn="just"/>
            <a:r>
              <a:rPr lang="en-US" sz="1100" dirty="0"/>
              <a:t>Automatic door closing 0.2m/s, with a kinetic energy of 1.6J.</a:t>
            </a:r>
          </a:p>
          <a:p>
            <a:pPr algn="just"/>
            <a:r>
              <a:rPr lang="en-US" sz="1100" dirty="0"/>
              <a:t>________________________________________________________________________________</a:t>
            </a:r>
            <a:endParaRPr lang="en-GB" sz="1100" dirty="0"/>
          </a:p>
        </p:txBody>
      </p:sp>
      <p:sp>
        <p:nvSpPr>
          <p:cNvPr id="39" name="Rectangle 38">
            <a:extLst>
              <a:ext uri="{FF2B5EF4-FFF2-40B4-BE49-F238E27FC236}">
                <a16:creationId xmlns:a16="http://schemas.microsoft.com/office/drawing/2014/main" id="{B050E153-5258-4409-B56A-D36270F44CF1}"/>
              </a:ext>
            </a:extLst>
          </p:cNvPr>
          <p:cNvSpPr/>
          <p:nvPr/>
        </p:nvSpPr>
        <p:spPr>
          <a:xfrm>
            <a:off x="3666588" y="7382198"/>
            <a:ext cx="2995121" cy="769441"/>
          </a:xfrm>
          <a:prstGeom prst="rect">
            <a:avLst/>
          </a:prstGeom>
          <a:ln w="57150">
            <a:solidFill>
              <a:srgbClr val="FFFF00"/>
            </a:solidFill>
          </a:ln>
        </p:spPr>
        <p:txBody>
          <a:bodyPr wrap="square">
            <a:spAutoFit/>
          </a:bodyPr>
          <a:lstStyle/>
          <a:p>
            <a:pPr algn="just"/>
            <a:r>
              <a:rPr lang="en-US" sz="1100" dirty="0"/>
              <a:t>Wind turbine blade with a kinetic energy of 104040J, turning at 6m/s.</a:t>
            </a:r>
          </a:p>
          <a:p>
            <a:pPr algn="just"/>
            <a:r>
              <a:rPr lang="en-US" sz="1100" dirty="0"/>
              <a:t>________________________________________________________________________________</a:t>
            </a:r>
            <a:endParaRPr lang="en-GB" sz="1100" dirty="0"/>
          </a:p>
        </p:txBody>
      </p:sp>
      <p:sp>
        <p:nvSpPr>
          <p:cNvPr id="40" name="Rectangle 39">
            <a:extLst>
              <a:ext uri="{FF2B5EF4-FFF2-40B4-BE49-F238E27FC236}">
                <a16:creationId xmlns:a16="http://schemas.microsoft.com/office/drawing/2014/main" id="{4B837C6F-7DF0-4FE7-A021-FFC9C9BFD365}"/>
              </a:ext>
            </a:extLst>
          </p:cNvPr>
          <p:cNvSpPr/>
          <p:nvPr/>
        </p:nvSpPr>
        <p:spPr>
          <a:xfrm>
            <a:off x="3666587" y="8274351"/>
            <a:ext cx="2995121" cy="769441"/>
          </a:xfrm>
          <a:prstGeom prst="rect">
            <a:avLst/>
          </a:prstGeom>
          <a:ln w="57150">
            <a:solidFill>
              <a:srgbClr val="FFFF00"/>
            </a:solidFill>
          </a:ln>
        </p:spPr>
        <p:txBody>
          <a:bodyPr wrap="square">
            <a:spAutoFit/>
          </a:bodyPr>
          <a:lstStyle/>
          <a:p>
            <a:pPr algn="just"/>
            <a:r>
              <a:rPr lang="en-US" sz="1100" dirty="0" err="1"/>
              <a:t>Aeroplane</a:t>
            </a:r>
            <a:r>
              <a:rPr lang="en-US" sz="1100" dirty="0"/>
              <a:t> travelling at 75m/s with a kinetic energy of 843700J.</a:t>
            </a:r>
          </a:p>
          <a:p>
            <a:pPr algn="just"/>
            <a:r>
              <a:rPr lang="en-US" sz="1100" dirty="0"/>
              <a:t>________________________________________________________________________________</a:t>
            </a:r>
            <a:endParaRPr lang="en-GB" sz="1100" dirty="0"/>
          </a:p>
        </p:txBody>
      </p:sp>
    </p:spTree>
    <p:extLst>
      <p:ext uri="{BB962C8B-B14F-4D97-AF65-F5344CB8AC3E}">
        <p14:creationId xmlns:p14="http://schemas.microsoft.com/office/powerpoint/2010/main" val="2926247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301</Words>
  <Application>Microsoft Office PowerPoint</Application>
  <PresentationFormat>On-screen Show (4:3)</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Chalky Chalk</cp:lastModifiedBy>
  <cp:revision>19</cp:revision>
  <dcterms:created xsi:type="dcterms:W3CDTF">2020-04-12T05:59:00Z</dcterms:created>
  <dcterms:modified xsi:type="dcterms:W3CDTF">2020-04-13T18:22:33Z</dcterms:modified>
</cp:coreProperties>
</file>