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2.13592" units="1/cm"/>
          <inkml:channelProperty channel="Y" name="resolution" value="62.06897" units="1/cm"/>
          <inkml:channelProperty channel="T" name="resolution" value="1" units="1/dev"/>
        </inkml:channelProperties>
      </inkml:inkSource>
      <inkml:timestamp xml:id="ts0" timeString="2023-12-11T14:51:34.23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7634 10721 0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92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25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1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9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80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62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44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9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888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30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2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22/03/2024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18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o3z7YjOxHLE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customXml" Target="../ink/ink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F4AEAF7-EA60-8DC4-6243-9CFEE74D187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454" t="35120" r="15826" b="39672"/>
          <a:stretch/>
        </p:blipFill>
        <p:spPr>
          <a:xfrm>
            <a:off x="5439404" y="7768560"/>
            <a:ext cx="1214107" cy="116955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519886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Calculating Relative Formula Mass</a:t>
            </a:r>
            <a:endParaRPr kumimoji="0" lang="en-GB" sz="2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04190"/>
            <a:ext cx="6209732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</a:rPr>
              <a:t>The sum of the relative formula masses (</a:t>
            </a:r>
            <a:r>
              <a:rPr lang="en-GB" sz="2000" b="1" i="1" dirty="0">
                <a:solidFill>
                  <a:srgbClr val="222222"/>
                </a:solidFill>
                <a:effectLst/>
              </a:rPr>
              <a:t>M</a:t>
            </a:r>
            <a:r>
              <a:rPr lang="en-GB" sz="2000" b="1" i="0" baseline="-25000" dirty="0">
                <a:solidFill>
                  <a:srgbClr val="222222"/>
                </a:solidFill>
                <a:effectLst/>
              </a:rPr>
              <a:t>r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 of the reactants (3 H</a:t>
            </a:r>
            <a:r>
              <a:rPr lang="en-GB" sz="2000" b="1" i="0" baseline="-25000" dirty="0">
                <a:solidFill>
                  <a:srgbClr val="222222"/>
                </a:solidFill>
                <a:effectLst/>
              </a:rPr>
              <a:t>2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 + RO</a:t>
            </a:r>
            <a:r>
              <a:rPr lang="en-GB" sz="2000" b="1" i="0" baseline="-25000" dirty="0">
                <a:solidFill>
                  <a:srgbClr val="222222"/>
                </a:solidFill>
                <a:effectLst/>
              </a:rPr>
              <a:t>3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 is 150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2000" b="1" i="0" dirty="0">
                <a:solidFill>
                  <a:srgbClr val="222222"/>
                </a:solidFill>
                <a:effectLst/>
              </a:rPr>
              <a:t>Calculate the relative atomic mass (</a:t>
            </a:r>
            <a:r>
              <a:rPr lang="en-GB" sz="2000" b="1" i="1" dirty="0" err="1">
                <a:solidFill>
                  <a:srgbClr val="222222"/>
                </a:solidFill>
                <a:effectLst/>
              </a:rPr>
              <a:t>A</a:t>
            </a:r>
            <a:r>
              <a:rPr lang="en-GB" sz="2000" b="1" i="0" baseline="-25000" dirty="0" err="1">
                <a:solidFill>
                  <a:srgbClr val="222222"/>
                </a:solidFill>
                <a:effectLst/>
              </a:rPr>
              <a:t>r</a:t>
            </a:r>
            <a:r>
              <a:rPr lang="en-GB" sz="2000" b="1" i="0" dirty="0">
                <a:solidFill>
                  <a:srgbClr val="222222"/>
                </a:solidFill>
                <a:effectLst/>
              </a:rPr>
              <a:t>) of R.</a:t>
            </a:r>
          </a:p>
        </p:txBody>
      </p:sp>
      <p:pic>
        <p:nvPicPr>
          <p:cNvPr id="67" name="Picture 66">
            <a:extLst>
              <a:ext uri="{FF2B5EF4-FFF2-40B4-BE49-F238E27FC236}">
                <a16:creationId xmlns:a16="http://schemas.microsoft.com/office/drawing/2014/main" id="{DAFBED0C-F0D3-9A3D-231C-65F1E0B5EB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2909" y="2209907"/>
            <a:ext cx="1268583" cy="1385744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DE961560-94C8-73BF-6F3B-F505F0E9F3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09727" y="2179342"/>
            <a:ext cx="1328761" cy="1446874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5A148D8D-77DD-16BE-BF82-BE8490967E71}"/>
              </a:ext>
            </a:extLst>
          </p:cNvPr>
          <p:cNvSpPr txBox="1"/>
          <p:nvPr/>
        </p:nvSpPr>
        <p:spPr>
          <a:xfrm>
            <a:off x="542717" y="3847177"/>
            <a:ext cx="5772566" cy="46166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0FA49F7C-03D7-BA59-5377-E49AC02CD1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892" y="4435110"/>
            <a:ext cx="1134526" cy="1239306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68513263-B2B4-E4D9-EF93-A0AE930CB0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177" y="5760512"/>
            <a:ext cx="1093664" cy="1190880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108C1987-2A51-E286-FDC9-8F864B03D0B2}"/>
              </a:ext>
            </a:extLst>
          </p:cNvPr>
          <p:cNvSpPr txBox="1"/>
          <p:nvPr/>
        </p:nvSpPr>
        <p:spPr>
          <a:xfrm>
            <a:off x="1660723" y="4508752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oxygen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7845105-760A-401E-51B3-9C416156EAF4}"/>
              </a:ext>
            </a:extLst>
          </p:cNvPr>
          <p:cNvSpPr txBox="1"/>
          <p:nvPr/>
        </p:nvSpPr>
        <p:spPr>
          <a:xfrm>
            <a:off x="1660723" y="5844755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Mass of hydrogen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9963AA2F-85F4-138C-FFA6-BF1AAEB7A357}"/>
              </a:ext>
            </a:extLst>
          </p:cNvPr>
          <p:cNvSpPr txBox="1"/>
          <p:nvPr/>
        </p:nvSpPr>
        <p:spPr>
          <a:xfrm>
            <a:off x="439775" y="7119708"/>
            <a:ext cx="4616929" cy="461665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Calculate the mass of 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14:cNvPr>
              <p14:cNvContentPartPr/>
              <p14:nvPr/>
            </p14:nvContentPartPr>
            <p14:xfrm>
              <a:off x="2748240" y="3261328"/>
              <a:ext cx="360" cy="3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973F6DF-424A-9AE9-4F99-694746D79EB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32400" y="3197968"/>
                <a:ext cx="31680" cy="12708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hlinkClick r:id="rId8"/>
            <a:extLst>
              <a:ext uri="{FF2B5EF4-FFF2-40B4-BE49-F238E27FC236}">
                <a16:creationId xmlns:a16="http://schemas.microsoft.com/office/drawing/2014/main" id="{FD9DFCC9-3444-69F3-08E4-D188A6FF2110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839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7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6.2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4427</TotalTime>
  <Words>52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18</cp:revision>
  <dcterms:created xsi:type="dcterms:W3CDTF">2023-12-11T05:33:32Z</dcterms:created>
  <dcterms:modified xsi:type="dcterms:W3CDTF">2024-03-24T17:38:13Z</dcterms:modified>
</cp:coreProperties>
</file>