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lycosidic bond formation">
            <a:extLst>
              <a:ext uri="{FF2B5EF4-FFF2-40B4-BE49-F238E27FC236}">
                <a16:creationId xmlns:a16="http://schemas.microsoft.com/office/drawing/2014/main" id="{22C69CB9-3B0E-492C-9589-0009C0BDF1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96" y="4828546"/>
            <a:ext cx="333375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61133020-63F2-40A4-82F8-796BEBD38D7E}"/>
              </a:ext>
            </a:extLst>
          </p:cNvPr>
          <p:cNvPicPr>
            <a:picLocks noChangeAspect="1"/>
          </p:cNvPicPr>
          <p:nvPr/>
        </p:nvPicPr>
        <p:blipFill>
          <a:blip r:embed="rId3"/>
          <a:stretch>
            <a:fillRect/>
          </a:stretch>
        </p:blipFill>
        <p:spPr>
          <a:xfrm>
            <a:off x="3721549" y="425949"/>
            <a:ext cx="2657475" cy="2667000"/>
          </a:xfrm>
          <a:prstGeom prst="rect">
            <a:avLst/>
          </a:prstGeom>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2000" b="1" dirty="0">
                <a:solidFill>
                  <a:srgbClr val="00B050"/>
                </a:solidFill>
                <a:latin typeface="Comic Sans MS" pitchFamily="66" charset="0"/>
              </a:rPr>
              <a:t>Carbohydrates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421689" y="0"/>
            <a:ext cx="2436312"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Biological Molecules</a:t>
            </a:r>
          </a:p>
        </p:txBody>
      </p:sp>
      <p:sp>
        <p:nvSpPr>
          <p:cNvPr id="51" name="Rectangle 50">
            <a:extLst>
              <a:ext uri="{FF2B5EF4-FFF2-40B4-BE49-F238E27FC236}">
                <a16:creationId xmlns:a16="http://schemas.microsoft.com/office/drawing/2014/main" id="{8A6A02BB-8378-4145-8B5E-BADD88695EB4}"/>
              </a:ext>
            </a:extLst>
          </p:cNvPr>
          <p:cNvSpPr/>
          <p:nvPr/>
        </p:nvSpPr>
        <p:spPr>
          <a:xfrm>
            <a:off x="107712" y="843760"/>
            <a:ext cx="3240204" cy="215443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Carbohydrates are one of the four major classes of biomolecules along with proteins, nucleic acids, and lipids. Carbohydrates are compounds that contain at least three carbon atoms, a number of hydroxyl groups, and usually an aldehyde or ketone group. They may contain phosphate, amino, or sulfate groups. First, carbohydrates serve as energy stores, fuels, and metabolic intermediates. Second, ribose and deoxyribose sugars form part of the structural framework of RNA and DNA. Third, polysaccharides are structural elements </a:t>
            </a:r>
            <a:r>
              <a:rPr lang="en-US" sz="1200" dirty="0"/>
              <a:t>in </a:t>
            </a:r>
            <a:r>
              <a:rPr lang="en-US" sz="1100" dirty="0"/>
              <a:t>the cell walls of bacteria and plants.</a:t>
            </a:r>
            <a:endParaRPr lang="en-US" sz="1200" dirty="0"/>
          </a:p>
        </p:txBody>
      </p:sp>
      <p:sp>
        <p:nvSpPr>
          <p:cNvPr id="66" name="Rectangle 65">
            <a:extLst>
              <a:ext uri="{FF2B5EF4-FFF2-40B4-BE49-F238E27FC236}">
                <a16:creationId xmlns:a16="http://schemas.microsoft.com/office/drawing/2014/main" id="{8C48C87A-30EA-4C0B-A005-C8F1BBC90DC1}"/>
              </a:ext>
            </a:extLst>
          </p:cNvPr>
          <p:cNvSpPr/>
          <p:nvPr/>
        </p:nvSpPr>
        <p:spPr>
          <a:xfrm>
            <a:off x="107712" y="3127186"/>
            <a:ext cx="3240204" cy="1738938"/>
          </a:xfrm>
          <a:prstGeom prst="rect">
            <a:avLst/>
          </a:prstGeom>
          <a:ln w="28575">
            <a:solidFill>
              <a:srgbClr val="00B0F0"/>
            </a:solidFill>
            <a:prstDash val="dash"/>
          </a:ln>
        </p:spPr>
        <p:txBody>
          <a:bodyPr wrap="square">
            <a:spAutoFit/>
          </a:bodyPr>
          <a:lstStyle/>
          <a:p>
            <a:pPr algn="just"/>
            <a:r>
              <a:rPr lang="en-US" sz="1100" dirty="0"/>
              <a:t>Identify three uses of carbohydrates in organisms. </a:t>
            </a:r>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62144" y="447322"/>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6E090A0-01F5-4FBF-8ED6-AB35FE92108E}"/>
              </a:ext>
            </a:extLst>
          </p:cNvPr>
          <p:cNvSpPr/>
          <p:nvPr/>
        </p:nvSpPr>
        <p:spPr>
          <a:xfrm>
            <a:off x="3510084" y="2812271"/>
            <a:ext cx="3240204" cy="1169551"/>
          </a:xfrm>
          <a:prstGeom prst="rect">
            <a:avLst/>
          </a:prstGeom>
          <a:ln w="28575">
            <a:solidFill>
              <a:srgbClr val="FFFF00"/>
            </a:solidFill>
            <a:prstDash val="solid"/>
          </a:ln>
        </p:spPr>
        <p:txBody>
          <a:bodyPr wrap="square">
            <a:spAutoFit/>
          </a:bodyPr>
          <a:lstStyle/>
          <a:p>
            <a:pPr algn="just"/>
            <a:r>
              <a:rPr lang="en-US" sz="1100" b="1" dirty="0"/>
              <a:t>Describe the general structure of carbohydrate monomers:</a:t>
            </a:r>
            <a:endParaRPr lang="en-US" sz="1100" dirty="0"/>
          </a:p>
          <a:p>
            <a:pPr algn="just"/>
            <a:r>
              <a:rPr lang="en-US" sz="1200" b="1" dirty="0"/>
              <a:t>________________________________________________________________________________________________________________________________________________________________</a:t>
            </a:r>
            <a:endParaRPr lang="en-GB" sz="1200" b="1" dirty="0"/>
          </a:p>
        </p:txBody>
      </p:sp>
      <p:sp>
        <p:nvSpPr>
          <p:cNvPr id="13" name="Rectangle 12">
            <a:extLst>
              <a:ext uri="{FF2B5EF4-FFF2-40B4-BE49-F238E27FC236}">
                <a16:creationId xmlns:a16="http://schemas.microsoft.com/office/drawing/2014/main" id="{541A6620-98F9-41D5-97D2-BC7CF6F27555}"/>
              </a:ext>
            </a:extLst>
          </p:cNvPr>
          <p:cNvSpPr/>
          <p:nvPr/>
        </p:nvSpPr>
        <p:spPr>
          <a:xfrm>
            <a:off x="3510084" y="4140443"/>
            <a:ext cx="3240204" cy="229293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100" dirty="0"/>
              <a:t>Glycosidic bonds are covalent chemical bonds that hold together a glycoside. A glycoside is simply a ring-shaped sugar molecule that is attached to another molecule. The sugar ring may be either a 5-membered ring or a 6-membered ring, and the other molecule can be - and often is - another sugar. Look at this figure showing a sucrose molecule.</a:t>
            </a:r>
          </a:p>
          <a:p>
            <a:pPr lvl="0" algn="just"/>
            <a:r>
              <a:rPr lang="en-US" sz="1100" dirty="0"/>
              <a:t>A glycosidic bond forms by a condensation reaction, which means that one water molecule is produced during formation of a glycoside. The reverse reaction, the breakage of a glycosidic bond, is a hydrolysis reaction. One water molecule is used up in the reverse reaction.</a:t>
            </a:r>
            <a:endParaRPr lang="en-GB" sz="1100" dirty="0"/>
          </a:p>
        </p:txBody>
      </p:sp>
      <p:sp>
        <p:nvSpPr>
          <p:cNvPr id="32" name="Rectangle 31">
            <a:extLst>
              <a:ext uri="{FF2B5EF4-FFF2-40B4-BE49-F238E27FC236}">
                <a16:creationId xmlns:a16="http://schemas.microsoft.com/office/drawing/2014/main" id="{2F370765-D1D7-43ED-8A66-64F9F5F618A8}"/>
              </a:ext>
            </a:extLst>
          </p:cNvPr>
          <p:cNvSpPr/>
          <p:nvPr/>
        </p:nvSpPr>
        <p:spPr>
          <a:xfrm>
            <a:off x="158307" y="6581167"/>
            <a:ext cx="3189609" cy="2462213"/>
          </a:xfrm>
          <a:prstGeom prst="rect">
            <a:avLst/>
          </a:prstGeom>
          <a:ln w="28575">
            <a:solidFill>
              <a:srgbClr val="FFFF00"/>
            </a:solidFill>
            <a:prstDash val="solid"/>
          </a:ln>
        </p:spPr>
        <p:txBody>
          <a:bodyPr wrap="square">
            <a:spAutoFit/>
          </a:bodyPr>
          <a:lstStyle/>
          <a:p>
            <a:pPr algn="just"/>
            <a:r>
              <a:rPr lang="en-US" sz="1100" b="1" dirty="0"/>
              <a:t>Describe what a glycosidic bond is and how they are formed:</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34" name="Rectangle 33">
            <a:extLst>
              <a:ext uri="{FF2B5EF4-FFF2-40B4-BE49-F238E27FC236}">
                <a16:creationId xmlns:a16="http://schemas.microsoft.com/office/drawing/2014/main" id="{CD10F2F4-B427-40FD-8C39-8F6A6F3119D4}"/>
              </a:ext>
            </a:extLst>
          </p:cNvPr>
          <p:cNvSpPr/>
          <p:nvPr/>
        </p:nvSpPr>
        <p:spPr>
          <a:xfrm>
            <a:off x="3510084" y="6624068"/>
            <a:ext cx="3240204" cy="2462213"/>
          </a:xfrm>
          <a:prstGeom prst="rect">
            <a:avLst/>
          </a:prstGeom>
          <a:ln w="28575">
            <a:solidFill>
              <a:srgbClr val="00B0F0"/>
            </a:solidFill>
            <a:prstDash val="dash"/>
          </a:ln>
        </p:spPr>
        <p:txBody>
          <a:bodyPr wrap="square">
            <a:spAutoFit/>
          </a:bodyPr>
          <a:lstStyle/>
          <a:p>
            <a:pPr algn="just"/>
            <a:r>
              <a:rPr lang="en-US" sz="1100" dirty="0"/>
              <a:t>How is the structure of cellulose related to its function?</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1382</TotalTime>
  <Words>274</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Carbohydrates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77</cp:revision>
  <dcterms:created xsi:type="dcterms:W3CDTF">2019-02-02T18:17:28Z</dcterms:created>
  <dcterms:modified xsi:type="dcterms:W3CDTF">2024-06-08T14:28:23Z</dcterms:modified>
</cp:coreProperties>
</file>