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5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3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4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2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53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6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Science-Carboxylic-Acid-Lesson-Activities-6217810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carboxylic-acid-lesson-and-activities-1243140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-p0f9b8dAg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77" y="-627605"/>
            <a:ext cx="4809995" cy="1039047"/>
          </a:xfrm>
        </p:spPr>
        <p:txBody>
          <a:bodyPr>
            <a:noAutofit/>
          </a:bodyPr>
          <a:lstStyle/>
          <a:p>
            <a:pPr algn="l"/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Carboxylic Acids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809995" y="0"/>
            <a:ext cx="20480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Organic Chemistry:  4.7.2.4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43210-7A76-4883-871E-02E95FD24494}"/>
              </a:ext>
            </a:extLst>
          </p:cNvPr>
          <p:cNvSpPr/>
          <p:nvPr/>
        </p:nvSpPr>
        <p:spPr>
          <a:xfrm>
            <a:off x="2536720" y="3863751"/>
            <a:ext cx="4172622" cy="938719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</a:rPr>
              <a:t>Describe the properties of organic acids</a:t>
            </a:r>
            <a:r>
              <a:rPr lang="en-GB" sz="1050" dirty="0">
                <a:solidFill>
                  <a:prstClr val="black"/>
                </a:solidFill>
              </a:rPr>
              <a:t>	</a:t>
            </a:r>
          </a:p>
          <a:p>
            <a:pPr algn="just"/>
            <a:r>
              <a:rPr lang="en-US" sz="1100" b="1" dirty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1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5110-DAF3-444B-8162-72980CC1A573}"/>
              </a:ext>
            </a:extLst>
          </p:cNvPr>
          <p:cNvSpPr/>
          <p:nvPr/>
        </p:nvSpPr>
        <p:spPr>
          <a:xfrm>
            <a:off x="2536720" y="598588"/>
            <a:ext cx="4153648" cy="14465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The carboxylic acids are a 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homologous series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 of 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organic compounds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.</a:t>
            </a:r>
          </a:p>
          <a:p>
            <a:pPr algn="just"/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Carboxylic acids contain the carboxyl 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functional group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 (-COOH). Carboxylic acids end in '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-</a:t>
            </a:r>
            <a:r>
              <a:rPr lang="en-GB" sz="1100" b="1" i="0" dirty="0" err="1">
                <a:solidFill>
                  <a:srgbClr val="231F20"/>
                </a:solidFill>
                <a:effectLst/>
                <a:latin typeface="ReithSans"/>
              </a:rPr>
              <a:t>oic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 acid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'.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The carboxyl group will never have a position number in a carboxylic acid, as it is always on the end of the carbon chain.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The basic rules of naming apply. Carboxylic acids take their names from their ‘parent’ 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alkanes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. For example, 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ethane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 is the ‘parent’ alkane of </a:t>
            </a:r>
            <a:r>
              <a:rPr lang="en-GB" sz="1100" b="1" i="0" dirty="0">
                <a:solidFill>
                  <a:srgbClr val="231F20"/>
                </a:solidFill>
                <a:effectLst/>
                <a:latin typeface="ReithSans"/>
              </a:rPr>
              <a:t>ethanoic acid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. Ethanoic acid has the formula CH</a:t>
            </a:r>
            <a:r>
              <a:rPr lang="en-GB" sz="1100" b="0" i="0" baseline="-25000" dirty="0">
                <a:solidFill>
                  <a:srgbClr val="231F20"/>
                </a:solidFill>
                <a:effectLst/>
                <a:latin typeface="ReithSans"/>
              </a:rPr>
              <a:t>3</a:t>
            </a:r>
            <a:r>
              <a:rPr lang="en-GB" sz="1100" b="0" i="0" dirty="0">
                <a:solidFill>
                  <a:srgbClr val="231F20"/>
                </a:solidFill>
                <a:effectLst/>
                <a:latin typeface="ReithSans"/>
              </a:rPr>
              <a:t>COOH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B835B6-E5D0-486D-9422-1C9EC6234B50}"/>
              </a:ext>
            </a:extLst>
          </p:cNvPr>
          <p:cNvSpPr/>
          <p:nvPr/>
        </p:nvSpPr>
        <p:spPr>
          <a:xfrm>
            <a:off x="2536720" y="2182743"/>
            <a:ext cx="4172622" cy="461665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is the functional group in an acid?</a:t>
            </a:r>
          </a:p>
          <a:p>
            <a:pPr algn="just"/>
            <a:r>
              <a:rPr lang="en-US" sz="1200" b="1" dirty="0"/>
              <a:t>____________________________________________________</a:t>
            </a:r>
            <a:endParaRPr lang="en-GB" sz="12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7F75E7-C478-4E3E-A3F3-69DAF2F4460B}"/>
              </a:ext>
            </a:extLst>
          </p:cNvPr>
          <p:cNvSpPr/>
          <p:nvPr/>
        </p:nvSpPr>
        <p:spPr>
          <a:xfrm>
            <a:off x="2517746" y="5569836"/>
            <a:ext cx="4172622" cy="600164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1100" kern="0" dirty="0">
                <a:solidFill>
                  <a:prstClr val="black"/>
                </a:solidFill>
              </a:rPr>
              <a:t>Ethanol and ethanoic acid react in the presence of a catalyst to form an ester.  Name the ester made from ethanol and ethanoic acid.</a:t>
            </a:r>
            <a:r>
              <a:rPr lang="en-GB" sz="1050" dirty="0">
                <a:solidFill>
                  <a:prstClr val="black"/>
                </a:solidFill>
              </a:rPr>
              <a:t>	</a:t>
            </a:r>
          </a:p>
          <a:p>
            <a:pPr algn="just"/>
            <a:r>
              <a:rPr lang="en-US" sz="1100" b="1" dirty="0"/>
              <a:t>_________________________________________________________</a:t>
            </a:r>
            <a:endParaRPr lang="en-GB" sz="11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7072C4-E939-41A5-8DD6-A9DF62829904}"/>
              </a:ext>
            </a:extLst>
          </p:cNvPr>
          <p:cNvSpPr/>
          <p:nvPr/>
        </p:nvSpPr>
        <p:spPr>
          <a:xfrm>
            <a:off x="2517746" y="4886071"/>
            <a:ext cx="4191596" cy="6001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Carboxylic acids can react with alcohols to make esters. Esters are organic compounds which all contain the functional group -COO-. Esters have fruity smells and can be used as solvents.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788C1-48CC-4A30-8D9D-12FDB9C7A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02"/>
          <a:stretch/>
        </p:blipFill>
        <p:spPr>
          <a:xfrm>
            <a:off x="0" y="446646"/>
            <a:ext cx="2536720" cy="21952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0569D9-E703-407C-B797-87F792393DB7}"/>
              </a:ext>
            </a:extLst>
          </p:cNvPr>
          <p:cNvSpPr/>
          <p:nvPr/>
        </p:nvSpPr>
        <p:spPr>
          <a:xfrm>
            <a:off x="2517746" y="2751226"/>
            <a:ext cx="4172622" cy="461665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do all organic acid names end with?</a:t>
            </a:r>
          </a:p>
          <a:p>
            <a:pPr algn="just"/>
            <a:r>
              <a:rPr lang="en-US" sz="1200" b="1" dirty="0"/>
              <a:t>____________________________________________________</a:t>
            </a:r>
            <a:endParaRPr lang="en-GB" sz="1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49E3B-982F-4EA0-A751-040DD0A65EDE}"/>
              </a:ext>
            </a:extLst>
          </p:cNvPr>
          <p:cNvSpPr/>
          <p:nvPr/>
        </p:nvSpPr>
        <p:spPr>
          <a:xfrm>
            <a:off x="2536720" y="3295505"/>
            <a:ext cx="4172622" cy="461665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organic acid would you produce from ethene?</a:t>
            </a:r>
          </a:p>
          <a:p>
            <a:pPr algn="just"/>
            <a:r>
              <a:rPr lang="en-US" sz="1200" b="1" dirty="0"/>
              <a:t>____________________________________________________</a:t>
            </a:r>
            <a:endParaRPr lang="en-GB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2B1BD-79CB-4F30-8C86-892B88AA1464}"/>
              </a:ext>
            </a:extLst>
          </p:cNvPr>
          <p:cNvSpPr/>
          <p:nvPr/>
        </p:nvSpPr>
        <p:spPr>
          <a:xfrm>
            <a:off x="75698" y="2475192"/>
            <a:ext cx="2324421" cy="1785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100" dirty="0"/>
              <a:t>Short carboxylic acids are liquids and are soluble in water. Longer carboxylic acids are solids and are less soluble in water.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The boiling point of a carboxylic acid is higher than that of the alkane with the same number of carbon atoms because the intermolecular forces are much stronger.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BD60F-60BF-47A9-9546-42BA29419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68"/>
          <a:stretch/>
        </p:blipFill>
        <p:spPr>
          <a:xfrm>
            <a:off x="0" y="4372597"/>
            <a:ext cx="2432656" cy="21952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3D040A-CE63-46CA-AAB3-AD17FC6C4C1C}"/>
              </a:ext>
            </a:extLst>
          </p:cNvPr>
          <p:cNvSpPr/>
          <p:nvPr/>
        </p:nvSpPr>
        <p:spPr>
          <a:xfrm>
            <a:off x="2536720" y="6253601"/>
            <a:ext cx="4172622" cy="430887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1100" kern="0" dirty="0">
                <a:solidFill>
                  <a:prstClr val="black"/>
                </a:solidFill>
              </a:rPr>
              <a:t>What type of chemical is used as a catalyst in this reaction?</a:t>
            </a:r>
          </a:p>
          <a:p>
            <a:pPr algn="just"/>
            <a:r>
              <a:rPr lang="en-US" sz="1100" b="1" dirty="0"/>
              <a:t>_________________________________________________________</a:t>
            </a:r>
            <a:endParaRPr lang="en-GB" sz="11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559E5-7505-4F15-A115-D389DBBBB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220" y="7399214"/>
            <a:ext cx="1626780" cy="17519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55B7F3-6405-4A88-9B18-5CA06344BF2C}"/>
              </a:ext>
            </a:extLst>
          </p:cNvPr>
          <p:cNvSpPr/>
          <p:nvPr/>
        </p:nvSpPr>
        <p:spPr>
          <a:xfrm>
            <a:off x="3051544" y="6768089"/>
            <a:ext cx="3657798" cy="600164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1100" kern="0" dirty="0">
                <a:solidFill>
                  <a:prstClr val="black"/>
                </a:solidFill>
              </a:rPr>
              <a:t>Esters are used in perfumes because they smell pleasant and are volatile.  What does volatile mean?</a:t>
            </a:r>
          </a:p>
          <a:p>
            <a:pPr algn="just"/>
            <a:r>
              <a:rPr lang="en-US" sz="1100" b="1" dirty="0"/>
              <a:t>_________________________________________________</a:t>
            </a:r>
            <a:endParaRPr lang="en-GB" sz="11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68D57-5B29-487D-8521-5D3569B06C5B}"/>
              </a:ext>
            </a:extLst>
          </p:cNvPr>
          <p:cNvSpPr/>
          <p:nvPr/>
        </p:nvSpPr>
        <p:spPr>
          <a:xfrm>
            <a:off x="52032" y="6768089"/>
            <a:ext cx="2904753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 defTabSz="457200"/>
            <a:r>
              <a:rPr lang="en-US" sz="1100" dirty="0">
                <a:solidFill>
                  <a:srgbClr val="231F20"/>
                </a:solidFill>
                <a:latin typeface="ReithSans"/>
              </a:rPr>
              <a:t>Weak acids, such as ethanoic acid (CH</a:t>
            </a:r>
            <a:r>
              <a:rPr lang="en-US" sz="1100" baseline="-25000" dirty="0">
                <a:solidFill>
                  <a:srgbClr val="231F20"/>
                </a:solidFill>
                <a:latin typeface="ReithSans"/>
              </a:rPr>
              <a:t>3</a:t>
            </a:r>
            <a:r>
              <a:rPr lang="en-US" sz="1100" dirty="0">
                <a:solidFill>
                  <a:srgbClr val="231F20"/>
                </a:solidFill>
                <a:latin typeface="ReithSans"/>
              </a:rPr>
              <a:t>COOH), do not fully dissociate. In fact, about only one per cent of ethanoic acid molecules split up to form H</a:t>
            </a:r>
            <a:r>
              <a:rPr lang="en-US" sz="1100" baseline="30000" dirty="0">
                <a:solidFill>
                  <a:srgbClr val="231F20"/>
                </a:solidFill>
                <a:latin typeface="ReithSans"/>
              </a:rPr>
              <a:t>+</a:t>
            </a:r>
            <a:r>
              <a:rPr lang="en-US" sz="1100" dirty="0">
                <a:solidFill>
                  <a:srgbClr val="231F20"/>
                </a:solidFill>
                <a:latin typeface="ReithSans"/>
              </a:rPr>
              <a:t> ions and CH</a:t>
            </a:r>
            <a:r>
              <a:rPr lang="en-US" sz="1100" baseline="-25000" dirty="0">
                <a:solidFill>
                  <a:srgbClr val="231F20"/>
                </a:solidFill>
                <a:latin typeface="ReithSans"/>
              </a:rPr>
              <a:t>3</a:t>
            </a:r>
            <a:r>
              <a:rPr lang="en-US" sz="1100" dirty="0">
                <a:solidFill>
                  <a:srgbClr val="231F20"/>
                </a:solidFill>
                <a:latin typeface="ReithSans"/>
              </a:rPr>
              <a:t>COO</a:t>
            </a:r>
            <a:r>
              <a:rPr lang="en-US" sz="1100" baseline="30000" dirty="0">
                <a:solidFill>
                  <a:srgbClr val="231F20"/>
                </a:solidFill>
                <a:latin typeface="ReithSans"/>
              </a:rPr>
              <a:t>–</a:t>
            </a:r>
            <a:r>
              <a:rPr lang="en-US" sz="1100" dirty="0">
                <a:solidFill>
                  <a:srgbClr val="231F20"/>
                </a:solidFill>
                <a:latin typeface="ReithSans"/>
              </a:rPr>
              <a:t> ions at any one time.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97580B-5B3E-4C93-AA11-1FF28C8B6FE9}"/>
              </a:ext>
            </a:extLst>
          </p:cNvPr>
          <p:cNvSpPr/>
          <p:nvPr/>
        </p:nvSpPr>
        <p:spPr>
          <a:xfrm>
            <a:off x="75698" y="7621131"/>
            <a:ext cx="5059828" cy="1384995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200" b="1" dirty="0"/>
              <a:t>Solutions of ethanoic acid and hydrochloric acid with the same concentration have different pH values.</a:t>
            </a:r>
          </a:p>
          <a:p>
            <a:pPr algn="just"/>
            <a:r>
              <a:rPr lang="en-GB" sz="1200" b="1" dirty="0"/>
              <a:t>Explain why the solution of ethanoic acid has a higher pH than the solution of hydrochloric acid.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66BFF-7D5E-0D2F-6B7D-9D5421DA14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924" y="4885716"/>
            <a:ext cx="2353746" cy="13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10681</TotalTime>
  <Words>405</Words>
  <Application>Microsoft Office PowerPoint</Application>
  <PresentationFormat>On-screen Show (4:3)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ReithSans</vt:lpstr>
      <vt:lpstr>Office Theme</vt:lpstr>
      <vt:lpstr>1_Office Theme</vt:lpstr>
      <vt:lpstr>Carboxylic Acids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59</cp:revision>
  <dcterms:created xsi:type="dcterms:W3CDTF">2019-02-02T18:17:28Z</dcterms:created>
  <dcterms:modified xsi:type="dcterms:W3CDTF">2024-06-09T10:28:17Z</dcterms:modified>
</cp:coreProperties>
</file>