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47" d="100"/>
          <a:sy n="47" d="100"/>
        </p:scale>
        <p:origin x="212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053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784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703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558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70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08/06/2024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11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08/06/2024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792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08/06/2024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06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08/06/2024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377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08/06/2024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37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08/06/2024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80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DA001-6ADF-447A-88E1-D8196C077C92}" type="datetimeFigureOut">
              <a:rPr lang="en-GB" smtClean="0"/>
              <a:t>08/06/2024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80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hyperlink" Target="https://www.teacherspayteachers.com/Product/AP-Biology-Cell-Mediated-Immunity-Lesson-Activities-4429337" TargetMode="External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teaching-resource/a-level-biology-cell-mediated-immunity-lesson-and-activities-1158419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youtube.com/watch?v=6Kt0-fVBKL0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A39119F-B05E-435D-9F0D-E1ECCD1B37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5720" y="148950"/>
            <a:ext cx="6858000" cy="276999"/>
          </a:xfrm>
        </p:spPr>
        <p:txBody>
          <a:bodyPr>
            <a:noAutofit/>
          </a:bodyPr>
          <a:lstStyle/>
          <a:p>
            <a:pPr algn="l"/>
            <a:r>
              <a:rPr lang="en-GB" sz="1600" b="1" dirty="0">
                <a:solidFill>
                  <a:srgbClr val="00B050"/>
                </a:solidFill>
                <a:latin typeface="Comic Sans MS" pitchFamily="66" charset="0"/>
              </a:rPr>
              <a:t>Cell Mediated Immunity Practice Question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C14DE4-6B04-4B9C-9B4F-4440C207B430}"/>
              </a:ext>
            </a:extLst>
          </p:cNvPr>
          <p:cNvSpPr txBox="1"/>
          <p:nvPr/>
        </p:nvSpPr>
        <p:spPr>
          <a:xfrm>
            <a:off x="4684734" y="0"/>
            <a:ext cx="217326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Specification Link:</a:t>
            </a:r>
          </a:p>
          <a:p>
            <a:pPr lvl="0" defTabSz="914400">
              <a:defRPr/>
            </a:pPr>
            <a:r>
              <a:rPr lang="en-GB" sz="1200" kern="0" dirty="0">
                <a:solidFill>
                  <a:sysClr val="windowText" lastClr="000000"/>
                </a:solidFill>
              </a:rPr>
              <a:t>Communicable Diseases:  4.1.1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4895F6-D35B-476E-8E33-8DF19F070597}"/>
              </a:ext>
            </a:extLst>
          </p:cNvPr>
          <p:cNvSpPr txBox="1"/>
          <p:nvPr/>
        </p:nvSpPr>
        <p:spPr>
          <a:xfrm>
            <a:off x="97239" y="523221"/>
            <a:ext cx="3184580" cy="276999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sz="1200" b="1" dirty="0">
                <a:solidFill>
                  <a:prstClr val="black"/>
                </a:solidFill>
              </a:rPr>
              <a:t>Highlight key words in the information below: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78EE5A-6FFB-4AB2-8E93-F4F66DF30D7A}"/>
              </a:ext>
            </a:extLst>
          </p:cNvPr>
          <p:cNvSpPr/>
          <p:nvPr/>
        </p:nvSpPr>
        <p:spPr>
          <a:xfrm>
            <a:off x="97239" y="911557"/>
            <a:ext cx="3258048" cy="93871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100" dirty="0"/>
              <a:t>Cell-mediated immunity. Antibodies alone are often not enough to protect the body against pathogens. In these instances, the immune system uses cell-mediated immunity to destroy infected body cells. T cells are responsible for cell-mediated immunity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0F6CAA4E-7D71-44B7-98E7-18066983617E}"/>
              </a:ext>
            </a:extLst>
          </p:cNvPr>
          <p:cNvSpPr/>
          <p:nvPr/>
        </p:nvSpPr>
        <p:spPr>
          <a:xfrm>
            <a:off x="3016700" y="420945"/>
            <a:ext cx="410230" cy="542079"/>
          </a:xfrm>
          <a:prstGeom prst="downArrow">
            <a:avLst>
              <a:gd name="adj1" fmla="val 43493"/>
              <a:gd name="adj2" fmla="val 46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8E5542-E2C0-4B1D-8490-4CF6FD844712}"/>
              </a:ext>
            </a:extLst>
          </p:cNvPr>
          <p:cNvSpPr/>
          <p:nvPr/>
        </p:nvSpPr>
        <p:spPr>
          <a:xfrm>
            <a:off x="108145" y="1961613"/>
            <a:ext cx="3258049" cy="2308324"/>
          </a:xfrm>
          <a:prstGeom prst="rect">
            <a:avLst/>
          </a:prstGeom>
          <a:ln w="28575"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/>
              <a:t>How are pathogenic antigens presented on antigen presenting cells?</a:t>
            </a:r>
          </a:p>
          <a:p>
            <a:pPr algn="just"/>
            <a:r>
              <a:rPr lang="en-US" sz="1200" b="1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sz="12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2A381A-F92B-4A45-B0FD-91551F644B9F}"/>
              </a:ext>
            </a:extLst>
          </p:cNvPr>
          <p:cNvSpPr/>
          <p:nvPr/>
        </p:nvSpPr>
        <p:spPr>
          <a:xfrm>
            <a:off x="3471062" y="7056058"/>
            <a:ext cx="3258049" cy="1938992"/>
          </a:xfrm>
          <a:prstGeom prst="rect">
            <a:avLst/>
          </a:prstGeom>
          <a:ln w="28575"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/>
              <a:t>Explain what happens at the T Cell receptor</a:t>
            </a:r>
          </a:p>
          <a:p>
            <a:pPr algn="just"/>
            <a:r>
              <a:rPr lang="en-US" sz="1200" b="1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sz="12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DDD226-9D3B-4F77-9705-BF07A562F82E}"/>
              </a:ext>
            </a:extLst>
          </p:cNvPr>
          <p:cNvSpPr txBox="1"/>
          <p:nvPr/>
        </p:nvSpPr>
        <p:spPr>
          <a:xfrm>
            <a:off x="3471062" y="4102789"/>
            <a:ext cx="3184580" cy="276999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sz="1200" b="1" dirty="0">
                <a:solidFill>
                  <a:prstClr val="black"/>
                </a:solidFill>
              </a:rPr>
              <a:t>Highlight key words in the information below: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5DD7FD-C638-4364-AB35-B0C17EBB1227}"/>
              </a:ext>
            </a:extLst>
          </p:cNvPr>
          <p:cNvSpPr/>
          <p:nvPr/>
        </p:nvSpPr>
        <p:spPr>
          <a:xfrm>
            <a:off x="3471653" y="4507056"/>
            <a:ext cx="3258048" cy="246221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100" dirty="0"/>
              <a:t>T cell receptor binding to MHC-antigen complex. T cell receptors </a:t>
            </a:r>
            <a:r>
              <a:rPr lang="en-US" sz="1100" dirty="0" err="1"/>
              <a:t>recognise</a:t>
            </a:r>
            <a:r>
              <a:rPr lang="en-US" sz="1100" dirty="0"/>
              <a:t> foreign antigens, then convey the message to the nucleus to induce a response. ... The antigens that TCRs bind are small peptide fragments, or epitopes, displayed by MHC molecules on the surface of cells.</a:t>
            </a:r>
          </a:p>
          <a:p>
            <a:pPr algn="just"/>
            <a:r>
              <a:rPr lang="en-US" sz="1100" dirty="0"/>
              <a:t>A clone of identical T cells is formed, all with the correct shaped receptor. These T cells then differentiate to form 4 groups of </a:t>
            </a:r>
            <a:r>
              <a:rPr lang="en-US" sz="1100" dirty="0" err="1"/>
              <a:t>specialised</a:t>
            </a:r>
            <a:r>
              <a:rPr lang="en-US" sz="1100" dirty="0"/>
              <a:t> T cells. These are: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 dirty="0"/>
              <a:t>Killer T cells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 dirty="0"/>
              <a:t>Helper T cells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 dirty="0"/>
              <a:t>Suppressor T cells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 dirty="0"/>
              <a:t>Memory cells</a:t>
            </a: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1DFDCDC6-3E83-4DBF-9ECD-980909D6F61B}"/>
              </a:ext>
            </a:extLst>
          </p:cNvPr>
          <p:cNvSpPr/>
          <p:nvPr/>
        </p:nvSpPr>
        <p:spPr>
          <a:xfrm>
            <a:off x="6450527" y="3970248"/>
            <a:ext cx="410230" cy="542079"/>
          </a:xfrm>
          <a:prstGeom prst="downArrow">
            <a:avLst>
              <a:gd name="adj1" fmla="val 43493"/>
              <a:gd name="adj2" fmla="val 46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12DB734-D343-423F-9610-1E1F9618B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011" y="672170"/>
            <a:ext cx="2052683" cy="18777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F66B51F-E631-4031-96AC-5FF2E2E56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341" y="2644406"/>
            <a:ext cx="1574087" cy="1354282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3DF0F68-21C1-42DF-A760-A3FCD8E342F6}"/>
              </a:ext>
            </a:extLst>
          </p:cNvPr>
          <p:cNvCxnSpPr>
            <a:cxnSpLocks/>
          </p:cNvCxnSpPr>
          <p:nvPr/>
        </p:nvCxnSpPr>
        <p:spPr>
          <a:xfrm flipH="1">
            <a:off x="4632752" y="2441672"/>
            <a:ext cx="430600" cy="31100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8BCF45A-03C1-4BBF-91FA-F75EEFA9F138}"/>
              </a:ext>
            </a:extLst>
          </p:cNvPr>
          <p:cNvSpPr txBox="1"/>
          <p:nvPr/>
        </p:nvSpPr>
        <p:spPr>
          <a:xfrm>
            <a:off x="3760948" y="1472556"/>
            <a:ext cx="276063" cy="276999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8B745A-F8D8-4501-BAEF-E833A5243334}"/>
              </a:ext>
            </a:extLst>
          </p:cNvPr>
          <p:cNvSpPr txBox="1"/>
          <p:nvPr/>
        </p:nvSpPr>
        <p:spPr>
          <a:xfrm>
            <a:off x="4848052" y="589341"/>
            <a:ext cx="276063" cy="276999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889E849-8F50-4D19-9380-1B8B82CB5FC4}"/>
              </a:ext>
            </a:extLst>
          </p:cNvPr>
          <p:cNvSpPr txBox="1"/>
          <p:nvPr/>
        </p:nvSpPr>
        <p:spPr>
          <a:xfrm>
            <a:off x="6089694" y="661720"/>
            <a:ext cx="276063" cy="276999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E949BF-B591-4E58-BEBB-F673984E344B}"/>
              </a:ext>
            </a:extLst>
          </p:cNvPr>
          <p:cNvSpPr txBox="1"/>
          <p:nvPr/>
        </p:nvSpPr>
        <p:spPr>
          <a:xfrm>
            <a:off x="6025114" y="1711776"/>
            <a:ext cx="276063" cy="276999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BE442A-6BC0-43B0-9E8D-0E16CC4E7F2C}"/>
              </a:ext>
            </a:extLst>
          </p:cNvPr>
          <p:cNvSpPr txBox="1"/>
          <p:nvPr/>
        </p:nvSpPr>
        <p:spPr>
          <a:xfrm>
            <a:off x="5161578" y="2644406"/>
            <a:ext cx="276063" cy="276999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6ED464-6D8B-4468-860A-ED539B98750E}"/>
              </a:ext>
            </a:extLst>
          </p:cNvPr>
          <p:cNvSpPr txBox="1"/>
          <p:nvPr/>
        </p:nvSpPr>
        <p:spPr>
          <a:xfrm>
            <a:off x="5299609" y="3406607"/>
            <a:ext cx="276063" cy="276999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0A1B65-F188-43B7-BD52-6BC2621041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02" t="8743" r="48193" b="37909"/>
          <a:stretch/>
        </p:blipFill>
        <p:spPr>
          <a:xfrm>
            <a:off x="-45721" y="4353779"/>
            <a:ext cx="3427501" cy="2408528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B94CABFB-2669-4EE1-8E9C-78D21907FB19}"/>
              </a:ext>
            </a:extLst>
          </p:cNvPr>
          <p:cNvSpPr/>
          <p:nvPr/>
        </p:nvSpPr>
        <p:spPr>
          <a:xfrm>
            <a:off x="81957" y="6678171"/>
            <a:ext cx="3258049" cy="2292935"/>
          </a:xfrm>
          <a:prstGeom prst="rect">
            <a:avLst/>
          </a:prstGeom>
          <a:ln w="28575">
            <a:solidFill>
              <a:srgbClr val="FFFF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100" b="1" dirty="0"/>
              <a:t>Explain the different roles of T Cells</a:t>
            </a:r>
          </a:p>
          <a:p>
            <a:pPr algn="just"/>
            <a:r>
              <a:rPr lang="en-US" sz="1200" b="1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2612915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AB1D5-46D3-59D1-2B68-632BE973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8466C-4A7F-6581-C065-0F7F1AEC9599}"/>
              </a:ext>
            </a:extLst>
          </p:cNvPr>
          <p:cNvSpPr txBox="1"/>
          <p:nvPr/>
        </p:nvSpPr>
        <p:spPr>
          <a:xfrm>
            <a:off x="181866" y="6593553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AFA8-0B77-BD02-E1B8-BE5054BB4AA7}"/>
              </a:ext>
            </a:extLst>
          </p:cNvPr>
          <p:cNvSpPr txBox="1"/>
          <p:nvPr/>
        </p:nvSpPr>
        <p:spPr>
          <a:xfrm>
            <a:off x="181867" y="7888002"/>
            <a:ext cx="655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8709037B-2D2A-2871-6025-219AB18D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1538488" y="705521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FE4668F3-07B4-061C-992D-2AB8D9BFDF3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2289097" y="7069078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9D724994-7DC6-00DB-75CF-70F7C0A3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3056268" y="706907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0C10102D-C99F-EFEB-B6C6-D7486B974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3784545" y="7120116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667B59A2-C43B-952A-BD9E-96C4CC0F7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4640224" y="7120115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8C9123E-1A57-C29C-3133-2D24E1C8A5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462" y="8410202"/>
            <a:ext cx="3517697" cy="4938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0C70AA-9D1A-6EBE-7D76-FC2E8B5245FC}"/>
              </a:ext>
            </a:extLst>
          </p:cNvPr>
          <p:cNvSpPr/>
          <p:nvPr/>
        </p:nvSpPr>
        <p:spPr>
          <a:xfrm>
            <a:off x="402840" y="4032301"/>
            <a:ext cx="2653427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B44B7E01-518A-5A10-A601-09209E4CEF1A}"/>
              </a:ext>
            </a:extLst>
          </p:cNvPr>
          <p:cNvSpPr txBox="1"/>
          <p:nvPr/>
        </p:nvSpPr>
        <p:spPr>
          <a:xfrm>
            <a:off x="549037" y="4181605"/>
            <a:ext cx="2338542" cy="73866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here to access my percentage composition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youtube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videos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71CF-2DD3-9FE4-95D6-D7F2A1B89C68}"/>
              </a:ext>
            </a:extLst>
          </p:cNvPr>
          <p:cNvSpPr/>
          <p:nvPr/>
        </p:nvSpPr>
        <p:spPr>
          <a:xfrm>
            <a:off x="3313510" y="4032301"/>
            <a:ext cx="3141650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893D7-5996-C913-F8FC-365A8A445234}"/>
              </a:ext>
            </a:extLst>
          </p:cNvPr>
          <p:cNvSpPr txBox="1"/>
          <p:nvPr/>
        </p:nvSpPr>
        <p:spPr>
          <a:xfrm>
            <a:off x="3202465" y="4086660"/>
            <a:ext cx="325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Resources that this activity would work well with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73842A33-4CC3-ED2D-3E8F-77BB3EEB177A}"/>
              </a:ext>
            </a:extLst>
          </p:cNvPr>
          <p:cNvSpPr txBox="1"/>
          <p:nvPr/>
        </p:nvSpPr>
        <p:spPr>
          <a:xfrm>
            <a:off x="3459107" y="480749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on TES</a:t>
            </a:r>
          </a:p>
        </p:txBody>
      </p:sp>
      <p:sp>
        <p:nvSpPr>
          <p:cNvPr id="19" name="TextBox 18">
            <a:hlinkClick r:id="rId13"/>
            <a:extLst>
              <a:ext uri="{FF2B5EF4-FFF2-40B4-BE49-F238E27FC236}">
                <a16:creationId xmlns:a16="http://schemas.microsoft.com/office/drawing/2014/main" id="{A6B715A4-B4C1-D925-DB55-C751830CEEFE}"/>
              </a:ext>
            </a:extLst>
          </p:cNvPr>
          <p:cNvSpPr txBox="1"/>
          <p:nvPr/>
        </p:nvSpPr>
        <p:spPr>
          <a:xfrm>
            <a:off x="3459107" y="5361934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on TPT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1D8587-17E0-A2A8-9140-9734C8572BE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6089" y="5103395"/>
            <a:ext cx="2124437" cy="119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14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344</TotalTime>
  <Words>237</Words>
  <Application>Microsoft Office PowerPoint</Application>
  <PresentationFormat>On-screen Show (4:3)</PresentationFormat>
  <Paragraphs>30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Office Theme</vt:lpstr>
      <vt:lpstr>Cell Mediated Immunity Practice Question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Lac Operon</dc:title>
  <dc:creator>Chalky Chalk</dc:creator>
  <cp:lastModifiedBy>Mr D Chalk</cp:lastModifiedBy>
  <cp:revision>25</cp:revision>
  <dcterms:created xsi:type="dcterms:W3CDTF">2019-02-02T18:17:28Z</dcterms:created>
  <dcterms:modified xsi:type="dcterms:W3CDTF">2024-06-08T14:51:41Z</dcterms:modified>
</cp:coreProperties>
</file>