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08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4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6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52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6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1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5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3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04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2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23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3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2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6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9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2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BD7B-B239-4CC1-9135-63BEDED9120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@MrChalksRevisionTips/search?query=cells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94457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AP-Biology-Cell-Division-Bundle-11087761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the cell cycle 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Summaries mitosis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how the cell cycle is controlled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happens during mitotic Prophase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happens during G1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</a:rPr>
              <a:t>Explain what happens during 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</a:rPr>
              <a:t> Explain what happens during G2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prstClr val="black"/>
                </a:solidFill>
              </a:rPr>
              <a:t>Explain what happens during 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1026873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at each checkpoint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the role of CDKs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role of mitotic cyclin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importance of mitosis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order do the phases happen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role does mitosis play in asexual reproduction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to the chromatin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the role of </a:t>
            </a: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microtubles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to the nuclear membrane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the role of the centromeres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3641FA-9958-4C9B-93F4-0EADE956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26" y="595940"/>
            <a:ext cx="2598869" cy="249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CC66A-13BA-4D99-BF03-C6683E11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82" y="661949"/>
            <a:ext cx="2696018" cy="2164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D2D8D-75FB-4D60-9344-35AC5ADD2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23" t="35000"/>
          <a:stretch/>
        </p:blipFill>
        <p:spPr>
          <a:xfrm>
            <a:off x="6964006" y="3760074"/>
            <a:ext cx="1861311" cy="3077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9E9C7-B6BD-442E-BCFA-EE63B1CBD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111" y="4290849"/>
            <a:ext cx="2584628" cy="21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what happens during mitotic Metaphase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what happens during mitotic Telophase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what happens during mitotic Anaphase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Summaries meiosis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959358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to the chromosomes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the role of the spindle fibres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role is played by the centromeres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role is played by the spindle fibres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are the chromosomes separated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the chromosomes make V shapes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to the chromatids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When do new nuclear membranes reform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is the number of chromosomes maintained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comes after this phase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role of meiosis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Where does meiosis happen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meiosis differ from mitosis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is genetic diversity increased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3A9A0-3AC7-4292-8721-083F7E73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71" y="835400"/>
            <a:ext cx="2404655" cy="193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0A55D-AF55-442C-87C1-C62F1105B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96" y="827010"/>
            <a:ext cx="2383704" cy="2374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C5EDF0-EAB7-4C75-A9D5-DDBB4E45D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127204"/>
            <a:ext cx="2398532" cy="219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966BB-02AF-48C6-955F-0CF18CAFCB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374" b="11392"/>
          <a:stretch/>
        </p:blipFill>
        <p:spPr>
          <a:xfrm>
            <a:off x="6760296" y="3865971"/>
            <a:ext cx="2383704" cy="29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happens during meiosis Prophase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what happens during meiosis Metaphase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what happens during crossing over of chromosomes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what happens during meiosis Anaphase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prophase 1 differ from prophase in mitosis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happens to chromosomes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 spindle fibres begin doing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chromosomes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alleles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crossing o</a:t>
            </a: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ver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what points does crossing over occur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the purpose of crossing over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metaphase 1 differ from metaphase in mitosis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do chromosomes pair up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 the spindle fibres attach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anaphase 1 differ from anaphase in mitosis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are the pairs of chromosomes moved around the cell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E2F2A-EE6F-425A-8550-1DB72CDB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79" y="913929"/>
            <a:ext cx="2681385" cy="1781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14C68-4186-4684-81F0-9B511353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97" y="4286527"/>
            <a:ext cx="2347163" cy="1914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D29DA-A3B2-4B9A-B45F-563366C3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284" y="4168050"/>
            <a:ext cx="2459912" cy="203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2BEB1-69BC-4032-9D49-3778CCBD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838" y="891478"/>
            <a:ext cx="2669950" cy="2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Describe specialized cells found in the blood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specialized cells found in animal tissues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specialized cells found in plants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specialized cells found in plant tissues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Erythrocytes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Platelets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Monocytes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Neutrophils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Lymphocytes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Macrophages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B cells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04764" y="1204731"/>
            <a:ext cx="168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Root hair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Xylem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Phloem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Palisade cells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68274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Epidermal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Muscle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Nervous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Bone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Cartilage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Connective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Ciliated epithelium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417358"/>
            <a:ext cx="1720066" cy="134548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540285"/>
            <a:ext cx="168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Epidermal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Xylem tissue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Phloem tissue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EA361-D58C-4C71-8D40-9669A5EC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94" y="910284"/>
            <a:ext cx="2578606" cy="1864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E6162-15A7-4FA4-8D68-A07829E2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r="8906" b="11770"/>
          <a:stretch/>
        </p:blipFill>
        <p:spPr>
          <a:xfrm>
            <a:off x="6488976" y="774692"/>
            <a:ext cx="2655024" cy="2260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26ED6-0FB8-4EED-BE24-0F49B8DBA5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0" r="15000" b="9210"/>
          <a:stretch/>
        </p:blipFill>
        <p:spPr>
          <a:xfrm>
            <a:off x="1926147" y="4318430"/>
            <a:ext cx="2483178" cy="198080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C2DC171-E97D-43C3-9BDF-63D4590BB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/>
          <a:stretch/>
        </p:blipFill>
        <p:spPr bwMode="auto">
          <a:xfrm>
            <a:off x="6556194" y="4077147"/>
            <a:ext cx="2587806" cy="24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4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1046389"/>
            <a:ext cx="1686675" cy="13549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stem cell potency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uses of stem cells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sources of stem cells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what happens during chromosome replication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30995" y="1212503"/>
            <a:ext cx="168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Totipotent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Pluripotent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Multipotent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146796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Embryonic stem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stem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Tissue stem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Bone marrow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Meristematic cells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disease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Type 1 diabetes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Parkinson’s disease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Altzheimer’s</a:t>
            </a: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 disease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Macular degeneration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Birth defects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Spinal injuries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448639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DNA replicate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What is the role of the centromere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chromatids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6DB48-37C3-4AB2-A567-7FE17D09C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3" t="11485" r="15629" b="7781"/>
          <a:stretch/>
        </p:blipFill>
        <p:spPr>
          <a:xfrm>
            <a:off x="6819900" y="3997187"/>
            <a:ext cx="1881070" cy="1182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37B1C5-27FC-4510-B56C-97919BFB0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7" t="9262" r="11878" b="8522"/>
          <a:stretch/>
        </p:blipFill>
        <p:spPr>
          <a:xfrm>
            <a:off x="6905236" y="5598337"/>
            <a:ext cx="1795734" cy="1092200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C31CE45C-0570-46D8-A584-8B933EAA0F7A}"/>
              </a:ext>
            </a:extLst>
          </p:cNvPr>
          <p:cNvSpPr/>
          <p:nvPr/>
        </p:nvSpPr>
        <p:spPr>
          <a:xfrm>
            <a:off x="7392135" y="5141137"/>
            <a:ext cx="736600" cy="495300"/>
          </a:xfrm>
          <a:prstGeom prst="downArrow">
            <a:avLst>
              <a:gd name="adj1" fmla="val 50000"/>
              <a:gd name="adj2" fmla="val 6794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stem cell potency">
            <a:extLst>
              <a:ext uri="{FF2B5EF4-FFF2-40B4-BE49-F238E27FC236}">
                <a16:creationId xmlns:a16="http://schemas.microsoft.com/office/drawing/2014/main" id="{D5B651BC-A8A8-4D7A-9281-6228843D9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/>
          <a:stretch/>
        </p:blipFill>
        <p:spPr bwMode="auto">
          <a:xfrm>
            <a:off x="1799895" y="585999"/>
            <a:ext cx="2619706" cy="21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E05D9A3B-40A1-43D8-8B37-84C38544C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6" b="8075"/>
          <a:stretch/>
        </p:blipFill>
        <p:spPr bwMode="auto">
          <a:xfrm>
            <a:off x="6496750" y="733427"/>
            <a:ext cx="2616428" cy="21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em cell uses">
            <a:extLst>
              <a:ext uri="{FF2B5EF4-FFF2-40B4-BE49-F238E27FC236}">
                <a16:creationId xmlns:a16="http://schemas.microsoft.com/office/drawing/2014/main" id="{EBF7F7DD-DA04-4295-B9CC-8060EC1C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0" y="4333859"/>
            <a:ext cx="2483034" cy="179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5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FEB52-9A17-782D-5A5E-FA704E501A0A}"/>
              </a:ext>
            </a:extLst>
          </p:cNvPr>
          <p:cNvSpPr/>
          <p:nvPr/>
        </p:nvSpPr>
        <p:spPr>
          <a:xfrm>
            <a:off x="259080" y="749300"/>
            <a:ext cx="8580120" cy="582930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E1770-F30A-294C-DB66-465F58A5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3" t="24655"/>
          <a:stretch/>
        </p:blipFill>
        <p:spPr>
          <a:xfrm>
            <a:off x="31532" y="0"/>
            <a:ext cx="9056583" cy="1397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2AAA6-39B1-48DA-13F6-F96387AA204B}"/>
              </a:ext>
            </a:extLst>
          </p:cNvPr>
          <p:cNvSpPr/>
          <p:nvPr/>
        </p:nvSpPr>
        <p:spPr>
          <a:xfrm>
            <a:off x="431800" y="1415710"/>
            <a:ext cx="81998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6B76B-3382-5DE7-57FA-385BBCEE2AE2}"/>
              </a:ext>
            </a:extLst>
          </p:cNvPr>
          <p:cNvSpPr/>
          <p:nvPr/>
        </p:nvSpPr>
        <p:spPr>
          <a:xfrm>
            <a:off x="431800" y="3274990"/>
            <a:ext cx="81998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E2BDA-418B-AE37-84A6-0B0609629B3C}"/>
              </a:ext>
            </a:extLst>
          </p:cNvPr>
          <p:cNvSpPr txBox="1"/>
          <p:nvPr/>
        </p:nvSpPr>
        <p:spPr>
          <a:xfrm>
            <a:off x="476718" y="1399248"/>
            <a:ext cx="6525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D10AE-93F9-6395-BCB3-B01D2CD96A9E}"/>
              </a:ext>
            </a:extLst>
          </p:cNvPr>
          <p:cNvSpPr txBox="1"/>
          <p:nvPr/>
        </p:nvSpPr>
        <p:spPr>
          <a:xfrm>
            <a:off x="512379" y="327499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videos running that can be used with students on cells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AF83E-67F0-78E6-7199-F7D4E6E139F9}"/>
              </a:ext>
            </a:extLst>
          </p:cNvPr>
          <p:cNvSpPr txBox="1"/>
          <p:nvPr/>
        </p:nvSpPr>
        <p:spPr>
          <a:xfrm>
            <a:off x="431801" y="4998032"/>
            <a:ext cx="4418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7DE9D-5799-67A7-5FAD-E4D8D5034948}"/>
              </a:ext>
            </a:extLst>
          </p:cNvPr>
          <p:cNvSpPr txBox="1"/>
          <p:nvPr/>
        </p:nvSpPr>
        <p:spPr>
          <a:xfrm>
            <a:off x="410831" y="5754757"/>
            <a:ext cx="4564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DEFAF330-9530-DEC2-7521-D19D8462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4992932" y="5146314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D875DD1E-F497-F29B-3085-ACD81FEEE29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5743543" y="5160174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E55BEFF4-831B-ECBC-3A64-4CF0126D7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6510712" y="5160174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3FBF20BC-7F59-BA45-9C54-2A50AA263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7238991" y="5211212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EFC1A83E-A1AE-0F14-4C7B-C77B1F42F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8094668" y="5211211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hlinkClick r:id="rId9"/>
            <a:extLst>
              <a:ext uri="{FF2B5EF4-FFF2-40B4-BE49-F238E27FC236}">
                <a16:creationId xmlns:a16="http://schemas.microsoft.com/office/drawing/2014/main" id="{B76160FA-37E6-FAE8-E8F2-971EF4DAB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4837" y="5820756"/>
            <a:ext cx="3517697" cy="493819"/>
          </a:xfrm>
          <a:prstGeom prst="rect">
            <a:avLst/>
          </a:prstGeom>
        </p:spPr>
      </p:pic>
      <p:sp>
        <p:nvSpPr>
          <p:cNvPr id="32" name="TextBox 31">
            <a:hlinkClick r:id="rId11"/>
            <a:extLst>
              <a:ext uri="{FF2B5EF4-FFF2-40B4-BE49-F238E27FC236}">
                <a16:creationId xmlns:a16="http://schemas.microsoft.com/office/drawing/2014/main" id="{CDB5C996-DBB7-1D4F-E3F5-1553201D8C48}"/>
              </a:ext>
            </a:extLst>
          </p:cNvPr>
          <p:cNvSpPr txBox="1"/>
          <p:nvPr/>
        </p:nvSpPr>
        <p:spPr>
          <a:xfrm>
            <a:off x="665480" y="219893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TPT lesson on cells</a:t>
            </a:r>
          </a:p>
        </p:txBody>
      </p:sp>
      <p:sp>
        <p:nvSpPr>
          <p:cNvPr id="33" name="TextBox 32">
            <a:hlinkClick r:id="rId12"/>
            <a:extLst>
              <a:ext uri="{FF2B5EF4-FFF2-40B4-BE49-F238E27FC236}">
                <a16:creationId xmlns:a16="http://schemas.microsoft.com/office/drawing/2014/main" id="{3EF86507-CC9B-70F5-11CC-0174084FFE8E}"/>
              </a:ext>
            </a:extLst>
          </p:cNvPr>
          <p:cNvSpPr txBox="1"/>
          <p:nvPr/>
        </p:nvSpPr>
        <p:spPr>
          <a:xfrm>
            <a:off x="665480" y="270023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TES lessons on cells</a:t>
            </a:r>
          </a:p>
        </p:txBody>
      </p:sp>
      <p:sp>
        <p:nvSpPr>
          <p:cNvPr id="34" name="TextBox 33">
            <a:hlinkClick r:id="rId13"/>
            <a:extLst>
              <a:ext uri="{FF2B5EF4-FFF2-40B4-BE49-F238E27FC236}">
                <a16:creationId xmlns:a16="http://schemas.microsoft.com/office/drawing/2014/main" id="{E115C8F6-DCD8-DBA9-9E05-EF08B026D903}"/>
              </a:ext>
            </a:extLst>
          </p:cNvPr>
          <p:cNvSpPr txBox="1"/>
          <p:nvPr/>
        </p:nvSpPr>
        <p:spPr>
          <a:xfrm>
            <a:off x="665480" y="424060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/>
              <a:t>Youtube</a:t>
            </a:r>
            <a:r>
              <a:rPr lang="en-GB" b="1" dirty="0"/>
              <a:t> video link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92109F2-6937-4160-F186-3FCF1319FD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2402" y="1524089"/>
            <a:ext cx="1539978" cy="15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6" ma:contentTypeDescription="Create a new document." ma:contentTypeScope="" ma:versionID="0d07f0b7377f4356d1c805825615aa79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05a730d843b676af0cd143ee0d547224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B12F3-1538-4D58-8DEC-78E543E26526}">
  <ds:schemaRefs>
    <ds:schemaRef ds:uri="http://schemas.microsoft.com/office/2006/documentManagement/types"/>
    <ds:schemaRef ds:uri="769298bc-ba72-45b7-b5ff-56b26ce5c177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68007B-A613-4F4C-9A86-E7C94FE684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B6320-D7A3-4CFB-9D70-A5E27CAA4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9298bc-ba72-45b7-b5ff-56b26ce5c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608</Words>
  <Application>Microsoft Office PowerPoint</Application>
  <PresentationFormat>On-screen Show (4:3)</PresentationFormat>
  <Paragraphs>128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20</cp:revision>
  <dcterms:created xsi:type="dcterms:W3CDTF">2019-02-21T08:53:05Z</dcterms:created>
  <dcterms:modified xsi:type="dcterms:W3CDTF">2024-03-16T12:21:40Z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