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5E9B8-D746-4139-A170-985F31A44D80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F717E-A21A-42BB-BBC8-95329389A5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614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5E9B8-D746-4139-A170-985F31A44D80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F717E-A21A-42BB-BBC8-95329389A5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1209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5E9B8-D746-4139-A170-985F31A44D80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F717E-A21A-42BB-BBC8-95329389A5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774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5E9B8-D746-4139-A170-985F31A44D80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F717E-A21A-42BB-BBC8-95329389A5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7878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5E9B8-D746-4139-A170-985F31A44D80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F717E-A21A-42BB-BBC8-95329389A5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582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5E9B8-D746-4139-A170-985F31A44D80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F717E-A21A-42BB-BBC8-95329389A5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909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5E9B8-D746-4139-A170-985F31A44D80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F717E-A21A-42BB-BBC8-95329389A5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286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5E9B8-D746-4139-A170-985F31A44D80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F717E-A21A-42BB-BBC8-95329389A5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745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5E9B8-D746-4139-A170-985F31A44D80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F717E-A21A-42BB-BBC8-95329389A5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6447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5E9B8-D746-4139-A170-985F31A44D80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F717E-A21A-42BB-BBC8-95329389A5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7803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5E9B8-D746-4139-A170-985F31A44D80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F717E-A21A-42BB-BBC8-95329389A5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149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5E9B8-D746-4139-A170-985F31A44D80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F717E-A21A-42BB-BBC8-95329389A5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1033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2B621A0-9682-4F3E-9128-970194E9D6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0888" y="1065478"/>
            <a:ext cx="2762514" cy="1553914"/>
          </a:xfrm>
          <a:prstGeom prst="rect">
            <a:avLst/>
          </a:prstGeom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D58F1AD-5C8E-4E8B-977D-D04E88DD4CF2}"/>
              </a:ext>
            </a:extLst>
          </p:cNvPr>
          <p:cNvSpPr/>
          <p:nvPr/>
        </p:nvSpPr>
        <p:spPr>
          <a:xfrm>
            <a:off x="30822" y="729465"/>
            <a:ext cx="1720066" cy="2164476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E500543-BF42-4620-AD99-626F3D8B4B8C}"/>
              </a:ext>
            </a:extLst>
          </p:cNvPr>
          <p:cNvCxnSpPr>
            <a:cxnSpLocks/>
          </p:cNvCxnSpPr>
          <p:nvPr/>
        </p:nvCxnSpPr>
        <p:spPr>
          <a:xfrm>
            <a:off x="4572000" y="0"/>
            <a:ext cx="0" cy="6858000"/>
          </a:xfrm>
          <a:prstGeom prst="line">
            <a:avLst/>
          </a:prstGeom>
          <a:ln w="381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66D5369-72C6-4A36-BF5A-C1B914EC8EF0}"/>
              </a:ext>
            </a:extLst>
          </p:cNvPr>
          <p:cNvCxnSpPr>
            <a:cxnSpLocks/>
          </p:cNvCxnSpPr>
          <p:nvPr/>
        </p:nvCxnSpPr>
        <p:spPr>
          <a:xfrm flipH="1">
            <a:off x="0" y="3429000"/>
            <a:ext cx="9144000" cy="0"/>
          </a:xfrm>
          <a:prstGeom prst="line">
            <a:avLst/>
          </a:prstGeom>
          <a:ln w="381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AD7AE605-EB14-4BF5-B870-2264E4CC9F99}"/>
              </a:ext>
            </a:extLst>
          </p:cNvPr>
          <p:cNvSpPr/>
          <p:nvPr/>
        </p:nvSpPr>
        <p:spPr>
          <a:xfrm>
            <a:off x="0" y="0"/>
            <a:ext cx="4419600" cy="30777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  <a:prstDash val="solid"/>
          </a:ln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Describe the fluid mosaic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3AAF625-0FD3-4A0A-9CF1-C8021A7364D1}"/>
              </a:ext>
            </a:extLst>
          </p:cNvPr>
          <p:cNvSpPr/>
          <p:nvPr/>
        </p:nvSpPr>
        <p:spPr>
          <a:xfrm>
            <a:off x="0" y="3452297"/>
            <a:ext cx="4419600" cy="30777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  <a:prstDash val="solid"/>
          </a:ln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Explain </a:t>
            </a:r>
            <a:r>
              <a:rPr lang="en-US" sz="1400" b="1" dirty="0">
                <a:solidFill>
                  <a:prstClr val="black"/>
                </a:solidFill>
                <a:latin typeface="Calibri" panose="020F0502020204030204"/>
              </a:rPr>
              <a:t>the effect of temperature on membranes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065EC96-CC6E-4988-9D52-543DBDBFD867}"/>
              </a:ext>
            </a:extLst>
          </p:cNvPr>
          <p:cNvSpPr/>
          <p:nvPr/>
        </p:nvSpPr>
        <p:spPr>
          <a:xfrm>
            <a:off x="4572000" y="-1"/>
            <a:ext cx="4419600" cy="30777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  <a:prstDash val="solid"/>
          </a:ln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are the roles of different membrane proteins?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9A7B255-AD09-420E-953B-21AABE10B3AD}"/>
              </a:ext>
            </a:extLst>
          </p:cNvPr>
          <p:cNvSpPr/>
          <p:nvPr/>
        </p:nvSpPr>
        <p:spPr>
          <a:xfrm>
            <a:off x="4561840" y="3452297"/>
            <a:ext cx="4419600" cy="30777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  <a:prstDash val="solid"/>
          </a:ln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Explain the effect of solvents on cell membranes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B58B38-46D9-4208-88EA-A327C6197326}"/>
              </a:ext>
            </a:extLst>
          </p:cNvPr>
          <p:cNvSpPr txBox="1"/>
          <p:nvPr/>
        </p:nvSpPr>
        <p:spPr>
          <a:xfrm>
            <a:off x="64213" y="835400"/>
            <a:ext cx="168667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information to include: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a fluid mosaic is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dirty="0">
                <a:solidFill>
                  <a:prstClr val="black"/>
                </a:solidFill>
                <a:latin typeface="Calibri" panose="020F0502020204030204"/>
              </a:rPr>
              <a:t>What the components are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and properties</a:t>
            </a:r>
            <a:r>
              <a:rPr lang="en-GB" sz="1200" b="1" dirty="0">
                <a:solidFill>
                  <a:prstClr val="black"/>
                </a:solidFill>
                <a:latin typeface="Calibri" panose="020F0502020204030204"/>
              </a:rPr>
              <a:t> of a phospholipid bilayer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EABF8F78-6208-4DA7-BA7A-C615C8F76270}"/>
              </a:ext>
            </a:extLst>
          </p:cNvPr>
          <p:cNvSpPr/>
          <p:nvPr/>
        </p:nvSpPr>
        <p:spPr>
          <a:xfrm>
            <a:off x="4644946" y="760197"/>
            <a:ext cx="1720066" cy="2164476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F72AA04-1B56-4D1D-8D9B-34A07AC7FE73}"/>
              </a:ext>
            </a:extLst>
          </p:cNvPr>
          <p:cNvSpPr txBox="1"/>
          <p:nvPr/>
        </p:nvSpPr>
        <p:spPr>
          <a:xfrm>
            <a:off x="4678337" y="774692"/>
            <a:ext cx="16866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information to include: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Glycoproteins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dirty="0">
                <a:solidFill>
                  <a:prstClr val="black"/>
                </a:solidFill>
                <a:latin typeface="Calibri" panose="020F0502020204030204"/>
              </a:rPr>
              <a:t>Intrinsic proteins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Enzymes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dirty="0">
                <a:solidFill>
                  <a:prstClr val="black"/>
                </a:solidFill>
                <a:latin typeface="Calibri" panose="020F0502020204030204"/>
              </a:rPr>
              <a:t>Channel proteins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Carrier proteins 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dirty="0">
                <a:solidFill>
                  <a:prstClr val="black"/>
                </a:solidFill>
                <a:latin typeface="Calibri" panose="020F0502020204030204"/>
              </a:rPr>
              <a:t>Proton pumps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2DBB49F6-70F2-401A-956F-7E2685650D18}"/>
              </a:ext>
            </a:extLst>
          </p:cNvPr>
          <p:cNvSpPr/>
          <p:nvPr/>
        </p:nvSpPr>
        <p:spPr>
          <a:xfrm>
            <a:off x="64213" y="3997187"/>
            <a:ext cx="1720066" cy="2492990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5ED58CE-5057-44C3-BE18-1DF1C0847DA2}"/>
              </a:ext>
            </a:extLst>
          </p:cNvPr>
          <p:cNvSpPr txBox="1"/>
          <p:nvPr/>
        </p:nvSpPr>
        <p:spPr>
          <a:xfrm>
            <a:off x="130995" y="3997187"/>
            <a:ext cx="168667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information to include: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happens if the temperature is too low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dirty="0">
                <a:solidFill>
                  <a:prstClr val="black"/>
                </a:solidFill>
                <a:latin typeface="Calibri" panose="020F0502020204030204"/>
              </a:rPr>
              <a:t>What happens if the temperature is too high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effect does temperature have on movement of molecules across it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D9C9961D-E242-425D-ADBB-810301D19753}"/>
              </a:ext>
            </a:extLst>
          </p:cNvPr>
          <p:cNvSpPr/>
          <p:nvPr/>
        </p:nvSpPr>
        <p:spPr>
          <a:xfrm>
            <a:off x="4688069" y="4089834"/>
            <a:ext cx="1720066" cy="2308324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41D22B6-BC3E-4F64-8516-855972CFE8A6}"/>
              </a:ext>
            </a:extLst>
          </p:cNvPr>
          <p:cNvSpPr txBox="1"/>
          <p:nvPr/>
        </p:nvSpPr>
        <p:spPr>
          <a:xfrm>
            <a:off x="4721460" y="4274186"/>
            <a:ext cx="168667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information to include: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are solvents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effects do solvents have on membranes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dirty="0">
                <a:solidFill>
                  <a:prstClr val="black"/>
                </a:solidFill>
                <a:latin typeface="Calibri" panose="020F0502020204030204"/>
              </a:rPr>
              <a:t>What effect does alcohol have on membranes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F34C970-ADCD-4401-ADAB-F2A92ECC569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2292"/>
          <a:stretch/>
        </p:blipFill>
        <p:spPr>
          <a:xfrm>
            <a:off x="6579528" y="370789"/>
            <a:ext cx="2533650" cy="298728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D4D6B52-77C1-4E2C-B26B-13BA9DCA28A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781" r="41720" b="7504"/>
          <a:stretch/>
        </p:blipFill>
        <p:spPr>
          <a:xfrm>
            <a:off x="1847394" y="4216590"/>
            <a:ext cx="2668148" cy="218156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BFD7C35-FFD2-4A0C-9115-0FF7EB2C2E23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11683"/>
          <a:stretch/>
        </p:blipFill>
        <p:spPr>
          <a:xfrm>
            <a:off x="6441526" y="4035957"/>
            <a:ext cx="2670967" cy="252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301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D58F1AD-5C8E-4E8B-977D-D04E88DD4CF2}"/>
              </a:ext>
            </a:extLst>
          </p:cNvPr>
          <p:cNvSpPr/>
          <p:nvPr/>
        </p:nvSpPr>
        <p:spPr>
          <a:xfrm>
            <a:off x="30822" y="544890"/>
            <a:ext cx="1720066" cy="2538075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E500543-BF42-4620-AD99-626F3D8B4B8C}"/>
              </a:ext>
            </a:extLst>
          </p:cNvPr>
          <p:cNvCxnSpPr>
            <a:cxnSpLocks/>
          </p:cNvCxnSpPr>
          <p:nvPr/>
        </p:nvCxnSpPr>
        <p:spPr>
          <a:xfrm>
            <a:off x="4572000" y="0"/>
            <a:ext cx="0" cy="6858000"/>
          </a:xfrm>
          <a:prstGeom prst="line">
            <a:avLst/>
          </a:prstGeom>
          <a:ln w="381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66D5369-72C6-4A36-BF5A-C1B914EC8EF0}"/>
              </a:ext>
            </a:extLst>
          </p:cNvPr>
          <p:cNvCxnSpPr>
            <a:cxnSpLocks/>
          </p:cNvCxnSpPr>
          <p:nvPr/>
        </p:nvCxnSpPr>
        <p:spPr>
          <a:xfrm flipH="1">
            <a:off x="0" y="3429000"/>
            <a:ext cx="9144000" cy="0"/>
          </a:xfrm>
          <a:prstGeom prst="line">
            <a:avLst/>
          </a:prstGeom>
          <a:ln w="381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AD7AE605-EB14-4BF5-B870-2264E4CC9F99}"/>
              </a:ext>
            </a:extLst>
          </p:cNvPr>
          <p:cNvSpPr/>
          <p:nvPr/>
        </p:nvSpPr>
        <p:spPr>
          <a:xfrm>
            <a:off x="0" y="0"/>
            <a:ext cx="4419600" cy="30777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  <a:prstDash val="solid"/>
          </a:ln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Explain diffusion over membranes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3AAF625-0FD3-4A0A-9CF1-C8021A7364D1}"/>
              </a:ext>
            </a:extLst>
          </p:cNvPr>
          <p:cNvSpPr/>
          <p:nvPr/>
        </p:nvSpPr>
        <p:spPr>
          <a:xfrm>
            <a:off x="0" y="3452297"/>
            <a:ext cx="4419600" cy="30777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  <a:prstDash val="solid"/>
          </a:ln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Describe bulk transport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065EC96-CC6E-4988-9D52-543DBDBFD867}"/>
              </a:ext>
            </a:extLst>
          </p:cNvPr>
          <p:cNvSpPr/>
          <p:nvPr/>
        </p:nvSpPr>
        <p:spPr>
          <a:xfrm>
            <a:off x="4572000" y="-1"/>
            <a:ext cx="4419600" cy="30777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  <a:prstDash val="solid"/>
          </a:ln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dirty="0">
                <a:solidFill>
                  <a:prstClr val="black"/>
                </a:solidFill>
                <a:latin typeface="Calibri" panose="020F0502020204030204"/>
              </a:rPr>
              <a:t>Explain active transport over membranes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9A7B255-AD09-420E-953B-21AABE10B3AD}"/>
              </a:ext>
            </a:extLst>
          </p:cNvPr>
          <p:cNvSpPr/>
          <p:nvPr/>
        </p:nvSpPr>
        <p:spPr>
          <a:xfrm>
            <a:off x="4561840" y="3452297"/>
            <a:ext cx="4419600" cy="30777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  <a:prstDash val="solid"/>
          </a:ln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Describe what osmosis is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B58B38-46D9-4208-88EA-A327C6197326}"/>
              </a:ext>
            </a:extLst>
          </p:cNvPr>
          <p:cNvSpPr txBox="1"/>
          <p:nvPr/>
        </p:nvSpPr>
        <p:spPr>
          <a:xfrm>
            <a:off x="64213" y="692525"/>
            <a:ext cx="168667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information to include: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diffusion is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dirty="0">
                <a:solidFill>
                  <a:prstClr val="black"/>
                </a:solidFill>
                <a:latin typeface="Calibri" panose="020F0502020204030204"/>
              </a:rPr>
              <a:t>How diffusion happens over a membrane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effect temperature has on diffusion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dirty="0">
                <a:solidFill>
                  <a:prstClr val="black"/>
                </a:solidFill>
                <a:latin typeface="Calibri" panose="020F0502020204030204"/>
              </a:rPr>
              <a:t>What effect concentration has on diffusion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EABF8F78-6208-4DA7-BA7A-C615C8F76270}"/>
              </a:ext>
            </a:extLst>
          </p:cNvPr>
          <p:cNvSpPr/>
          <p:nvPr/>
        </p:nvSpPr>
        <p:spPr>
          <a:xfrm>
            <a:off x="4644946" y="760197"/>
            <a:ext cx="1720066" cy="2164476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F72AA04-1B56-4D1D-8D9B-34A07AC7FE73}"/>
              </a:ext>
            </a:extLst>
          </p:cNvPr>
          <p:cNvSpPr txBox="1"/>
          <p:nvPr/>
        </p:nvSpPr>
        <p:spPr>
          <a:xfrm>
            <a:off x="4678337" y="774692"/>
            <a:ext cx="168667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information to include: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active transport is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dirty="0">
                <a:solidFill>
                  <a:prstClr val="black"/>
                </a:solidFill>
                <a:latin typeface="Calibri" panose="020F0502020204030204"/>
              </a:rPr>
              <a:t>How active transport happens over a membrane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role carrier proteins play in active transport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2DBB49F6-70F2-401A-956F-7E2685650D18}"/>
              </a:ext>
            </a:extLst>
          </p:cNvPr>
          <p:cNvSpPr/>
          <p:nvPr/>
        </p:nvSpPr>
        <p:spPr>
          <a:xfrm>
            <a:off x="64213" y="3997187"/>
            <a:ext cx="1720066" cy="2492990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5ED58CE-5057-44C3-BE18-1DF1C0847DA2}"/>
              </a:ext>
            </a:extLst>
          </p:cNvPr>
          <p:cNvSpPr txBox="1"/>
          <p:nvPr/>
        </p:nvSpPr>
        <p:spPr>
          <a:xfrm>
            <a:off x="130995" y="3997187"/>
            <a:ext cx="168667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information to include: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bulk transport is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dirty="0">
                <a:solidFill>
                  <a:prstClr val="black"/>
                </a:solidFill>
                <a:latin typeface="Calibri" panose="020F0502020204030204"/>
              </a:rPr>
              <a:t>What happens during exocytosis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happens during endocytosis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dirty="0">
                <a:solidFill>
                  <a:prstClr val="black"/>
                </a:solidFill>
                <a:latin typeface="Calibri" panose="020F0502020204030204"/>
              </a:rPr>
              <a:t>Where in organisms we find bulk transport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D9C9961D-E242-425D-ADBB-810301D19753}"/>
              </a:ext>
            </a:extLst>
          </p:cNvPr>
          <p:cNvSpPr/>
          <p:nvPr/>
        </p:nvSpPr>
        <p:spPr>
          <a:xfrm>
            <a:off x="4688069" y="4089834"/>
            <a:ext cx="1720066" cy="2308324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41D22B6-BC3E-4F64-8516-855972CFE8A6}"/>
              </a:ext>
            </a:extLst>
          </p:cNvPr>
          <p:cNvSpPr txBox="1"/>
          <p:nvPr/>
        </p:nvSpPr>
        <p:spPr>
          <a:xfrm>
            <a:off x="4721460" y="4127204"/>
            <a:ext cx="168667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information to include: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osmosis is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dirty="0">
                <a:solidFill>
                  <a:prstClr val="black"/>
                </a:solidFill>
                <a:latin typeface="Calibri" panose="020F0502020204030204"/>
              </a:rPr>
              <a:t>How water moves across membranes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concentration affects osmosis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dirty="0">
                <a:solidFill>
                  <a:prstClr val="black"/>
                </a:solidFill>
                <a:latin typeface="Calibri" panose="020F0502020204030204"/>
              </a:rPr>
              <a:t>Where osmosis is important in both plants and animals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9482F56-BA40-4272-B268-DE9AA12882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941" t="6393" r="32970" b="7781"/>
          <a:stretch/>
        </p:blipFill>
        <p:spPr>
          <a:xfrm>
            <a:off x="6567499" y="617897"/>
            <a:ext cx="2512288" cy="237399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9D7F4CB-A2A9-42A4-8544-79884CD9437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847" t="6393" r="33283"/>
          <a:stretch/>
        </p:blipFill>
        <p:spPr>
          <a:xfrm>
            <a:off x="6533373" y="3997187"/>
            <a:ext cx="2580540" cy="261952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3C8A3C8-0B72-4D8D-9ACE-39816724B0B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7268" t="6393" r="33752"/>
          <a:stretch/>
        </p:blipFill>
        <p:spPr>
          <a:xfrm>
            <a:off x="1952822" y="515053"/>
            <a:ext cx="2511735" cy="270013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04050F3-C4AD-453C-A938-F5F492CE5F0B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2815" r="39845" b="6948"/>
          <a:stretch/>
        </p:blipFill>
        <p:spPr>
          <a:xfrm>
            <a:off x="1884452" y="3893089"/>
            <a:ext cx="2580540" cy="285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342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D58F1AD-5C8E-4E8B-977D-D04E88DD4CF2}"/>
              </a:ext>
            </a:extLst>
          </p:cNvPr>
          <p:cNvSpPr/>
          <p:nvPr/>
        </p:nvSpPr>
        <p:spPr>
          <a:xfrm>
            <a:off x="30822" y="729465"/>
            <a:ext cx="1720066" cy="2164476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E500543-BF42-4620-AD99-626F3D8B4B8C}"/>
              </a:ext>
            </a:extLst>
          </p:cNvPr>
          <p:cNvCxnSpPr>
            <a:cxnSpLocks/>
          </p:cNvCxnSpPr>
          <p:nvPr/>
        </p:nvCxnSpPr>
        <p:spPr>
          <a:xfrm>
            <a:off x="4572000" y="0"/>
            <a:ext cx="0" cy="6858000"/>
          </a:xfrm>
          <a:prstGeom prst="line">
            <a:avLst/>
          </a:prstGeom>
          <a:ln w="381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66D5369-72C6-4A36-BF5A-C1B914EC8EF0}"/>
              </a:ext>
            </a:extLst>
          </p:cNvPr>
          <p:cNvCxnSpPr>
            <a:cxnSpLocks/>
          </p:cNvCxnSpPr>
          <p:nvPr/>
        </p:nvCxnSpPr>
        <p:spPr>
          <a:xfrm flipH="1">
            <a:off x="0" y="3429000"/>
            <a:ext cx="9144000" cy="0"/>
          </a:xfrm>
          <a:prstGeom prst="line">
            <a:avLst/>
          </a:prstGeom>
          <a:ln w="381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AD7AE605-EB14-4BF5-B870-2264E4CC9F99}"/>
              </a:ext>
            </a:extLst>
          </p:cNvPr>
          <p:cNvSpPr/>
          <p:nvPr/>
        </p:nvSpPr>
        <p:spPr>
          <a:xfrm>
            <a:off x="0" y="0"/>
            <a:ext cx="4419600" cy="30777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  <a:prstDash val="solid"/>
          </a:ln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Describe the effect of osmosis in animal cells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3AAF625-0FD3-4A0A-9CF1-C8021A7364D1}"/>
              </a:ext>
            </a:extLst>
          </p:cNvPr>
          <p:cNvSpPr/>
          <p:nvPr/>
        </p:nvSpPr>
        <p:spPr>
          <a:xfrm>
            <a:off x="0" y="3452297"/>
            <a:ext cx="4419600" cy="30777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  <a:prstDash val="solid"/>
          </a:ln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Explain the functions and structure of the cytoskeleton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065EC96-CC6E-4988-9D52-543DBDBFD867}"/>
              </a:ext>
            </a:extLst>
          </p:cNvPr>
          <p:cNvSpPr/>
          <p:nvPr/>
        </p:nvSpPr>
        <p:spPr>
          <a:xfrm>
            <a:off x="4572000" y="-1"/>
            <a:ext cx="4419600" cy="30777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  <a:prstDash val="solid"/>
          </a:ln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Describe the effect of osmosis in plant cells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9A7B255-AD09-420E-953B-21AABE10B3AD}"/>
              </a:ext>
            </a:extLst>
          </p:cNvPr>
          <p:cNvSpPr/>
          <p:nvPr/>
        </p:nvSpPr>
        <p:spPr>
          <a:xfrm>
            <a:off x="4561840" y="3452297"/>
            <a:ext cx="4419600" cy="30777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  <a:prstDash val="solid"/>
          </a:ln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Explain the structure &amp; properties of phospholipids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B58B38-46D9-4208-88EA-A327C6197326}"/>
              </a:ext>
            </a:extLst>
          </p:cNvPr>
          <p:cNvSpPr txBox="1"/>
          <p:nvPr/>
        </p:nvSpPr>
        <p:spPr>
          <a:xfrm>
            <a:off x="64213" y="835400"/>
            <a:ext cx="168667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information to include: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can change the water concentration in blood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dirty="0">
                <a:solidFill>
                  <a:prstClr val="black"/>
                </a:solidFill>
                <a:latin typeface="Calibri" panose="020F0502020204030204"/>
              </a:rPr>
              <a:t>What happens when it’s too high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happens when it is too low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EABF8F78-6208-4DA7-BA7A-C615C8F76270}"/>
              </a:ext>
            </a:extLst>
          </p:cNvPr>
          <p:cNvSpPr/>
          <p:nvPr/>
        </p:nvSpPr>
        <p:spPr>
          <a:xfrm>
            <a:off x="4644946" y="760197"/>
            <a:ext cx="1720066" cy="2164476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F72AA04-1B56-4D1D-8D9B-34A07AC7FE73}"/>
              </a:ext>
            </a:extLst>
          </p:cNvPr>
          <p:cNvSpPr txBox="1"/>
          <p:nvPr/>
        </p:nvSpPr>
        <p:spPr>
          <a:xfrm>
            <a:off x="4678337" y="774692"/>
            <a:ext cx="16866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information to include: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do cells become turgid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dirty="0">
                <a:solidFill>
                  <a:prstClr val="black"/>
                </a:solidFill>
                <a:latin typeface="Calibri" panose="020F0502020204030204"/>
              </a:rPr>
              <a:t>How do cells become flaccid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do cells become </a:t>
            </a:r>
            <a:r>
              <a:rPr kumimoji="0" lang="en-GB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plasmolysed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2DBB49F6-70F2-401A-956F-7E2685650D18}"/>
              </a:ext>
            </a:extLst>
          </p:cNvPr>
          <p:cNvSpPr/>
          <p:nvPr/>
        </p:nvSpPr>
        <p:spPr>
          <a:xfrm>
            <a:off x="64213" y="3997187"/>
            <a:ext cx="1720066" cy="2492990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5ED58CE-5057-44C3-BE18-1DF1C0847DA2}"/>
              </a:ext>
            </a:extLst>
          </p:cNvPr>
          <p:cNvSpPr txBox="1"/>
          <p:nvPr/>
        </p:nvSpPr>
        <p:spPr>
          <a:xfrm>
            <a:off x="130995" y="3997187"/>
            <a:ext cx="168667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information to include: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the cytoskeleton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dirty="0">
                <a:solidFill>
                  <a:prstClr val="black"/>
                </a:solidFill>
                <a:latin typeface="Calibri" panose="020F0502020204030204"/>
              </a:rPr>
              <a:t>What is it’s function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are </a:t>
            </a:r>
            <a:r>
              <a:rPr kumimoji="0" lang="en-GB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microfilamenta</a:t>
            </a:r>
            <a:endParaRPr lang="en-GB" sz="1200" b="1" dirty="0">
              <a:solidFill>
                <a:prstClr val="black"/>
              </a:solidFill>
              <a:latin typeface="Calibri" panose="020F0502020204030204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are </a:t>
            </a:r>
            <a:r>
              <a:rPr kumimoji="0" lang="en-GB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microt</a:t>
            </a:r>
            <a:r>
              <a:rPr lang="en-GB" sz="1200" b="1" dirty="0" err="1">
                <a:solidFill>
                  <a:prstClr val="black"/>
                </a:solidFill>
                <a:latin typeface="Calibri" panose="020F0502020204030204"/>
              </a:rPr>
              <a:t>ubules</a:t>
            </a:r>
            <a:endParaRPr lang="en-GB" sz="1200" b="1" dirty="0">
              <a:solidFill>
                <a:prstClr val="black"/>
              </a:solidFill>
              <a:latin typeface="Calibri" panose="020F0502020204030204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</a:t>
            </a:r>
            <a:r>
              <a:rPr lang="en-GB" sz="1200" b="1" dirty="0">
                <a:solidFill>
                  <a:prstClr val="black"/>
                </a:solidFill>
                <a:latin typeface="Calibri" panose="020F0502020204030204"/>
              </a:rPr>
              <a:t> are intermediate </a:t>
            </a:r>
            <a:r>
              <a:rPr lang="en-GB" sz="1200" b="1" dirty="0" err="1">
                <a:solidFill>
                  <a:prstClr val="black"/>
                </a:solidFill>
                <a:latin typeface="Calibri" panose="020F0502020204030204"/>
              </a:rPr>
              <a:t>bibres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D9C9961D-E242-425D-ADBB-810301D19753}"/>
              </a:ext>
            </a:extLst>
          </p:cNvPr>
          <p:cNvSpPr/>
          <p:nvPr/>
        </p:nvSpPr>
        <p:spPr>
          <a:xfrm>
            <a:off x="4688069" y="4089834"/>
            <a:ext cx="1720066" cy="2308324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41D22B6-BC3E-4F64-8516-855972CFE8A6}"/>
              </a:ext>
            </a:extLst>
          </p:cNvPr>
          <p:cNvSpPr txBox="1"/>
          <p:nvPr/>
        </p:nvSpPr>
        <p:spPr>
          <a:xfrm>
            <a:off x="4721460" y="4127204"/>
            <a:ext cx="168667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information to include: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are phospholipids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dirty="0">
                <a:solidFill>
                  <a:prstClr val="black"/>
                </a:solidFill>
                <a:latin typeface="Calibri" panose="020F0502020204030204"/>
              </a:rPr>
              <a:t>What are the properties of the head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are the properties of the tail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dirty="0">
                <a:solidFill>
                  <a:prstClr val="black"/>
                </a:solidFill>
                <a:latin typeface="Calibri" panose="020F0502020204030204"/>
              </a:rPr>
              <a:t>How do they make membranes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D13FD1E1-989B-4947-ACDC-13546AC170E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408" t="10186" r="8034" b="6168"/>
          <a:stretch/>
        </p:blipFill>
        <p:spPr>
          <a:xfrm>
            <a:off x="6610573" y="3997187"/>
            <a:ext cx="2402432" cy="259507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9598BB5F-CD0A-488B-A142-2033CE0B59C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671" r="43282" b="17656"/>
          <a:stretch/>
        </p:blipFill>
        <p:spPr>
          <a:xfrm>
            <a:off x="1852870" y="4127204"/>
            <a:ext cx="2666152" cy="2000924"/>
          </a:xfrm>
          <a:prstGeom prst="rect">
            <a:avLst/>
          </a:prstGeom>
        </p:spPr>
      </p:pic>
      <p:pic>
        <p:nvPicPr>
          <p:cNvPr id="1026" name="Picture 2" descr="Image result for osmosis and animal cells">
            <a:extLst>
              <a:ext uri="{FF2B5EF4-FFF2-40B4-BE49-F238E27FC236}">
                <a16:creationId xmlns:a16="http://schemas.microsoft.com/office/drawing/2014/main" id="{5A4F02B1-A7D4-497E-AD2E-D9F3280F1FA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65" r="8593" b="10909"/>
          <a:stretch/>
        </p:blipFill>
        <p:spPr bwMode="auto">
          <a:xfrm>
            <a:off x="1817670" y="791397"/>
            <a:ext cx="2723804" cy="1938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osmosis and plant cells">
            <a:extLst>
              <a:ext uri="{FF2B5EF4-FFF2-40B4-BE49-F238E27FC236}">
                <a16:creationId xmlns:a16="http://schemas.microsoft.com/office/drawing/2014/main" id="{498DFA37-5BEA-4288-B76E-49DFE6203EA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50"/>
          <a:stretch/>
        </p:blipFill>
        <p:spPr bwMode="auto">
          <a:xfrm>
            <a:off x="6448425" y="684981"/>
            <a:ext cx="2695575" cy="1845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5290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3E78F43C374B4B832AF8735A4A1964" ma:contentTypeVersion="4" ma:contentTypeDescription="Create a new document." ma:contentTypeScope="" ma:versionID="111d52823946aa897e94fcc5d59af8bf">
  <xsd:schema xmlns:xsd="http://www.w3.org/2001/XMLSchema" xmlns:xs="http://www.w3.org/2001/XMLSchema" xmlns:p="http://schemas.microsoft.com/office/2006/metadata/properties" xmlns:ns2="769298bc-ba72-45b7-b5ff-56b26ce5c177" targetNamespace="http://schemas.microsoft.com/office/2006/metadata/properties" ma:root="true" ma:fieldsID="1e5b473d90c0d22401daf840398bceaf" ns2:_="">
    <xsd:import namespace="769298bc-ba72-45b7-b5ff-56b26ce5c1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9298bc-ba72-45b7-b5ff-56b26ce5c1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F6E8AEF-1001-4A39-A723-4FBD5FC82763}"/>
</file>

<file path=customXml/itemProps2.xml><?xml version="1.0" encoding="utf-8"?>
<ds:datastoreItem xmlns:ds="http://schemas.openxmlformats.org/officeDocument/2006/customXml" ds:itemID="{42242E8B-0772-4B4E-B0AA-D5A9909F6B8E}"/>
</file>

<file path=customXml/itemProps3.xml><?xml version="1.0" encoding="utf-8"?>
<ds:datastoreItem xmlns:ds="http://schemas.openxmlformats.org/officeDocument/2006/customXml" ds:itemID="{41E98B42-B9F3-4559-91C1-FEEDE897AB2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876</TotalTime>
  <Words>362</Words>
  <Application>Microsoft Office PowerPoint</Application>
  <PresentationFormat>On-screen Show (4:3)</PresentationFormat>
  <Paragraphs>69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Chalky Chalk</dc:creator>
  <cp:lastModifiedBy>Chalky Chalk</cp:lastModifiedBy>
  <cp:revision>8</cp:revision>
  <dcterms:created xsi:type="dcterms:W3CDTF">2019-02-27T20:32:29Z</dcterms:created>
  <dcterms:modified xsi:type="dcterms:W3CDTF">2019-02-28T11:09:20Z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0x010100F73E78F43C374B4B832AF8735A4A1964</vt:lpwstr>
  </property>
</Properties>
</file>