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6" r:id="rId3"/>
    <p:sldId id="259" r:id="rId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p:scale>
          <a:sx n="80" d="100"/>
          <a:sy n="80" d="100"/>
        </p:scale>
        <p:origin x="772" y="-8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312751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4164942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265943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50601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000040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AA4433-A435-4F16-AD0A-11C026674ABC}"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878936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AA4433-A435-4F16-AD0A-11C026674ABC}" type="datetimeFigureOut">
              <a:rPr lang="en-GB" smtClean="0"/>
              <a:t>07/04/2024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092836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AA4433-A435-4F16-AD0A-11C026674ABC}" type="datetimeFigureOut">
              <a:rPr lang="en-GB" smtClean="0"/>
              <a:t>07/04/2024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093779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AA4433-A435-4F16-AD0A-11C026674ABC}" type="datetimeFigureOut">
              <a:rPr lang="en-GB" smtClean="0"/>
              <a:t>07/04/2024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952173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A4433-A435-4F16-AD0A-11C026674ABC}" type="datetimeFigureOut">
              <a:rPr lang="en-GB" smtClean="0"/>
              <a:t>07/04/2024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039467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094842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170341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252278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313972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764463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377C4E-E024-48FA-8573-FE6645764305}"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286225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377C4E-E024-48FA-8573-FE6645764305}" type="datetimeFigureOut">
              <a:rPr lang="en-GB" smtClean="0"/>
              <a:t>07/04/2024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361141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377C4E-E024-48FA-8573-FE6645764305}" type="datetimeFigureOut">
              <a:rPr lang="en-GB" smtClean="0"/>
              <a:t>07/04/2024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884218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377C4E-E024-48FA-8573-FE6645764305}" type="datetimeFigureOut">
              <a:rPr lang="en-GB" smtClean="0"/>
              <a:t>07/04/2024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562665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77C4E-E024-48FA-8573-FE6645764305}" type="datetimeFigureOut">
              <a:rPr lang="en-GB" smtClean="0"/>
              <a:t>07/04/2024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277332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E377C4E-E024-48FA-8573-FE6645764305}" type="datetimeFigureOut">
              <a:rPr lang="en-GB" smtClean="0"/>
              <a:t>07/04/2024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141514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E377C4E-E024-48FA-8573-FE6645764305}" type="datetimeFigureOut">
              <a:rPr lang="en-GB" smtClean="0"/>
              <a:t>07/04/2024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901458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E377C4E-E024-48FA-8573-FE6645764305}" type="datetimeFigureOut">
              <a:rPr lang="en-GB" smtClean="0"/>
              <a:t>07/04/2024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2B01241-C8E6-4DCD-8264-22BB957141B3}" type="slidenum">
              <a:rPr lang="en-GB" smtClean="0"/>
              <a:t>‹#›</a:t>
            </a:fld>
            <a:endParaRPr lang="en-GB"/>
          </a:p>
        </p:txBody>
      </p:sp>
    </p:spTree>
    <p:extLst>
      <p:ext uri="{BB962C8B-B14F-4D97-AF65-F5344CB8AC3E}">
        <p14:creationId xmlns:p14="http://schemas.microsoft.com/office/powerpoint/2010/main" val="29668200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9AA4433-A435-4F16-AD0A-11C026674ABC}" type="datetimeFigureOut">
              <a:rPr lang="en-GB" smtClean="0"/>
              <a:t>07/04/2024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043347DD-AFF3-410F-9857-6D81E87CA2D7}" type="slidenum">
              <a:rPr lang="en-GB" smtClean="0"/>
              <a:t>‹#›</a:t>
            </a:fld>
            <a:endParaRPr lang="en-GB"/>
          </a:p>
        </p:txBody>
      </p:sp>
    </p:spTree>
    <p:extLst>
      <p:ext uri="{BB962C8B-B14F-4D97-AF65-F5344CB8AC3E}">
        <p14:creationId xmlns:p14="http://schemas.microsoft.com/office/powerpoint/2010/main" val="14959773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4.png"/><Relationship Id="rId10"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7.png"/><Relationship Id="rId14" Type="http://schemas.microsoft.com/office/2007/relationships/hdphoto" Target="../media/hdphoto3.wdp"/></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hyperlink" Target="https://www.teacherspayteachers.com/Store/Mr-Chalks-Science-Resources/Search:cells" TargetMode="External"/><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resources/search/?authorId=429930&amp;q=cells&amp;shop=chalky1234567" TargetMode="External"/><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hyperlink" Target="https://www.pinterest.co.uk/isany1coming4an/" TargetMode="External"/><Relationship Id="rId11" Type="http://schemas.openxmlformats.org/officeDocument/2006/relationships/hyperlink" Target="https://www.youtube.com/@MrChalksRevisionTips/search?query=cells" TargetMode="External"/><Relationship Id="rId5" Type="http://schemas.openxmlformats.org/officeDocument/2006/relationships/hyperlink" Target="https://twitter.com/teacherchalky1" TargetMode="External"/><Relationship Id="rId10"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hyperlink" Target="https://mailchi.mp/b9218a58e7d3/subscribe-to-our-newsletter-to-keep-up-to-date-with-all-our-teaching-cpd-updates" TargetMode="External"/><Relationship Id="rId1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8EC2EC3E-EDC8-4425-A2FA-7D2B82E213B5}"/>
              </a:ext>
            </a:extLst>
          </p:cNvPr>
          <p:cNvPicPr>
            <a:picLocks noChangeAspect="1"/>
          </p:cNvPicPr>
          <p:nvPr/>
        </p:nvPicPr>
        <p:blipFill rotWithShape="1">
          <a:blip r:embed="rId2"/>
          <a:srcRect l="29886" t="21941" r="28432" b="35272"/>
          <a:stretch/>
        </p:blipFill>
        <p:spPr>
          <a:xfrm>
            <a:off x="17715" y="4412366"/>
            <a:ext cx="1512207" cy="873158"/>
          </a:xfrm>
          <a:prstGeom prst="rect">
            <a:avLst/>
          </a:prstGeom>
        </p:spPr>
      </p:pic>
      <p:sp>
        <p:nvSpPr>
          <p:cNvPr id="32" name="TextBox 31">
            <a:extLst>
              <a:ext uri="{FF2B5EF4-FFF2-40B4-BE49-F238E27FC236}">
                <a16:creationId xmlns:a16="http://schemas.microsoft.com/office/drawing/2014/main" id="{C159C7D3-D8CB-4B06-9F54-E8FB8051502D}"/>
              </a:ext>
            </a:extLst>
          </p:cNvPr>
          <p:cNvSpPr txBox="1"/>
          <p:nvPr/>
        </p:nvSpPr>
        <p:spPr>
          <a:xfrm>
            <a:off x="1529922" y="4294914"/>
            <a:ext cx="2532706" cy="1107996"/>
          </a:xfrm>
          <a:prstGeom prst="rect">
            <a:avLst/>
          </a:prstGeom>
          <a:noFill/>
          <a:ln w="28575">
            <a:solidFill>
              <a:srgbClr val="00B0F0"/>
            </a:solidFill>
            <a:prstDash val="lgDash"/>
          </a:ln>
        </p:spPr>
        <p:txBody>
          <a:bodyPr wrap="square" rtlCol="0">
            <a:spAutoFit/>
          </a:bodyPr>
          <a:lstStyle/>
          <a:p>
            <a:pPr>
              <a:defRPr/>
            </a:pPr>
            <a:r>
              <a:rPr lang="en-US" sz="1100" kern="0" dirty="0">
                <a:solidFill>
                  <a:prstClr val="black"/>
                </a:solidFill>
                <a:latin typeface="Calibri"/>
              </a:rPr>
              <a:t>The acrosome in the head 	    contains enzymes so that the sperm can penetrate an egg. The middle is packed with mitochondria to release energy needed to swim and </a:t>
            </a:r>
            <a:r>
              <a:rPr lang="en-US" sz="1100" kern="0" dirty="0" err="1">
                <a:solidFill>
                  <a:prstClr val="black"/>
                </a:solidFill>
                <a:latin typeface="Calibri"/>
              </a:rPr>
              <a:t>fertilise</a:t>
            </a:r>
            <a:r>
              <a:rPr lang="en-US" sz="1100" kern="0" dirty="0">
                <a:solidFill>
                  <a:prstClr val="black"/>
                </a:solidFill>
                <a:latin typeface="Calibri"/>
              </a:rPr>
              <a:t> the egg. The tail enables the sperm to swim.</a:t>
            </a:r>
          </a:p>
        </p:txBody>
      </p:sp>
      <p:pic>
        <p:nvPicPr>
          <p:cNvPr id="4" name="Picture 3">
            <a:extLst>
              <a:ext uri="{FF2B5EF4-FFF2-40B4-BE49-F238E27FC236}">
                <a16:creationId xmlns:a16="http://schemas.microsoft.com/office/drawing/2014/main" id="{2293E340-FF7E-48D4-B641-E14B2C15811A}"/>
              </a:ext>
            </a:extLst>
          </p:cNvPr>
          <p:cNvPicPr>
            <a:picLocks noChangeAspect="1"/>
          </p:cNvPicPr>
          <p:nvPr/>
        </p:nvPicPr>
        <p:blipFill>
          <a:blip r:embed="rId3"/>
          <a:stretch>
            <a:fillRect/>
          </a:stretch>
        </p:blipFill>
        <p:spPr>
          <a:xfrm>
            <a:off x="12524" y="6011111"/>
            <a:ext cx="6858000" cy="3857625"/>
          </a:xfrm>
          <a:prstGeom prst="rect">
            <a:avLst/>
          </a:prstGeom>
        </p:spPr>
      </p:pic>
      <p:sp>
        <p:nvSpPr>
          <p:cNvPr id="5" name="Rectangle 4">
            <a:extLst>
              <a:ext uri="{FF2B5EF4-FFF2-40B4-BE49-F238E27FC236}">
                <a16:creationId xmlns:a16="http://schemas.microsoft.com/office/drawing/2014/main" id="{DFB6ABEB-76A2-4F38-AF25-05D119E712A9}"/>
              </a:ext>
            </a:extLst>
          </p:cNvPr>
          <p:cNvSpPr/>
          <p:nvPr/>
        </p:nvSpPr>
        <p:spPr>
          <a:xfrm>
            <a:off x="12524" y="14866"/>
            <a:ext cx="6858000" cy="98955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0" name="Picture 99">
            <a:extLst>
              <a:ext uri="{FF2B5EF4-FFF2-40B4-BE49-F238E27FC236}">
                <a16:creationId xmlns:a16="http://schemas.microsoft.com/office/drawing/2014/main" id="{BD4F26EF-4C09-4AF4-BF65-2500442ECAFB}"/>
              </a:ext>
            </a:extLst>
          </p:cNvPr>
          <p:cNvPicPr>
            <a:picLocks noChangeAspect="1"/>
          </p:cNvPicPr>
          <p:nvPr/>
        </p:nvPicPr>
        <p:blipFill>
          <a:blip r:embed="rId4"/>
          <a:stretch>
            <a:fillRect/>
          </a:stretch>
        </p:blipFill>
        <p:spPr>
          <a:xfrm rot="5400000">
            <a:off x="1537177" y="-441993"/>
            <a:ext cx="491882" cy="1351229"/>
          </a:xfrm>
          <a:prstGeom prst="rect">
            <a:avLst/>
          </a:prstGeom>
        </p:spPr>
      </p:pic>
      <p:grpSp>
        <p:nvGrpSpPr>
          <p:cNvPr id="20" name="Group 19">
            <a:extLst>
              <a:ext uri="{FF2B5EF4-FFF2-40B4-BE49-F238E27FC236}">
                <a16:creationId xmlns:a16="http://schemas.microsoft.com/office/drawing/2014/main" id="{92ACEAE7-0011-408F-9BCE-498CB80F1D96}"/>
              </a:ext>
            </a:extLst>
          </p:cNvPr>
          <p:cNvGrpSpPr/>
          <p:nvPr/>
        </p:nvGrpSpPr>
        <p:grpSpPr>
          <a:xfrm flipH="1">
            <a:off x="4427950" y="-317713"/>
            <a:ext cx="2442574" cy="2396516"/>
            <a:chOff x="1533525" y="2676525"/>
            <a:chExt cx="3790950" cy="3790950"/>
          </a:xfrm>
        </p:grpSpPr>
        <p:sp>
          <p:nvSpPr>
            <p:cNvPr id="19" name="Rectangle 18">
              <a:extLst>
                <a:ext uri="{FF2B5EF4-FFF2-40B4-BE49-F238E27FC236}">
                  <a16:creationId xmlns:a16="http://schemas.microsoft.com/office/drawing/2014/main" id="{562F221C-846E-4462-A8EA-CF1D36D53519}"/>
                </a:ext>
              </a:extLst>
            </p:cNvPr>
            <p:cNvSpPr/>
            <p:nvPr/>
          </p:nvSpPr>
          <p:spPr>
            <a:xfrm rot="1397024">
              <a:off x="1801081" y="4079000"/>
              <a:ext cx="1052187" cy="4967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EE2027F8-2006-4B5E-A1C8-F35F76641A0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2312" b="91960" l="0" r="49749"/>
                      </a14:imgEffect>
                    </a14:imgLayer>
                  </a14:imgProps>
                </a:ext>
                <a:ext uri="{28A0092B-C50C-407E-A947-70E740481C1C}">
                  <a14:useLocalDpi xmlns:a14="http://schemas.microsoft.com/office/drawing/2010/main" val="0"/>
                </a:ext>
              </a:extLst>
            </a:blip>
            <a:stretch>
              <a:fillRect/>
            </a:stretch>
          </p:blipFill>
          <p:spPr>
            <a:xfrm>
              <a:off x="1533525" y="2676525"/>
              <a:ext cx="3790950" cy="3790950"/>
            </a:xfrm>
            <a:prstGeom prst="rect">
              <a:avLst/>
            </a:prstGeom>
          </p:spPr>
        </p:pic>
      </p:grpSp>
      <p:sp>
        <p:nvSpPr>
          <p:cNvPr id="16" name="Speech Bubble: Rectangle with Corners Rounded 15">
            <a:extLst>
              <a:ext uri="{FF2B5EF4-FFF2-40B4-BE49-F238E27FC236}">
                <a16:creationId xmlns:a16="http://schemas.microsoft.com/office/drawing/2014/main" id="{3D10BD40-0352-45F0-BDE9-6752CF50DA75}"/>
              </a:ext>
            </a:extLst>
          </p:cNvPr>
          <p:cNvSpPr/>
          <p:nvPr/>
        </p:nvSpPr>
        <p:spPr>
          <a:xfrm>
            <a:off x="786008" y="1022670"/>
            <a:ext cx="5137290" cy="749145"/>
          </a:xfrm>
          <a:prstGeom prst="wedgeRoundRectCallout">
            <a:avLst>
              <a:gd name="adj1" fmla="val 59630"/>
              <a:gd name="adj2" fmla="val -37621"/>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0B281D1-5703-4953-8F84-2AB85F5A24FD}"/>
              </a:ext>
            </a:extLst>
          </p:cNvPr>
          <p:cNvSpPr txBox="1"/>
          <p:nvPr/>
        </p:nvSpPr>
        <p:spPr>
          <a:xfrm>
            <a:off x="2279737" y="-13576"/>
            <a:ext cx="3584870" cy="523220"/>
          </a:xfrm>
          <a:prstGeom prst="rect">
            <a:avLst/>
          </a:prstGeom>
          <a:noFill/>
        </p:spPr>
        <p:txBody>
          <a:bodyPr wrap="square" rtlCol="0">
            <a:spAutoFit/>
          </a:bodyPr>
          <a:lstStyle/>
          <a:p>
            <a:pPr algn="ctr"/>
            <a:r>
              <a:rPr lang="en-GB" sz="2800" b="1" dirty="0"/>
              <a:t>Cells Notes</a:t>
            </a:r>
          </a:p>
        </p:txBody>
      </p:sp>
      <p:sp>
        <p:nvSpPr>
          <p:cNvPr id="7" name="Rectangle: Rounded Corners 6">
            <a:extLst>
              <a:ext uri="{FF2B5EF4-FFF2-40B4-BE49-F238E27FC236}">
                <a16:creationId xmlns:a16="http://schemas.microsoft.com/office/drawing/2014/main" id="{3FDEC48D-D8E0-468B-A5C4-9581BC0BF7A5}"/>
              </a:ext>
            </a:extLst>
          </p:cNvPr>
          <p:cNvSpPr/>
          <p:nvPr/>
        </p:nvSpPr>
        <p:spPr>
          <a:xfrm>
            <a:off x="1438406" y="6400331"/>
            <a:ext cx="2696824" cy="2743669"/>
          </a:xfrm>
          <a:prstGeom prst="roundRect">
            <a:avLst>
              <a:gd name="adj" fmla="val 8661"/>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A6937834-42EB-46F3-A260-F98DDAB66A84}"/>
              </a:ext>
            </a:extLst>
          </p:cNvPr>
          <p:cNvSpPr/>
          <p:nvPr/>
        </p:nvSpPr>
        <p:spPr>
          <a:xfrm>
            <a:off x="425886" y="494779"/>
            <a:ext cx="5298510" cy="687124"/>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40D8BC30-B541-4DAE-8AAA-1B063CB9AEDD}"/>
              </a:ext>
            </a:extLst>
          </p:cNvPr>
          <p:cNvSpPr txBox="1"/>
          <p:nvPr/>
        </p:nvSpPr>
        <p:spPr>
          <a:xfrm>
            <a:off x="425885" y="535571"/>
            <a:ext cx="5298510" cy="830997"/>
          </a:xfrm>
          <a:prstGeom prst="rect">
            <a:avLst/>
          </a:prstGeom>
          <a:noFill/>
        </p:spPr>
        <p:txBody>
          <a:bodyPr wrap="square">
            <a:spAutoFit/>
          </a:bodyPr>
          <a:lstStyle/>
          <a:p>
            <a:pPr lvl="0" algn="just">
              <a:defRPr/>
            </a:pPr>
            <a:r>
              <a:rPr lang="en-US" sz="1200" b="1" dirty="0">
                <a:solidFill>
                  <a:prstClr val="black"/>
                </a:solidFill>
              </a:rPr>
              <a:t>Plant cells are the building block of plant life, and carry out all of the functions necessary for survival. Photosynthesis, the making of food from light energy, carbon dioxide, and water, occurs in the chloroplasts of the cell</a:t>
            </a:r>
          </a:p>
          <a:p>
            <a:pPr algn="just"/>
            <a:r>
              <a:rPr lang="en-US" sz="1200" b="1" dirty="0"/>
              <a:t>.</a:t>
            </a:r>
            <a:endParaRPr lang="en-GB" sz="1200" b="1" dirty="0"/>
          </a:p>
        </p:txBody>
      </p:sp>
      <p:sp>
        <p:nvSpPr>
          <p:cNvPr id="50" name="TextBox 49">
            <a:extLst>
              <a:ext uri="{FF2B5EF4-FFF2-40B4-BE49-F238E27FC236}">
                <a16:creationId xmlns:a16="http://schemas.microsoft.com/office/drawing/2014/main" id="{6B33B121-C78E-49CA-A8F9-5E40A96A060A}"/>
              </a:ext>
            </a:extLst>
          </p:cNvPr>
          <p:cNvSpPr txBox="1"/>
          <p:nvPr/>
        </p:nvSpPr>
        <p:spPr>
          <a:xfrm>
            <a:off x="1437138" y="6459625"/>
            <a:ext cx="2651642" cy="2631490"/>
          </a:xfrm>
          <a:prstGeom prst="rect">
            <a:avLst/>
          </a:prstGeom>
          <a:noFill/>
        </p:spPr>
        <p:txBody>
          <a:bodyPr wrap="square">
            <a:spAutoFit/>
          </a:bodyPr>
          <a:lstStyle/>
          <a:p>
            <a:pPr marL="171450" lvl="0" indent="-171450" algn="just">
              <a:buFont typeface="Arial" panose="020B0604020202020204" pitchFamily="34" charset="0"/>
              <a:buChar char="•"/>
              <a:defRPr/>
            </a:pPr>
            <a:r>
              <a:rPr lang="en-US" sz="1100" dirty="0"/>
              <a:t>Take a clean cotton swab and gently scrape the inside of your mouth.</a:t>
            </a:r>
          </a:p>
          <a:p>
            <a:pPr marL="171450" indent="-171450" algn="just">
              <a:buFont typeface="Arial" panose="020B0604020202020204" pitchFamily="34" charset="0"/>
              <a:buChar char="•"/>
              <a:defRPr/>
            </a:pPr>
            <a:r>
              <a:rPr lang="en-US" sz="1100" dirty="0"/>
              <a:t>Smear the cotton swab on the centre of the microscope slide for 2 to 3 seconds.</a:t>
            </a:r>
            <a:endParaRPr kumimoji="0" lang="en-US" sz="1100" b="0" i="0" u="none" strike="noStrike" kern="1200" cap="none" spc="0" normalizeH="0" baseline="0" noProof="0" dirty="0">
              <a:ln>
                <a:noFill/>
              </a:ln>
              <a:solidFill>
                <a:prstClr val="black"/>
              </a:solidFill>
              <a:effectLst/>
              <a:uLnTx/>
              <a:uFillTx/>
              <a:ea typeface="+mn-ea"/>
              <a:cs typeface="+mn-cs"/>
            </a:endParaRPr>
          </a:p>
          <a:p>
            <a:pPr marL="171450" indent="-171450" algn="just">
              <a:buFont typeface="Arial" panose="020B0604020202020204" pitchFamily="34" charset="0"/>
              <a:buChar char="•"/>
              <a:defRPr/>
            </a:pPr>
            <a:r>
              <a:rPr lang="en-US" sz="1100" dirty="0"/>
              <a:t>Add a drop of methylene blue solution and place a coverslip on top. Concentrated methylene blue is toxic if ingested. </a:t>
            </a:r>
            <a:endParaRPr kumimoji="0" lang="en-US" sz="1100" b="0" i="0" u="none" strike="noStrike" kern="1200" cap="none" spc="0" normalizeH="0" baseline="0" noProof="0" dirty="0">
              <a:ln>
                <a:noFill/>
              </a:ln>
              <a:solidFill>
                <a:prstClr val="black"/>
              </a:solidFill>
              <a:effectLst/>
              <a:uLnTx/>
              <a:uFillTx/>
              <a:ea typeface="+mn-ea"/>
              <a:cs typeface="+mn-cs"/>
            </a:endParaRPr>
          </a:p>
          <a:p>
            <a:pPr marL="171450" indent="-171450" algn="just">
              <a:buFont typeface="Arial" panose="020B0604020202020204" pitchFamily="34" charset="0"/>
              <a:buChar char="•"/>
              <a:defRPr/>
            </a:pPr>
            <a:r>
              <a:rPr lang="en-US" sz="1100" dirty="0"/>
              <a:t>Remove any excess solution by allowing a paper towel to touch one side of the coverslip.</a:t>
            </a:r>
            <a:endParaRPr kumimoji="0" lang="en-US" sz="1100" b="0" i="0" u="none" strike="noStrike" kern="1200" cap="none" spc="0" normalizeH="0" baseline="0" noProof="0" dirty="0">
              <a:ln>
                <a:noFill/>
              </a:ln>
              <a:solidFill>
                <a:prstClr val="black"/>
              </a:solidFill>
              <a:effectLst/>
              <a:uLnTx/>
              <a:uFillTx/>
              <a:ea typeface="+mn-ea"/>
              <a:cs typeface="+mn-cs"/>
            </a:endParaRPr>
          </a:p>
          <a:p>
            <a:pPr marL="171450" indent="-171450" algn="just">
              <a:buFont typeface="Arial" panose="020B0604020202020204" pitchFamily="34" charset="0"/>
              <a:buChar char="•"/>
              <a:defRPr/>
            </a:pPr>
            <a:r>
              <a:rPr lang="en-US" sz="1100" dirty="0"/>
              <a:t>Place the slide on the microscope, with 4 x or 10 x objective in position and find a cell. Then view at higher magnification.</a:t>
            </a:r>
            <a:endParaRPr kumimoji="0" lang="en-US" sz="1100" b="0" i="0" u="none" strike="noStrike" kern="1200" cap="none" spc="0" normalizeH="0" baseline="0" noProof="0" dirty="0">
              <a:ln>
                <a:noFill/>
              </a:ln>
              <a:solidFill>
                <a:prstClr val="black"/>
              </a:solidFill>
              <a:effectLst/>
              <a:uLnTx/>
              <a:uFillTx/>
              <a:ea typeface="+mn-ea"/>
              <a:cs typeface="+mn-cs"/>
            </a:endParaRPr>
          </a:p>
        </p:txBody>
      </p:sp>
      <p:sp>
        <p:nvSpPr>
          <p:cNvPr id="52" name="Speech Bubble: Rectangle with Corners Rounded 51">
            <a:extLst>
              <a:ext uri="{FF2B5EF4-FFF2-40B4-BE49-F238E27FC236}">
                <a16:creationId xmlns:a16="http://schemas.microsoft.com/office/drawing/2014/main" id="{FDFB291E-DE63-4FB7-A727-D9EEB1F825EB}"/>
              </a:ext>
            </a:extLst>
          </p:cNvPr>
          <p:cNvSpPr/>
          <p:nvPr/>
        </p:nvSpPr>
        <p:spPr>
          <a:xfrm>
            <a:off x="49987" y="8373846"/>
            <a:ext cx="1534177" cy="707886"/>
          </a:xfrm>
          <a:prstGeom prst="wedgeRoundRectCallout">
            <a:avLst>
              <a:gd name="adj1" fmla="val -7980"/>
              <a:gd name="adj2" fmla="val -165242"/>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0272029F-2C9A-4EF1-85D6-0C11AA0A448D}"/>
              </a:ext>
            </a:extLst>
          </p:cNvPr>
          <p:cNvSpPr txBox="1"/>
          <p:nvPr/>
        </p:nvSpPr>
        <p:spPr>
          <a:xfrm>
            <a:off x="31680" y="8388968"/>
            <a:ext cx="1498242" cy="707886"/>
          </a:xfrm>
          <a:prstGeom prst="rect">
            <a:avLst/>
          </a:prstGeom>
          <a:noFill/>
        </p:spPr>
        <p:txBody>
          <a:bodyPr wrap="square" rtlCol="0">
            <a:spAutoFit/>
          </a:bodyPr>
          <a:lstStyle/>
          <a:p>
            <a:pPr algn="ctr"/>
            <a:r>
              <a:rPr lang="en-GB" sz="2000" b="1" dirty="0"/>
              <a:t>Making a slide</a:t>
            </a:r>
          </a:p>
        </p:txBody>
      </p:sp>
      <p:pic>
        <p:nvPicPr>
          <p:cNvPr id="98" name="Picture 97">
            <a:extLst>
              <a:ext uri="{FF2B5EF4-FFF2-40B4-BE49-F238E27FC236}">
                <a16:creationId xmlns:a16="http://schemas.microsoft.com/office/drawing/2014/main" id="{FBD12BBC-8BE3-48BC-B1E6-D961880C08B3}"/>
              </a:ext>
            </a:extLst>
          </p:cNvPr>
          <p:cNvPicPr>
            <a:picLocks noChangeAspect="1"/>
          </p:cNvPicPr>
          <p:nvPr/>
        </p:nvPicPr>
        <p:blipFill>
          <a:blip r:embed="rId7"/>
          <a:stretch>
            <a:fillRect/>
          </a:stretch>
        </p:blipFill>
        <p:spPr>
          <a:xfrm>
            <a:off x="-91658" y="-101613"/>
            <a:ext cx="1309315" cy="1393515"/>
          </a:xfrm>
          <a:prstGeom prst="rect">
            <a:avLst/>
          </a:prstGeom>
        </p:spPr>
      </p:pic>
      <p:sp>
        <p:nvSpPr>
          <p:cNvPr id="40" name="TextBox 39">
            <a:extLst>
              <a:ext uri="{FF2B5EF4-FFF2-40B4-BE49-F238E27FC236}">
                <a16:creationId xmlns:a16="http://schemas.microsoft.com/office/drawing/2014/main" id="{53881757-CC93-4E1C-A6AD-D90FFA720F4A}"/>
              </a:ext>
            </a:extLst>
          </p:cNvPr>
          <p:cNvSpPr txBox="1"/>
          <p:nvPr/>
        </p:nvSpPr>
        <p:spPr>
          <a:xfrm>
            <a:off x="786008" y="1127706"/>
            <a:ext cx="5137290" cy="646331"/>
          </a:xfrm>
          <a:prstGeom prst="rect">
            <a:avLst/>
          </a:prstGeom>
          <a:noFill/>
        </p:spPr>
        <p:txBody>
          <a:bodyPr wrap="square">
            <a:spAutoFit/>
          </a:bodyPr>
          <a:lstStyle/>
          <a:p>
            <a:pPr lvl="0" algn="just">
              <a:defRPr/>
            </a:pPr>
            <a:r>
              <a:rPr lang="en-US" sz="1200" b="1" dirty="0">
                <a:solidFill>
                  <a:prstClr val="black"/>
                </a:solidFill>
              </a:rPr>
              <a:t>Animal cells carry out all the processes of the body including producing and storing energy, making proteins, replicating the DNA, and transportation of molecules through the body. </a:t>
            </a:r>
          </a:p>
        </p:txBody>
      </p:sp>
      <p:sp>
        <p:nvSpPr>
          <p:cNvPr id="59" name="TextBox 58">
            <a:extLst>
              <a:ext uri="{FF2B5EF4-FFF2-40B4-BE49-F238E27FC236}">
                <a16:creationId xmlns:a16="http://schemas.microsoft.com/office/drawing/2014/main" id="{9683C3EA-E4D7-4BAD-B867-BC906160165C}"/>
              </a:ext>
            </a:extLst>
          </p:cNvPr>
          <p:cNvSpPr txBox="1"/>
          <p:nvPr/>
        </p:nvSpPr>
        <p:spPr>
          <a:xfrm>
            <a:off x="939451" y="1864552"/>
            <a:ext cx="2814725" cy="769441"/>
          </a:xfrm>
          <a:prstGeom prst="rect">
            <a:avLst/>
          </a:prstGeom>
          <a:noFill/>
          <a:ln w="28575">
            <a:solidFill>
              <a:srgbClr val="00B0F0"/>
            </a:solidFill>
            <a:prstDash val="lgDash"/>
          </a:ln>
        </p:spPr>
        <p:txBody>
          <a:bodyPr wrap="square" rtlCol="0">
            <a:spAutoFit/>
          </a:bodyPr>
          <a:lstStyle/>
          <a:p>
            <a:pPr algn="just">
              <a:defRPr/>
            </a:pPr>
            <a:r>
              <a:rPr lang="en-US" sz="1100" b="1" kern="0" dirty="0">
                <a:solidFill>
                  <a:prstClr val="black"/>
                </a:solidFill>
                <a:latin typeface="Calibri"/>
              </a:rPr>
              <a:t>Eukaryotes. </a:t>
            </a:r>
            <a:r>
              <a:rPr lang="en-US" sz="1100" kern="0" dirty="0">
                <a:solidFill>
                  <a:prstClr val="black"/>
                </a:solidFill>
                <a:latin typeface="Calibri"/>
              </a:rPr>
              <a:t>Cells of animals, plants and fungi are called eukaryotic cells . They contain membrane bound organelles such as a nucleus and mitochondria.</a:t>
            </a:r>
          </a:p>
        </p:txBody>
      </p:sp>
      <p:pic>
        <p:nvPicPr>
          <p:cNvPr id="2" name="Picture 1">
            <a:extLst>
              <a:ext uri="{FF2B5EF4-FFF2-40B4-BE49-F238E27FC236}">
                <a16:creationId xmlns:a16="http://schemas.microsoft.com/office/drawing/2014/main" id="{BE5961F4-228C-4A04-902E-37258D9D5E9A}"/>
              </a:ext>
            </a:extLst>
          </p:cNvPr>
          <p:cNvPicPr>
            <a:picLocks noChangeAspect="1"/>
          </p:cNvPicPr>
          <p:nvPr/>
        </p:nvPicPr>
        <p:blipFill rotWithShape="1">
          <a:blip r:embed="rId8"/>
          <a:srcRect l="29711" t="17871" r="27037" b="39883"/>
          <a:stretch/>
        </p:blipFill>
        <p:spPr>
          <a:xfrm>
            <a:off x="3788365" y="1846810"/>
            <a:ext cx="3082159" cy="1693393"/>
          </a:xfrm>
          <a:prstGeom prst="rect">
            <a:avLst/>
          </a:prstGeom>
        </p:spPr>
      </p:pic>
      <p:sp>
        <p:nvSpPr>
          <p:cNvPr id="8" name="Rectangle 7">
            <a:extLst>
              <a:ext uri="{FF2B5EF4-FFF2-40B4-BE49-F238E27FC236}">
                <a16:creationId xmlns:a16="http://schemas.microsoft.com/office/drawing/2014/main" id="{417763C2-3C37-4A7C-B21A-C7D28C758F20}"/>
              </a:ext>
            </a:extLst>
          </p:cNvPr>
          <p:cNvSpPr/>
          <p:nvPr/>
        </p:nvSpPr>
        <p:spPr>
          <a:xfrm>
            <a:off x="4211635" y="3555487"/>
            <a:ext cx="2547484" cy="66383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Cell membrane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this surrounds the cell and allows nutrients to enter and waste to leave it.</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C152C743-C328-4CAB-9C57-1E53AA403A29}"/>
              </a:ext>
            </a:extLst>
          </p:cNvPr>
          <p:cNvSpPr/>
          <p:nvPr/>
        </p:nvSpPr>
        <p:spPr>
          <a:xfrm>
            <a:off x="4211635" y="4287240"/>
            <a:ext cx="2547484" cy="85850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Nucleus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this controls what happens in the cell. It contains DNA, the genetic information that cells need to grow and reproduce.</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AB26751D-6D4D-45E6-A9AD-468AE54A8223}"/>
              </a:ext>
            </a:extLst>
          </p:cNvPr>
          <p:cNvSpPr/>
          <p:nvPr/>
        </p:nvSpPr>
        <p:spPr>
          <a:xfrm>
            <a:off x="4211635" y="5220534"/>
            <a:ext cx="2547484" cy="46916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Cytoplasm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this is a jelly-like substance in which chemical reactions happen.</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0EDBF663-8EF5-4ADB-BA27-F64706D2310B}"/>
              </a:ext>
            </a:extLst>
          </p:cNvPr>
          <p:cNvSpPr/>
          <p:nvPr/>
        </p:nvSpPr>
        <p:spPr>
          <a:xfrm>
            <a:off x="4231002" y="5790426"/>
            <a:ext cx="2547484" cy="66383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Mitochondria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these are the powerhouse of the cell. They are structures where respiration takes place.</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55B6836E-CE85-4F2F-A828-31ED55A7EF2C}"/>
              </a:ext>
            </a:extLst>
          </p:cNvPr>
          <p:cNvSpPr/>
          <p:nvPr/>
        </p:nvSpPr>
        <p:spPr>
          <a:xfrm>
            <a:off x="4243697" y="6523889"/>
            <a:ext cx="2547484" cy="46916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Ribosome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this organelle uses mRNA from genes to produce protein</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24" name="Rectangle 23">
            <a:extLst>
              <a:ext uri="{FF2B5EF4-FFF2-40B4-BE49-F238E27FC236}">
                <a16:creationId xmlns:a16="http://schemas.microsoft.com/office/drawing/2014/main" id="{A2BCD03D-A649-448D-811A-9ADA6F593B5A}"/>
              </a:ext>
            </a:extLst>
          </p:cNvPr>
          <p:cNvSpPr/>
          <p:nvPr/>
        </p:nvSpPr>
        <p:spPr>
          <a:xfrm>
            <a:off x="4260127" y="7071610"/>
            <a:ext cx="2514625" cy="46916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Cell wall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this is an outer structure that surrounds the cell and gives it support.</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AF47C8D0-D429-46DE-A3CC-EC8999533144}"/>
              </a:ext>
            </a:extLst>
          </p:cNvPr>
          <p:cNvSpPr/>
          <p:nvPr/>
        </p:nvSpPr>
        <p:spPr>
          <a:xfrm>
            <a:off x="4252392" y="7625665"/>
            <a:ext cx="2530093" cy="66383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Vacuole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this is a space within the cytoplasm of plant cells that contains sap.</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03744EAE-03EA-4426-B479-2D876B19DB6A}"/>
              </a:ext>
            </a:extLst>
          </p:cNvPr>
          <p:cNvSpPr/>
          <p:nvPr/>
        </p:nvSpPr>
        <p:spPr>
          <a:xfrm>
            <a:off x="4260127" y="8373845"/>
            <a:ext cx="2547484" cy="46916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Chloroplasts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these contain chlorophyll and are the site of photosynthesis.</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nvGrpSpPr>
          <p:cNvPr id="38" name="Group 37">
            <a:extLst>
              <a:ext uri="{FF2B5EF4-FFF2-40B4-BE49-F238E27FC236}">
                <a16:creationId xmlns:a16="http://schemas.microsoft.com/office/drawing/2014/main" id="{2ECFECE1-144C-4CC5-B3CE-4526A5ABFB34}"/>
              </a:ext>
            </a:extLst>
          </p:cNvPr>
          <p:cNvGrpSpPr/>
          <p:nvPr/>
        </p:nvGrpSpPr>
        <p:grpSpPr>
          <a:xfrm>
            <a:off x="-438412" y="858736"/>
            <a:ext cx="1728592" cy="1746033"/>
            <a:chOff x="-3365065" y="2264036"/>
            <a:chExt cx="3790950" cy="3790950"/>
          </a:xfrm>
        </p:grpSpPr>
        <p:sp>
          <p:nvSpPr>
            <p:cNvPr id="37" name="Rectangle 36">
              <a:extLst>
                <a:ext uri="{FF2B5EF4-FFF2-40B4-BE49-F238E27FC236}">
                  <a16:creationId xmlns:a16="http://schemas.microsoft.com/office/drawing/2014/main" id="{07ADFBEA-7FB1-4E2A-B6B8-8918DA7F5B1F}"/>
                </a:ext>
              </a:extLst>
            </p:cNvPr>
            <p:cNvSpPr/>
            <p:nvPr/>
          </p:nvSpPr>
          <p:spPr>
            <a:xfrm rot="1674590">
              <a:off x="-1995432" y="3729976"/>
              <a:ext cx="1014609" cy="5832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a:extLst>
                <a:ext uri="{FF2B5EF4-FFF2-40B4-BE49-F238E27FC236}">
                  <a16:creationId xmlns:a16="http://schemas.microsoft.com/office/drawing/2014/main" id="{46D6C02D-15D6-4F3C-9EA0-5FBA786ED313}"/>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302" b="100000" l="20101" r="89196"/>
                      </a14:imgEffect>
                    </a14:imgLayer>
                  </a14:imgProps>
                </a:ext>
                <a:ext uri="{28A0092B-C50C-407E-A947-70E740481C1C}">
                  <a14:useLocalDpi xmlns:a14="http://schemas.microsoft.com/office/drawing/2010/main" val="0"/>
                </a:ext>
              </a:extLst>
            </a:blip>
            <a:stretch>
              <a:fillRect/>
            </a:stretch>
          </p:blipFill>
          <p:spPr>
            <a:xfrm>
              <a:off x="-3365065" y="2264036"/>
              <a:ext cx="3790950" cy="3790950"/>
            </a:xfrm>
            <a:prstGeom prst="rect">
              <a:avLst/>
            </a:prstGeom>
          </p:spPr>
        </p:pic>
      </p:grpSp>
      <p:sp>
        <p:nvSpPr>
          <p:cNvPr id="27" name="TextBox 26">
            <a:extLst>
              <a:ext uri="{FF2B5EF4-FFF2-40B4-BE49-F238E27FC236}">
                <a16:creationId xmlns:a16="http://schemas.microsoft.com/office/drawing/2014/main" id="{36CC3AB3-462E-4F3D-BAFA-C0D905B16FF9}"/>
              </a:ext>
            </a:extLst>
          </p:cNvPr>
          <p:cNvSpPr txBox="1"/>
          <p:nvPr/>
        </p:nvSpPr>
        <p:spPr>
          <a:xfrm>
            <a:off x="86338" y="2693506"/>
            <a:ext cx="3667838" cy="769441"/>
          </a:xfrm>
          <a:prstGeom prst="rect">
            <a:avLst/>
          </a:prstGeom>
          <a:noFill/>
          <a:ln w="28575">
            <a:solidFill>
              <a:srgbClr val="00B0F0"/>
            </a:solidFill>
            <a:prstDash val="lgDash"/>
          </a:ln>
        </p:spPr>
        <p:txBody>
          <a:bodyPr wrap="square" rtlCol="0">
            <a:spAutoFit/>
          </a:bodyPr>
          <a:lstStyle/>
          <a:p>
            <a:pPr algn="just">
              <a:defRPr/>
            </a:pPr>
            <a:r>
              <a:rPr lang="en-US" sz="1100" b="1" kern="0" dirty="0">
                <a:solidFill>
                  <a:prstClr val="black"/>
                </a:solidFill>
                <a:latin typeface="Calibri"/>
              </a:rPr>
              <a:t>Prokaryotes:  </a:t>
            </a:r>
            <a:r>
              <a:rPr lang="en-US" sz="1100" kern="0" dirty="0">
                <a:solidFill>
                  <a:prstClr val="black"/>
                </a:solidFill>
                <a:latin typeface="Calibri"/>
              </a:rPr>
              <a:t>Bacteria are amongst the simplest of organisms - they are made of single cells.  These cells do not contain membrane bound organelles such as a nucleus and mitochondria. Bacterial cells are called prokaryotic cells .</a:t>
            </a:r>
          </a:p>
        </p:txBody>
      </p:sp>
      <p:pic>
        <p:nvPicPr>
          <p:cNvPr id="29" name="Picture 28">
            <a:extLst>
              <a:ext uri="{FF2B5EF4-FFF2-40B4-BE49-F238E27FC236}">
                <a16:creationId xmlns:a16="http://schemas.microsoft.com/office/drawing/2014/main" id="{E8B25557-EAB9-4A2E-AF85-53D9BE58248A}"/>
              </a:ext>
            </a:extLst>
          </p:cNvPr>
          <p:cNvPicPr>
            <a:picLocks noChangeAspect="1"/>
          </p:cNvPicPr>
          <p:nvPr/>
        </p:nvPicPr>
        <p:blipFill rotWithShape="1">
          <a:blip r:embed="rId11"/>
          <a:srcRect l="49171" t="10660" b="9377"/>
          <a:stretch/>
        </p:blipFill>
        <p:spPr>
          <a:xfrm>
            <a:off x="3142301" y="3144003"/>
            <a:ext cx="1044282" cy="1837844"/>
          </a:xfrm>
          <a:prstGeom prst="rect">
            <a:avLst/>
          </a:prstGeom>
        </p:spPr>
      </p:pic>
      <p:sp>
        <p:nvSpPr>
          <p:cNvPr id="11" name="Speech Bubble: Rectangle with Corners Rounded 10">
            <a:extLst>
              <a:ext uri="{FF2B5EF4-FFF2-40B4-BE49-F238E27FC236}">
                <a16:creationId xmlns:a16="http://schemas.microsoft.com/office/drawing/2014/main" id="{54E40B18-0B42-4077-8956-2686F4946D4C}"/>
              </a:ext>
            </a:extLst>
          </p:cNvPr>
          <p:cNvSpPr/>
          <p:nvPr/>
        </p:nvSpPr>
        <p:spPr>
          <a:xfrm>
            <a:off x="49987" y="3537899"/>
            <a:ext cx="3126701" cy="667819"/>
          </a:xfrm>
          <a:prstGeom prst="wedgeRoundRectCallout">
            <a:avLst>
              <a:gd name="adj1" fmla="val 71421"/>
              <a:gd name="adj2" fmla="val 58249"/>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a:extLst>
              <a:ext uri="{FF2B5EF4-FFF2-40B4-BE49-F238E27FC236}">
                <a16:creationId xmlns:a16="http://schemas.microsoft.com/office/drawing/2014/main" id="{C63C15D6-8448-402F-9505-89D2859B0650}"/>
              </a:ext>
            </a:extLst>
          </p:cNvPr>
          <p:cNvSpPr txBox="1"/>
          <p:nvPr/>
        </p:nvSpPr>
        <p:spPr>
          <a:xfrm>
            <a:off x="98881" y="3550929"/>
            <a:ext cx="3077807" cy="769441"/>
          </a:xfrm>
          <a:prstGeom prst="rect">
            <a:avLst/>
          </a:prstGeom>
          <a:noFill/>
        </p:spPr>
        <p:txBody>
          <a:bodyPr wrap="square">
            <a:spAutoFit/>
          </a:bodyPr>
          <a:lstStyle/>
          <a:p>
            <a:pPr lvl="0" algn="just" defTabSz="457200"/>
            <a:r>
              <a:rPr lang="en-US" sz="1100" b="1" dirty="0">
                <a:solidFill>
                  <a:prstClr val="black"/>
                </a:solidFill>
              </a:rPr>
              <a:t>Stem cells are cells that have not undergone differentiation. A cell which has not yet become specialised is called undifferentiated.</a:t>
            </a:r>
          </a:p>
          <a:p>
            <a:pPr lvl="0" algn="just" defTabSz="457200"/>
            <a:endParaRPr lang="en-US" sz="1100" dirty="0">
              <a:solidFill>
                <a:prstClr val="black"/>
              </a:solidFill>
            </a:endParaRPr>
          </a:p>
        </p:txBody>
      </p:sp>
      <p:pic>
        <p:nvPicPr>
          <p:cNvPr id="33" name="Picture 32">
            <a:extLst>
              <a:ext uri="{FF2B5EF4-FFF2-40B4-BE49-F238E27FC236}">
                <a16:creationId xmlns:a16="http://schemas.microsoft.com/office/drawing/2014/main" id="{07C1A889-02EF-4C6C-9D2D-371C1C01E056}"/>
              </a:ext>
            </a:extLst>
          </p:cNvPr>
          <p:cNvPicPr>
            <a:picLocks noChangeAspect="1"/>
          </p:cNvPicPr>
          <p:nvPr/>
        </p:nvPicPr>
        <p:blipFill>
          <a:blip r:embed="rId12"/>
          <a:stretch>
            <a:fillRect/>
          </a:stretch>
        </p:blipFill>
        <p:spPr>
          <a:xfrm>
            <a:off x="2424433" y="5434835"/>
            <a:ext cx="1725921" cy="874315"/>
          </a:xfrm>
          <a:prstGeom prst="rect">
            <a:avLst/>
          </a:prstGeom>
        </p:spPr>
      </p:pic>
      <p:sp>
        <p:nvSpPr>
          <p:cNvPr id="34" name="TextBox 33">
            <a:extLst>
              <a:ext uri="{FF2B5EF4-FFF2-40B4-BE49-F238E27FC236}">
                <a16:creationId xmlns:a16="http://schemas.microsoft.com/office/drawing/2014/main" id="{3FD151B6-1B02-452A-986C-028D64E2D01F}"/>
              </a:ext>
            </a:extLst>
          </p:cNvPr>
          <p:cNvSpPr txBox="1"/>
          <p:nvPr/>
        </p:nvSpPr>
        <p:spPr>
          <a:xfrm>
            <a:off x="49987" y="5470603"/>
            <a:ext cx="2271426" cy="858505"/>
          </a:xfrm>
          <a:prstGeom prst="rect">
            <a:avLst/>
          </a:prstGeom>
          <a:noFill/>
          <a:ln w="28575">
            <a:solidFill>
              <a:srgbClr val="00B0F0"/>
            </a:solidFill>
            <a:prstDash val="lgDash"/>
          </a:ln>
        </p:spPr>
        <p:txBody>
          <a:bodyPr wrap="square" rtlCol="0">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1100" i="0" u="none" strike="noStrike" kern="1200" cap="none" spc="0" normalizeH="0" baseline="0" noProof="0" dirty="0">
                <a:ln>
                  <a:noFill/>
                </a:ln>
                <a:solidFill>
                  <a:prstClr val="black"/>
                </a:solidFill>
                <a:effectLst/>
                <a:uLnTx/>
                <a:uFillTx/>
                <a:latin typeface="Calibri" panose="020F0502020204030204"/>
                <a:ea typeface="+mn-ea"/>
                <a:cs typeface="+mn-cs"/>
              </a:rPr>
              <a:t>The root hair cell has a large surface area to provide contact with soil water. It has thin walls so as not to restrict the movement of water.</a:t>
            </a:r>
            <a:endParaRPr kumimoji="0" lang="en-US" sz="105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6A1E3496-DAC9-43FB-AE1C-28D31FA37EAB}"/>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7261" b="20291" l="2098" r="18877"/>
                    </a14:imgEffect>
                  </a14:imgLayer>
                </a14:imgProps>
              </a:ext>
            </a:extLst>
          </a:blip>
          <a:srcRect t="5632" r="79026" b="78080"/>
          <a:stretch/>
        </p:blipFill>
        <p:spPr>
          <a:xfrm>
            <a:off x="0" y="6209724"/>
            <a:ext cx="1438405" cy="628330"/>
          </a:xfrm>
          <a:prstGeom prst="rect">
            <a:avLst/>
          </a:prstGeom>
        </p:spPr>
      </p:pic>
    </p:spTree>
    <p:extLst>
      <p:ext uri="{BB962C8B-B14F-4D97-AF65-F5344CB8AC3E}">
        <p14:creationId xmlns:p14="http://schemas.microsoft.com/office/powerpoint/2010/main" val="2574934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Click here to access my Cells </a:t>
            </a:r>
            <a:r>
              <a:rPr kumimoji="0" lang="en-GB" sz="1400" b="1" i="0" u="none" strike="noStrike" kern="1200" cap="none" spc="0" normalizeH="0" baseline="0" noProof="0" dirty="0" err="1">
                <a:ln>
                  <a:noFill/>
                </a:ln>
                <a:solidFill>
                  <a:prstClr val="black"/>
                </a:solidFill>
                <a:effectLst/>
                <a:uLnTx/>
                <a:uFillTx/>
                <a:latin typeface="Aptos" panose="02110004020202020204"/>
                <a:ea typeface="+mn-ea"/>
                <a:cs typeface="+mn-cs"/>
              </a:rPr>
              <a:t>youtube</a:t>
            </a: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 videos</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Lessons on TES</a:t>
            </a:r>
          </a:p>
        </p:txBody>
      </p:sp>
      <p:sp>
        <p:nvSpPr>
          <p:cNvPr id="19" name="TextBox 18">
            <a:hlinkClick r:id="rId13"/>
            <a:extLst>
              <a:ext uri="{FF2B5EF4-FFF2-40B4-BE49-F238E27FC236}">
                <a16:creationId xmlns:a16="http://schemas.microsoft.com/office/drawing/2014/main" id="{A6B715A4-B4C1-D925-DB55-C751830CEEFE}"/>
              </a:ext>
            </a:extLst>
          </p:cNvPr>
          <p:cNvSpPr txBox="1"/>
          <p:nvPr/>
        </p:nvSpPr>
        <p:spPr>
          <a:xfrm>
            <a:off x="3459107" y="5361934"/>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err="1">
                <a:ln>
                  <a:noFill/>
                </a:ln>
                <a:solidFill>
                  <a:prstClr val="black"/>
                </a:solidFill>
                <a:effectLst/>
                <a:uLnTx/>
                <a:uFillTx/>
                <a:latin typeface="Aptos" panose="02110004020202020204"/>
                <a:ea typeface="+mn-ea"/>
                <a:cs typeface="+mn-cs"/>
              </a:rPr>
              <a:t>Lessons</a:t>
            </a:r>
            <a:r>
              <a:rPr kumimoji="0" lang="fr-FR" sz="1800" b="1" i="0" u="none" strike="noStrike" kern="1200" cap="none" spc="0" normalizeH="0" baseline="0" noProof="0" dirty="0">
                <a:ln>
                  <a:noFill/>
                </a:ln>
                <a:solidFill>
                  <a:prstClr val="black"/>
                </a:solidFill>
                <a:effectLst/>
                <a:uLnTx/>
                <a:uFillTx/>
                <a:latin typeface="Aptos" panose="02110004020202020204"/>
                <a:ea typeface="+mn-ea"/>
                <a:cs typeface="+mn-cs"/>
              </a:rPr>
              <a:t> on TPT</a:t>
            </a:r>
            <a:endPar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3" name="Picture 2" descr="A cell structure diagram with text&#10;&#10;Description automatically generated">
            <a:extLst>
              <a:ext uri="{FF2B5EF4-FFF2-40B4-BE49-F238E27FC236}">
                <a16:creationId xmlns:a16="http://schemas.microsoft.com/office/drawing/2014/main" id="{5672904A-F66F-64CC-0E97-DECF0C89BEB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33833" y="4875618"/>
            <a:ext cx="2353746" cy="1323982"/>
          </a:xfrm>
          <a:prstGeom prst="rect">
            <a:avLst/>
          </a:prstGeom>
        </p:spPr>
      </p:pic>
    </p:spTree>
    <p:extLst>
      <p:ext uri="{BB962C8B-B14F-4D97-AF65-F5344CB8AC3E}">
        <p14:creationId xmlns:p14="http://schemas.microsoft.com/office/powerpoint/2010/main" val="17555148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293</TotalTime>
  <Words>508</Words>
  <Application>Microsoft Office PowerPoint</Application>
  <PresentationFormat>On-screen Show (4:3)</PresentationFormat>
  <Paragraphs>29</Paragraphs>
  <Slides>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Aptos</vt:lpstr>
      <vt:lpstr>Aptos Display</vt:lpstr>
      <vt:lpstr>Arial</vt:lpstr>
      <vt:lpstr>Calibri</vt:lpstr>
      <vt:lpstr>Calibri Light</vt:lpstr>
      <vt:lpstr>Comic Sans MS</vt:lpstr>
      <vt:lpstr>Office Theme</vt:lpstr>
      <vt:lpstr>1_Office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Chalky Chalk</dc:creator>
  <cp:lastModifiedBy>Mr D Chalk</cp:lastModifiedBy>
  <cp:revision>21</cp:revision>
  <dcterms:created xsi:type="dcterms:W3CDTF">2020-08-09T12:15:05Z</dcterms:created>
  <dcterms:modified xsi:type="dcterms:W3CDTF">2024-04-07T11:33:33Z</dcterms:modified>
</cp:coreProperties>
</file>