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3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40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4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24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6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37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4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0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900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1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051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79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85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0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3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3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6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92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7C4E-E024-48FA-8573-FE6645764305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95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7C4E-E024-48FA-8573-FE6645764305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01241-C8E6-4DCD-8264-22BB9571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94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0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store/mr-chalks-science-resources?search=circuits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resources/search/?authorId=429930&amp;q=circuits&amp;shop=chalky123456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circuit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B6ABEB-76A2-4F38-AF25-05D119E712A9}"/>
              </a:ext>
            </a:extLst>
          </p:cNvPr>
          <p:cNvSpPr/>
          <p:nvPr/>
        </p:nvSpPr>
        <p:spPr>
          <a:xfrm>
            <a:off x="0" y="-61670"/>
            <a:ext cx="6858000" cy="98955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BD4F26EF-4C09-4AF4-BF65-2500442E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37177" y="-441993"/>
            <a:ext cx="491882" cy="135122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ACEAE7-0011-408F-9BCE-498CB80F1D96}"/>
              </a:ext>
            </a:extLst>
          </p:cNvPr>
          <p:cNvGrpSpPr/>
          <p:nvPr/>
        </p:nvGrpSpPr>
        <p:grpSpPr>
          <a:xfrm flipH="1">
            <a:off x="4424746" y="-386090"/>
            <a:ext cx="2442574" cy="2396516"/>
            <a:chOff x="1533525" y="2676525"/>
            <a:chExt cx="3790950" cy="37909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2F221C-846E-4462-A8EA-CF1D36D53519}"/>
                </a:ext>
              </a:extLst>
            </p:cNvPr>
            <p:cNvSpPr/>
            <p:nvPr/>
          </p:nvSpPr>
          <p:spPr>
            <a:xfrm rot="1397024">
              <a:off x="1801081" y="4079000"/>
              <a:ext cx="1052187" cy="4967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2027F8-2006-4B5E-A1C8-F35F76641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312" b="91960" l="0" r="497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525" y="2676525"/>
              <a:ext cx="3790950" cy="3790950"/>
            </a:xfrm>
            <a:prstGeom prst="rect">
              <a:avLst/>
            </a:prstGeom>
          </p:spPr>
        </p:pic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D10BD40-0352-45F0-BDE9-6752CF50DA75}"/>
              </a:ext>
            </a:extLst>
          </p:cNvPr>
          <p:cNvSpPr/>
          <p:nvPr/>
        </p:nvSpPr>
        <p:spPr>
          <a:xfrm>
            <a:off x="749300" y="1022670"/>
            <a:ext cx="5135898" cy="1060553"/>
          </a:xfrm>
          <a:prstGeom prst="wedgeRoundRectCallout">
            <a:avLst>
              <a:gd name="adj1" fmla="val 59586"/>
              <a:gd name="adj2" fmla="val -40556"/>
              <a:gd name="adj3" fmla="val 1666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281D1-5703-4953-8F84-2AB85F5A24FD}"/>
              </a:ext>
            </a:extLst>
          </p:cNvPr>
          <p:cNvSpPr txBox="1"/>
          <p:nvPr/>
        </p:nvSpPr>
        <p:spPr>
          <a:xfrm>
            <a:off x="2279737" y="-49166"/>
            <a:ext cx="358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Circuits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937834-42EB-46F3-A260-F98DDAB66A84}"/>
              </a:ext>
            </a:extLst>
          </p:cNvPr>
          <p:cNvSpPr/>
          <p:nvPr/>
        </p:nvSpPr>
        <p:spPr>
          <a:xfrm>
            <a:off x="425886" y="494778"/>
            <a:ext cx="5298510" cy="65296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D8BC30-B541-4DAE-8AAA-1B063CB9AEDD}"/>
              </a:ext>
            </a:extLst>
          </p:cNvPr>
          <p:cNvSpPr txBox="1"/>
          <p:nvPr/>
        </p:nvSpPr>
        <p:spPr>
          <a:xfrm>
            <a:off x="433561" y="505258"/>
            <a:ext cx="52985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 current flows in only one direction it is called direct current, or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d.c.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Batteries and cells supply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d.c.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electricity, with a typical battery supplying maybe 1.5V. The diagram shows an oscilloscope screen displaying the signal from a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d.c.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supply.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881757-CC93-4E1C-A6AD-D90FFA720F4A}"/>
              </a:ext>
            </a:extLst>
          </p:cNvPr>
          <p:cNvSpPr txBox="1"/>
          <p:nvPr/>
        </p:nvSpPr>
        <p:spPr>
          <a:xfrm>
            <a:off x="878345" y="1135425"/>
            <a:ext cx="500685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current constantly changes direction, it is called alternating current, or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a.c.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Mains electricity is an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a.c.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supply, with the UK mains supply being about 230V. It has a frequency of 50Hz (50 hertz), which means it changes direction, and back again, 50 times a second. The diagram shows an oscilloscope screen displaying the signal from an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a.c.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supply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FBD12BBC-8BE3-48BC-B1E6-D961880C0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658" y="-101613"/>
            <a:ext cx="1309315" cy="139351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BB8E9A1-0C2E-6365-45AF-88DD10A2212D}"/>
              </a:ext>
            </a:extLst>
          </p:cNvPr>
          <p:cNvSpPr/>
          <p:nvPr/>
        </p:nvSpPr>
        <p:spPr>
          <a:xfrm>
            <a:off x="2681899" y="3052646"/>
            <a:ext cx="4119161" cy="246221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100" dirty="0"/>
              <a:t>Static electricity is an imbalance of electric charges within or on the surface of a material. The charge remains until it is able to move away by means of an electric current or electrical discharge.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There are two types of electric charge, POSITIVE and NEGATIVE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Negative charge is made up of electrons from the outside of atoms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Positive charge is made up from protons.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Protons are usually found in the nucleus of atoms.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Some materials become charged because friction cause electrons to be pulled off one material and transferred to another material.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GB" sz="1100" dirty="0"/>
              <a:t>Only electrons can move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Protons are “stuck” in the middle of atoms.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Materials that have a positive charge are usually things that have “lost” electrons (not gained protons).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0CEABF-A285-F3A9-7A6A-FE4C26F9FB3A}"/>
              </a:ext>
            </a:extLst>
          </p:cNvPr>
          <p:cNvSpPr/>
          <p:nvPr/>
        </p:nvSpPr>
        <p:spPr>
          <a:xfrm>
            <a:off x="912921" y="2179045"/>
            <a:ext cx="5888139" cy="769441"/>
          </a:xfrm>
          <a:prstGeom prst="rect">
            <a:avLst/>
          </a:prstGeom>
          <a:ln w="38100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100" dirty="0">
                <a:solidFill>
                  <a:prstClr val="black"/>
                </a:solidFill>
              </a:rPr>
              <a:t>Some circuit symbols used in schematic diagrams are shown below. A straight line is used to represent a connecting wire between any two components of the circuit. An electrical device that offers resistance to the flow of charge is generically referred to as a resistor and is represented by a zigzag line.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CFECE1-144C-4CC5-B3CE-4526A5ABFB34}"/>
              </a:ext>
            </a:extLst>
          </p:cNvPr>
          <p:cNvGrpSpPr/>
          <p:nvPr/>
        </p:nvGrpSpPr>
        <p:grpSpPr>
          <a:xfrm>
            <a:off x="-473292" y="881598"/>
            <a:ext cx="1782507" cy="1746033"/>
            <a:chOff x="-3365065" y="2264036"/>
            <a:chExt cx="3790950" cy="379095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DFBEA-7FB1-4E2A-B6B8-8918DA7F5B1F}"/>
                </a:ext>
              </a:extLst>
            </p:cNvPr>
            <p:cNvSpPr/>
            <p:nvPr/>
          </p:nvSpPr>
          <p:spPr>
            <a:xfrm rot="1674590">
              <a:off x="-1995432" y="3729976"/>
              <a:ext cx="1014609" cy="583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6D6C02D-15D6-4F3C-9EA0-5FBA786E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02" b="100000" l="20101" r="891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65065" y="2264036"/>
              <a:ext cx="3790950" cy="3790950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7B2D8F32-286D-881E-F719-1E5708AAF5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6957"/>
          <a:stretch/>
        </p:blipFill>
        <p:spPr>
          <a:xfrm>
            <a:off x="105936" y="3044308"/>
            <a:ext cx="2352797" cy="2524497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699B144-BE0C-A01E-5683-8AE89F3B5B5D}"/>
              </a:ext>
            </a:extLst>
          </p:cNvPr>
          <p:cNvSpPr/>
          <p:nvPr/>
        </p:nvSpPr>
        <p:spPr>
          <a:xfrm>
            <a:off x="105936" y="6031528"/>
            <a:ext cx="1549087" cy="2462213"/>
          </a:xfrm>
          <a:prstGeom prst="rect">
            <a:avLst/>
          </a:prstGeom>
          <a:ln w="38100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100" dirty="0">
                <a:solidFill>
                  <a:prstClr val="black"/>
                </a:solidFill>
              </a:rPr>
              <a:t>A series circuit is a closed circuit in which the current follows one path, as opposed to a parallel circuit where the circuit is divided into two or more paths. In a series circuit, the current through each load is the same and the total voltage across the circuit is the sum of the voltages across each load.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C3C2A6-D88C-0DF3-F044-A39BEF640305}"/>
              </a:ext>
            </a:extLst>
          </p:cNvPr>
          <p:cNvSpPr/>
          <p:nvPr/>
        </p:nvSpPr>
        <p:spPr>
          <a:xfrm>
            <a:off x="105936" y="5677705"/>
            <a:ext cx="3445565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Series Circuit</a:t>
            </a:r>
            <a:endParaRPr lang="en-GB" sz="12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E0D332A-7B18-22A3-2BB3-0DE7481C1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0875" y="6064818"/>
            <a:ext cx="1670626" cy="118390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4432948-79D9-6D0D-F4E2-2FDE95AB0B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2892" y="7328062"/>
            <a:ext cx="1670625" cy="117338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C3708A29-E651-7F74-9B72-2DC7A3E59587}"/>
              </a:ext>
            </a:extLst>
          </p:cNvPr>
          <p:cNvSpPr/>
          <p:nvPr/>
        </p:nvSpPr>
        <p:spPr>
          <a:xfrm>
            <a:off x="3710500" y="6064818"/>
            <a:ext cx="1313068" cy="2970044"/>
          </a:xfrm>
          <a:prstGeom prst="rect">
            <a:avLst/>
          </a:prstGeom>
          <a:ln w="38100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100" dirty="0">
                <a:solidFill>
                  <a:prstClr val="black"/>
                </a:solidFill>
              </a:rPr>
              <a:t>A parallel circuit is a closed circuit in which the current divides into two or more paths before recombining to complete the circuit. Each load connected in a separate path receives the full circuit voltage, and the total circuit current is equal to the sum of the individual branch currents.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68F7F76-EC55-C5A4-6CE7-331C6BA93694}"/>
              </a:ext>
            </a:extLst>
          </p:cNvPr>
          <p:cNvSpPr/>
          <p:nvPr/>
        </p:nvSpPr>
        <p:spPr>
          <a:xfrm>
            <a:off x="3710501" y="5675046"/>
            <a:ext cx="309056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Parallel Circuit</a:t>
            </a:r>
            <a:endParaRPr lang="en-GB" sz="12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ACBCD99-ED2E-CE42-7B92-F6D933925C31}"/>
              </a:ext>
            </a:extLst>
          </p:cNvPr>
          <p:cNvGrpSpPr/>
          <p:nvPr/>
        </p:nvGrpSpPr>
        <p:grpSpPr>
          <a:xfrm>
            <a:off x="5048861" y="6064818"/>
            <a:ext cx="1680532" cy="2602875"/>
            <a:chOff x="11011991" y="5899157"/>
            <a:chExt cx="1743453" cy="267254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8796E6E2-B901-EA73-6D39-A26E75C0F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11991" y="7234032"/>
              <a:ext cx="1709872" cy="133767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94315E9-D668-830D-58AD-2E506CF3A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11991" y="5899157"/>
              <a:ext cx="1743453" cy="1334875"/>
            </a:xfrm>
            <a:prstGeom prst="rect">
              <a:avLst/>
            </a:prstGeom>
          </p:spPr>
        </p:pic>
      </p:grpSp>
      <p:pic>
        <p:nvPicPr>
          <p:cNvPr id="42" name="Picture 41" descr="A picture containing icon&#10;&#10;Description automatically generated">
            <a:extLst>
              <a:ext uri="{FF2B5EF4-FFF2-40B4-BE49-F238E27FC236}">
                <a16:creationId xmlns:a16="http://schemas.microsoft.com/office/drawing/2014/main" id="{0B8CEFAF-EE92-930C-B249-4DC8EB2876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99" b="99497" l="9799" r="89950">
                        <a14:foregroundMark x1="22613" y1="91960" x2="73869" y2="89447"/>
                        <a14:foregroundMark x1="73869" y1="89447" x2="76382" y2="89447"/>
                        <a14:foregroundMark x1="38945" y1="84925" x2="42714" y2="66080"/>
                        <a14:foregroundMark x1="42714" y1="66080" x2="56030" y2="66080"/>
                        <a14:foregroundMark x1="56030" y1="66080" x2="67839" y2="84422"/>
                        <a14:foregroundMark x1="67839" y1="84422" x2="69347" y2="91457"/>
                        <a14:foregroundMark x1="69347" y1="91457" x2="35176" y2="68090"/>
                        <a14:foregroundMark x1="35176" y1="68090" x2="33417" y2="67337"/>
                        <a14:foregroundMark x1="29397" y1="84171" x2="52261" y2="78643"/>
                        <a14:foregroundMark x1="52261" y1="78643" x2="54523" y2="70603"/>
                        <a14:foregroundMark x1="63317" y1="61055" x2="66834" y2="81407"/>
                        <a14:foregroundMark x1="66834" y1="81407" x2="62312" y2="60553"/>
                        <a14:foregroundMark x1="62312" y1="60553" x2="43216" y2="59296"/>
                        <a14:foregroundMark x1="43216" y1="59296" x2="31658" y2="65578"/>
                        <a14:foregroundMark x1="31658" y1="65578" x2="25126" y2="83920"/>
                        <a14:foregroundMark x1="25126" y1="83920" x2="29146" y2="96482"/>
                        <a14:foregroundMark x1="29146" y1="96482" x2="70603" y2="96231"/>
                        <a14:foregroundMark x1="70603" y1="96231" x2="72111" y2="71357"/>
                        <a14:foregroundMark x1="33668" y1="87940" x2="44472" y2="87940"/>
                        <a14:foregroundMark x1="56281" y1="88693" x2="56281" y2="88693"/>
                        <a14:foregroundMark x1="23869" y1="98744" x2="23869" y2="98744"/>
                        <a14:foregroundMark x1="21106" y1="99497" x2="21106" y2="99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" y="7130085"/>
            <a:ext cx="2044820" cy="20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3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lang="en-GB" sz="1400" b="1" dirty="0">
                <a:solidFill>
                  <a:prstClr val="black"/>
                </a:solidFill>
                <a:latin typeface="Aptos" panose="02110004020202020204"/>
              </a:rPr>
              <a:t>circuits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Lessons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E856DA-6907-AAFA-0F00-D15947EF33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759" y="4914877"/>
            <a:ext cx="2289097" cy="1287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7740</TotalTime>
  <Words>481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42</cp:revision>
  <dcterms:created xsi:type="dcterms:W3CDTF">2020-12-11T10:00:07Z</dcterms:created>
  <dcterms:modified xsi:type="dcterms:W3CDTF">2024-08-04T20:24:10Z</dcterms:modified>
</cp:coreProperties>
</file>