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90" d="100"/>
          <a:sy n="90" d="100"/>
        </p:scale>
        <p:origin x="112"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40053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3378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04968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6366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90115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20318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9608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9916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6674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339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8926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738848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8.png"/><Relationship Id="rId19" Type="http://schemas.openxmlformats.org/officeDocument/2006/relationships/hyperlink" Target="https://forms.office.com/Pages/ResponsePage.aspx?id=a4b7hEpr50GQiiDXWqYdgde9UWNO5ypAj26h5R7CWUZUOEUxTFg3TEVMV1QwQ1Q1MUhTWjlHVktXRS4u" TargetMode="Externa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circulation"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circulation&amp;shop=chalky1234567" TargetMode="Externa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circulation" TargetMode="External"/><Relationship Id="rId5" Type="http://schemas.openxmlformats.org/officeDocument/2006/relationships/hyperlink" Target="https://twitter.com/teacherchalky1" TargetMode="External"/><Relationship Id="rId10"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9F148AB0-BFCE-4B40-B69A-E4E173EBD743}"/>
              </a:ext>
            </a:extLst>
          </p:cNvPr>
          <p:cNvPicPr>
            <a:picLocks noChangeAspect="1"/>
          </p:cNvPicPr>
          <p:nvPr/>
        </p:nvPicPr>
        <p:blipFill rotWithShape="1">
          <a:blip r:embed="rId2"/>
          <a:srcRect l="28960"/>
          <a:stretch/>
        </p:blipFill>
        <p:spPr>
          <a:xfrm>
            <a:off x="4962917" y="4389919"/>
            <a:ext cx="1920761" cy="1520876"/>
          </a:xfrm>
          <a:prstGeom prst="rect">
            <a:avLst/>
          </a:prstGeom>
        </p:spPr>
      </p:pic>
      <p:pic>
        <p:nvPicPr>
          <p:cNvPr id="74" name="Picture 73">
            <a:extLst>
              <a:ext uri="{FF2B5EF4-FFF2-40B4-BE49-F238E27FC236}">
                <a16:creationId xmlns:a16="http://schemas.microsoft.com/office/drawing/2014/main" id="{5595FC38-9866-480F-A9EC-2A5881BB8CAA}"/>
              </a:ext>
            </a:extLst>
          </p:cNvPr>
          <p:cNvPicPr>
            <a:picLocks noChangeAspect="1"/>
          </p:cNvPicPr>
          <p:nvPr/>
        </p:nvPicPr>
        <p:blipFill rotWithShape="1">
          <a:blip r:embed="rId3"/>
          <a:srcRect l="34026"/>
          <a:stretch/>
        </p:blipFill>
        <p:spPr>
          <a:xfrm>
            <a:off x="61144" y="3360629"/>
            <a:ext cx="1875794" cy="1599302"/>
          </a:xfrm>
          <a:prstGeom prst="rect">
            <a:avLst/>
          </a:prstGeom>
        </p:spPr>
      </p:pic>
      <p:pic>
        <p:nvPicPr>
          <p:cNvPr id="35" name="Picture 34">
            <a:extLst>
              <a:ext uri="{FF2B5EF4-FFF2-40B4-BE49-F238E27FC236}">
                <a16:creationId xmlns:a16="http://schemas.microsoft.com/office/drawing/2014/main" id="{976F73AE-7F84-446F-AB65-4081A9CF036A}"/>
              </a:ext>
            </a:extLst>
          </p:cNvPr>
          <p:cNvPicPr>
            <a:picLocks noChangeAspect="1"/>
          </p:cNvPicPr>
          <p:nvPr/>
        </p:nvPicPr>
        <p:blipFill rotWithShape="1">
          <a:blip r:embed="rId4"/>
          <a:srcRect r="54147" b="60503"/>
          <a:stretch/>
        </p:blipFill>
        <p:spPr>
          <a:xfrm>
            <a:off x="3786311" y="1811527"/>
            <a:ext cx="3084213" cy="1494377"/>
          </a:xfrm>
          <a:prstGeom prst="rect">
            <a:avLst/>
          </a:prstGeom>
        </p:spPr>
      </p:pic>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5"/>
          <a:stretch>
            <a:fillRect/>
          </a:stretch>
        </p:blipFill>
        <p:spPr>
          <a:xfrm>
            <a:off x="12524" y="6011111"/>
            <a:ext cx="6858000" cy="385762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6"/>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74914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13576"/>
            <a:ext cx="3584870" cy="523220"/>
          </a:xfrm>
          <a:prstGeom prst="rect">
            <a:avLst/>
          </a:prstGeom>
          <a:noFill/>
        </p:spPr>
        <p:txBody>
          <a:bodyPr wrap="square" rtlCol="0">
            <a:spAutoFit/>
          </a:bodyPr>
          <a:lstStyle/>
          <a:p>
            <a:pPr algn="ctr"/>
            <a:r>
              <a:rPr lang="en-GB" sz="2800" b="1" dirty="0"/>
              <a:t>Circulation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769441"/>
          </a:xfrm>
          <a:prstGeom prst="rect">
            <a:avLst/>
          </a:prstGeom>
          <a:noFill/>
        </p:spPr>
        <p:txBody>
          <a:bodyPr wrap="square">
            <a:spAutoFit/>
          </a:bodyPr>
          <a:lstStyle/>
          <a:p>
            <a:pPr lvl="0" algn="just">
              <a:defRPr/>
            </a:pPr>
            <a:r>
              <a:rPr lang="en-US" sz="1100" b="1" dirty="0">
                <a:solidFill>
                  <a:prstClr val="black"/>
                </a:solidFill>
              </a:rPr>
              <a:t>Systemic circulation is the portion of the cardiovascular system which transports oxygenated blood away from the heart through the aorta from the left ventricle where the blood has been previously deposited from pulmonary circulation, to the rest of the body, and returns oxygen-depleted blood back to the heart.</a:t>
            </a:r>
            <a:r>
              <a:rPr lang="en-US" sz="1100" b="1" dirty="0"/>
              <a:t>.</a:t>
            </a:r>
            <a:endParaRPr lang="en-GB" sz="1100" b="1" dirty="0"/>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86008" y="1178506"/>
            <a:ext cx="5137290" cy="646331"/>
          </a:xfrm>
          <a:prstGeom prst="rect">
            <a:avLst/>
          </a:prstGeom>
          <a:noFill/>
        </p:spPr>
        <p:txBody>
          <a:bodyPr wrap="square">
            <a:spAutoFit/>
          </a:bodyPr>
          <a:lstStyle/>
          <a:p>
            <a:pPr lvl="0" algn="just">
              <a:defRPr/>
            </a:pPr>
            <a:r>
              <a:rPr lang="en-US" sz="1200" b="1" dirty="0">
                <a:solidFill>
                  <a:prstClr val="black"/>
                </a:solidFill>
              </a:rPr>
              <a:t>Blood is a body fluid in humans and other animals that delivers necessary substances such as nutrients and oxygen to the cells and transports metabolic waste products away from those same cells.</a:t>
            </a:r>
          </a:p>
        </p:txBody>
      </p:sp>
      <p:sp>
        <p:nvSpPr>
          <p:cNvPr id="59" name="TextBox 58">
            <a:extLst>
              <a:ext uri="{FF2B5EF4-FFF2-40B4-BE49-F238E27FC236}">
                <a16:creationId xmlns:a16="http://schemas.microsoft.com/office/drawing/2014/main" id="{9683C3EA-E4D7-4BAD-B867-BC906160165C}"/>
              </a:ext>
            </a:extLst>
          </p:cNvPr>
          <p:cNvSpPr txBox="1"/>
          <p:nvPr/>
        </p:nvSpPr>
        <p:spPr>
          <a:xfrm>
            <a:off x="1917921" y="3381234"/>
            <a:ext cx="3842998" cy="938719"/>
          </a:xfrm>
          <a:prstGeom prst="rect">
            <a:avLst/>
          </a:prstGeom>
          <a:no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The heart is a four-chambered muscular pump which pumps blood round the circulatory system. The right side of the heart pumps de-oxygenated blood to the lungs to pick up oxygen. The left side of the heart pumps the oxygenated blood from the lungs around the rest of the body.</a:t>
            </a:r>
            <a:endParaRPr kumimoji="0" lang="en-GB" sz="1100" b="0" i="0" u="none" strike="noStrike" kern="0" cap="none" spc="0" normalizeH="0" baseline="0" noProof="0" dirty="0">
              <a:ln>
                <a:noFill/>
              </a:ln>
              <a:solidFill>
                <a:prstClr val="black"/>
              </a:solidFill>
              <a:effectLst/>
              <a:uLnTx/>
              <a:uFillTx/>
              <a:latin typeface="Calibri"/>
              <a:ea typeface="+mn-ea"/>
              <a:cs typeface="+mn-cs"/>
            </a:endParaRPr>
          </a:p>
        </p:txBody>
      </p:sp>
      <p:graphicFrame>
        <p:nvGraphicFramePr>
          <p:cNvPr id="47" name="Table 46">
            <a:extLst>
              <a:ext uri="{FF2B5EF4-FFF2-40B4-BE49-F238E27FC236}">
                <a16:creationId xmlns:a16="http://schemas.microsoft.com/office/drawing/2014/main" id="{A46A4424-7E46-4B0D-87D0-9960F9DDCF22}"/>
              </a:ext>
            </a:extLst>
          </p:cNvPr>
          <p:cNvGraphicFramePr>
            <a:graphicFrameLocks noGrp="1"/>
          </p:cNvGraphicFramePr>
          <p:nvPr>
            <p:extLst>
              <p:ext uri="{D42A27DB-BD31-4B8C-83A1-F6EECF244321}">
                <p14:modId xmlns:p14="http://schemas.microsoft.com/office/powerpoint/2010/main" val="1243884830"/>
              </p:ext>
            </p:extLst>
          </p:nvPr>
        </p:nvGraphicFramePr>
        <p:xfrm>
          <a:off x="834261" y="1881452"/>
          <a:ext cx="2970324" cy="1386840"/>
        </p:xfrm>
        <a:graphic>
          <a:graphicData uri="http://schemas.openxmlformats.org/drawingml/2006/table">
            <a:tbl>
              <a:tblPr/>
              <a:tblGrid>
                <a:gridCol w="972423">
                  <a:extLst>
                    <a:ext uri="{9D8B030D-6E8A-4147-A177-3AD203B41FA5}">
                      <a16:colId xmlns:a16="http://schemas.microsoft.com/office/drawing/2014/main" val="3430585044"/>
                    </a:ext>
                  </a:extLst>
                </a:gridCol>
                <a:gridCol w="1997901">
                  <a:extLst>
                    <a:ext uri="{9D8B030D-6E8A-4147-A177-3AD203B41FA5}">
                      <a16:colId xmlns:a16="http://schemas.microsoft.com/office/drawing/2014/main" val="2532205309"/>
                    </a:ext>
                  </a:extLst>
                </a:gridCol>
              </a:tblGrid>
              <a:tr h="357399">
                <a:tc>
                  <a:txBody>
                    <a:bodyPr/>
                    <a:lstStyle/>
                    <a:p>
                      <a:pPr algn="ctr" fontAlgn="base"/>
                      <a:r>
                        <a:rPr lang="en-GB" sz="1100" b="1" dirty="0">
                          <a:effectLst/>
                          <a:latin typeface="+mn-lt"/>
                        </a:rPr>
                        <a:t>Plasma</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base"/>
                      <a:r>
                        <a:rPr lang="en-GB" sz="1100" b="1" dirty="0">
                          <a:effectLst/>
                          <a:latin typeface="+mn-lt"/>
                        </a:rPr>
                        <a:t>Transporting carbon dioxide, digested food, urea, hormones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513103485"/>
                  </a:ext>
                </a:extLst>
              </a:tr>
              <a:tr h="218235">
                <a:tc>
                  <a:txBody>
                    <a:bodyPr/>
                    <a:lstStyle/>
                    <a:p>
                      <a:pPr algn="ctr" fontAlgn="base"/>
                      <a:r>
                        <a:rPr lang="en-GB" sz="1100" b="1" dirty="0">
                          <a:effectLst/>
                          <a:latin typeface="+mn-lt"/>
                        </a:rPr>
                        <a:t>Red blood cells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base"/>
                      <a:r>
                        <a:rPr lang="en-GB" sz="1100" b="1" dirty="0">
                          <a:effectLst/>
                          <a:latin typeface="+mn-lt"/>
                        </a:rPr>
                        <a:t>Transporting oxygen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1341795728"/>
                  </a:ext>
                </a:extLst>
              </a:tr>
              <a:tr h="357399">
                <a:tc>
                  <a:txBody>
                    <a:bodyPr/>
                    <a:lstStyle/>
                    <a:p>
                      <a:pPr algn="ctr" fontAlgn="base"/>
                      <a:r>
                        <a:rPr lang="en-GB" sz="1100" b="1" dirty="0">
                          <a:effectLst/>
                          <a:latin typeface="+mn-lt"/>
                        </a:rPr>
                        <a:t>White blood cells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base"/>
                      <a:r>
                        <a:rPr lang="en-GB" sz="1100" b="1" dirty="0">
                          <a:effectLst/>
                          <a:latin typeface="+mn-lt"/>
                        </a:rPr>
                        <a:t>Ingesting pathogens and producing antibodies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2020935449"/>
                  </a:ext>
                </a:extLst>
              </a:tr>
              <a:tr h="218235">
                <a:tc>
                  <a:txBody>
                    <a:bodyPr/>
                    <a:lstStyle/>
                    <a:p>
                      <a:pPr algn="ctr" fontAlgn="base"/>
                      <a:r>
                        <a:rPr lang="en-GB" sz="1100" b="1" dirty="0">
                          <a:effectLst/>
                          <a:latin typeface="+mn-lt"/>
                        </a:rPr>
                        <a:t>Platelets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base"/>
                      <a:r>
                        <a:rPr lang="en-GB" sz="1100" b="1" dirty="0">
                          <a:effectLst/>
                          <a:latin typeface="+mn-lt"/>
                        </a:rPr>
                        <a:t>Involved in blood clotting</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3913303271"/>
                  </a:ext>
                </a:extLst>
              </a:tr>
            </a:tbl>
          </a:graphicData>
        </a:graphic>
      </p:graphicFrame>
      <p:grpSp>
        <p:nvGrpSpPr>
          <p:cNvPr id="38" name="Group 37">
            <a:extLst>
              <a:ext uri="{FF2B5EF4-FFF2-40B4-BE49-F238E27FC236}">
                <a16:creationId xmlns:a16="http://schemas.microsoft.com/office/drawing/2014/main" id="{2ECFECE1-144C-4CC5-B3CE-4526A5ABFB34}"/>
              </a:ext>
            </a:extLst>
          </p:cNvPr>
          <p:cNvGrpSpPr/>
          <p:nvPr/>
        </p:nvGrpSpPr>
        <p:grpSpPr>
          <a:xfrm flipH="1">
            <a:off x="5339519" y="2584592"/>
            <a:ext cx="1893411"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73" name="Picture 72">
            <a:extLst>
              <a:ext uri="{FF2B5EF4-FFF2-40B4-BE49-F238E27FC236}">
                <a16:creationId xmlns:a16="http://schemas.microsoft.com/office/drawing/2014/main" id="{EF9BDE53-ACE6-4FF4-A34C-3D24E70E2AF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99" b="98492" l="9799" r="89950"/>
                    </a14:imgEffect>
                  </a14:imgLayer>
                </a14:imgProps>
              </a:ext>
              <a:ext uri="{28A0092B-C50C-407E-A947-70E740481C1C}">
                <a14:useLocalDpi xmlns:a14="http://schemas.microsoft.com/office/drawing/2010/main" val="0"/>
              </a:ext>
            </a:extLst>
          </a:blip>
          <a:stretch>
            <a:fillRect/>
          </a:stretch>
        </p:blipFill>
        <p:spPr>
          <a:xfrm>
            <a:off x="-810781" y="637986"/>
            <a:ext cx="2819623" cy="2819623"/>
          </a:xfrm>
          <a:prstGeom prst="rect">
            <a:avLst/>
          </a:prstGeom>
        </p:spPr>
      </p:pic>
      <p:sp>
        <p:nvSpPr>
          <p:cNvPr id="75" name="TextBox 74">
            <a:extLst>
              <a:ext uri="{FF2B5EF4-FFF2-40B4-BE49-F238E27FC236}">
                <a16:creationId xmlns:a16="http://schemas.microsoft.com/office/drawing/2014/main" id="{66533F3A-AC26-4363-AAA9-6BB22EC4D80B}"/>
              </a:ext>
            </a:extLst>
          </p:cNvPr>
          <p:cNvSpPr txBox="1"/>
          <p:nvPr/>
        </p:nvSpPr>
        <p:spPr>
          <a:xfrm>
            <a:off x="61144" y="5057108"/>
            <a:ext cx="4801873"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defTabSz="457200"/>
            <a:r>
              <a:rPr lang="en-US" sz="1100" dirty="0">
                <a:solidFill>
                  <a:prstClr val="black"/>
                </a:solidFill>
                <a:latin typeface="Calibri"/>
              </a:rPr>
              <a:t>Arteries carry oxygenated blood away from the heart to the tissues, except for pulmonary arteries, which carry blood to the lungs for oxygenation (usually veins carry deoxygenated blood to the heart but the pulmonary veins carry oxygenated blood as well).</a:t>
            </a:r>
          </a:p>
        </p:txBody>
      </p:sp>
      <p:sp>
        <p:nvSpPr>
          <p:cNvPr id="77" name="TextBox 76">
            <a:extLst>
              <a:ext uri="{FF2B5EF4-FFF2-40B4-BE49-F238E27FC236}">
                <a16:creationId xmlns:a16="http://schemas.microsoft.com/office/drawing/2014/main" id="{CDEB245A-EF6E-4161-B69F-EBDCC65829D0}"/>
              </a:ext>
            </a:extLst>
          </p:cNvPr>
          <p:cNvSpPr txBox="1"/>
          <p:nvPr/>
        </p:nvSpPr>
        <p:spPr>
          <a:xfrm>
            <a:off x="1741778" y="4383422"/>
            <a:ext cx="3416300"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latin typeface="Calibri"/>
              </a:rPr>
              <a:t>The blood capillaries are where the important functions of the circulation take place: the exchange of material between circulation and cells. </a:t>
            </a:r>
          </a:p>
        </p:txBody>
      </p:sp>
      <p:sp>
        <p:nvSpPr>
          <p:cNvPr id="79" name="TextBox 78">
            <a:extLst>
              <a:ext uri="{FF2B5EF4-FFF2-40B4-BE49-F238E27FC236}">
                <a16:creationId xmlns:a16="http://schemas.microsoft.com/office/drawing/2014/main" id="{48FD1B98-AE06-4C24-B8FA-F33BB280A901}"/>
              </a:ext>
            </a:extLst>
          </p:cNvPr>
          <p:cNvSpPr txBox="1"/>
          <p:nvPr/>
        </p:nvSpPr>
        <p:spPr>
          <a:xfrm>
            <a:off x="70174" y="5894975"/>
            <a:ext cx="666242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latin typeface="Calibri"/>
              </a:rPr>
              <a:t>Veins are an important part of our circulatory system. They are responsible for returning deoxygenated blood back to the heart after arteries carry blood out.  Veins have valves to stop backflow</a:t>
            </a:r>
          </a:p>
        </p:txBody>
      </p:sp>
      <p:pic>
        <p:nvPicPr>
          <p:cNvPr id="17" name="Picture 16">
            <a:extLst>
              <a:ext uri="{FF2B5EF4-FFF2-40B4-BE49-F238E27FC236}">
                <a16:creationId xmlns:a16="http://schemas.microsoft.com/office/drawing/2014/main" id="{6A1E3496-DAC9-43FB-AE1C-28D31FA37EAB}"/>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261" b="20291" l="2098" r="18877"/>
                    </a14:imgEffect>
                  </a14:imgLayer>
                </a14:imgProps>
              </a:ext>
            </a:extLst>
          </a:blip>
          <a:srcRect t="5632" r="79026" b="78080"/>
          <a:stretch/>
        </p:blipFill>
        <p:spPr>
          <a:xfrm>
            <a:off x="0" y="6209724"/>
            <a:ext cx="1438405" cy="628330"/>
          </a:xfrm>
          <a:prstGeom prst="rect">
            <a:avLst/>
          </a:prstGeom>
        </p:spPr>
      </p:pic>
      <p:pic>
        <p:nvPicPr>
          <p:cNvPr id="86" name="Picture 85">
            <a:extLst>
              <a:ext uri="{FF2B5EF4-FFF2-40B4-BE49-F238E27FC236}">
                <a16:creationId xmlns:a16="http://schemas.microsoft.com/office/drawing/2014/main" id="{04F5490D-6DAE-4756-8E04-5CDB32AF49D2}"/>
              </a:ext>
            </a:extLst>
          </p:cNvPr>
          <p:cNvPicPr>
            <a:picLocks noChangeAspect="1"/>
          </p:cNvPicPr>
          <p:nvPr/>
        </p:nvPicPr>
        <p:blipFill rotWithShape="1">
          <a:blip r:embed="rId16"/>
          <a:srcRect l="30527" t="10354" r="11846"/>
          <a:stretch/>
        </p:blipFill>
        <p:spPr>
          <a:xfrm>
            <a:off x="1341296" y="6737938"/>
            <a:ext cx="1949973" cy="1706308"/>
          </a:xfrm>
          <a:prstGeom prst="roundRect">
            <a:avLst/>
          </a:prstGeom>
        </p:spPr>
      </p:pic>
      <p:pic>
        <p:nvPicPr>
          <p:cNvPr id="87" name="Picture 86">
            <a:extLst>
              <a:ext uri="{FF2B5EF4-FFF2-40B4-BE49-F238E27FC236}">
                <a16:creationId xmlns:a16="http://schemas.microsoft.com/office/drawing/2014/main" id="{CA380839-E995-453E-92A3-2068361B0298}"/>
              </a:ext>
            </a:extLst>
          </p:cNvPr>
          <p:cNvPicPr>
            <a:picLocks noChangeAspect="1"/>
          </p:cNvPicPr>
          <p:nvPr/>
        </p:nvPicPr>
        <p:blipFill rotWithShape="1">
          <a:blip r:embed="rId17"/>
          <a:srcRect l="35528" t="12225" r="11582"/>
          <a:stretch/>
        </p:blipFill>
        <p:spPr>
          <a:xfrm>
            <a:off x="3249847" y="6778779"/>
            <a:ext cx="1817453" cy="1696599"/>
          </a:xfrm>
          <a:prstGeom prst="roundRect">
            <a:avLst/>
          </a:prstGeom>
        </p:spPr>
      </p:pic>
      <p:pic>
        <p:nvPicPr>
          <p:cNvPr id="88" name="Picture 87">
            <a:extLst>
              <a:ext uri="{FF2B5EF4-FFF2-40B4-BE49-F238E27FC236}">
                <a16:creationId xmlns:a16="http://schemas.microsoft.com/office/drawing/2014/main" id="{3E02451C-59C5-4D98-BA8C-2C5CE54A48CD}"/>
              </a:ext>
            </a:extLst>
          </p:cNvPr>
          <p:cNvPicPr>
            <a:picLocks noChangeAspect="1"/>
          </p:cNvPicPr>
          <p:nvPr/>
        </p:nvPicPr>
        <p:blipFill rotWithShape="1">
          <a:blip r:embed="rId18"/>
          <a:srcRect l="44847" t="13161" r="25304" b="38409"/>
          <a:stretch/>
        </p:blipFill>
        <p:spPr>
          <a:xfrm>
            <a:off x="5067300" y="6873455"/>
            <a:ext cx="1770407" cy="1615786"/>
          </a:xfrm>
          <a:prstGeom prst="roundRect">
            <a:avLst/>
          </a:prstGeom>
        </p:spPr>
      </p:pic>
      <p:sp>
        <p:nvSpPr>
          <p:cNvPr id="83" name="TextBox 82">
            <a:hlinkClick r:id="rId19"/>
            <a:extLst>
              <a:ext uri="{FF2B5EF4-FFF2-40B4-BE49-F238E27FC236}">
                <a16:creationId xmlns:a16="http://schemas.microsoft.com/office/drawing/2014/main" id="{1C93D416-151D-4822-8097-94F683DB6A7D}"/>
              </a:ext>
            </a:extLst>
          </p:cNvPr>
          <p:cNvSpPr txBox="1"/>
          <p:nvPr/>
        </p:nvSpPr>
        <p:spPr>
          <a:xfrm>
            <a:off x="1450929" y="6399384"/>
            <a:ext cx="1217451" cy="338554"/>
          </a:xfrm>
          <a:prstGeom prst="rect">
            <a:avLst/>
          </a:prstGeom>
          <a:solidFill>
            <a:srgbClr val="92D050"/>
          </a:solidFill>
          <a:ln w="57150">
            <a:solidFill>
              <a:srgbClr val="00B050"/>
            </a:solidFill>
          </a:ln>
        </p:spPr>
        <p:txBody>
          <a:bodyPr wrap="square" rtlCol="0">
            <a:spAutoFit/>
          </a:bodyPr>
          <a:lstStyle/>
          <a:p>
            <a:pPr algn="ctr"/>
            <a:r>
              <a:rPr lang="en-GB" sz="1600" b="1" dirty="0"/>
              <a:t>Artery</a:t>
            </a:r>
          </a:p>
        </p:txBody>
      </p:sp>
      <p:sp>
        <p:nvSpPr>
          <p:cNvPr id="85" name="TextBox 84">
            <a:hlinkClick r:id="rId19"/>
            <a:extLst>
              <a:ext uri="{FF2B5EF4-FFF2-40B4-BE49-F238E27FC236}">
                <a16:creationId xmlns:a16="http://schemas.microsoft.com/office/drawing/2014/main" id="{B08DA234-96C8-4F0C-A590-7F5272CD4BCF}"/>
              </a:ext>
            </a:extLst>
          </p:cNvPr>
          <p:cNvSpPr txBox="1"/>
          <p:nvPr/>
        </p:nvSpPr>
        <p:spPr>
          <a:xfrm>
            <a:off x="3177585" y="6407617"/>
            <a:ext cx="1217451" cy="338554"/>
          </a:xfrm>
          <a:prstGeom prst="rect">
            <a:avLst/>
          </a:prstGeom>
          <a:solidFill>
            <a:srgbClr val="92D050"/>
          </a:solidFill>
          <a:ln w="57150">
            <a:solidFill>
              <a:srgbClr val="00B050"/>
            </a:solidFill>
          </a:ln>
        </p:spPr>
        <p:txBody>
          <a:bodyPr wrap="square" rtlCol="0">
            <a:spAutoFit/>
          </a:bodyPr>
          <a:lstStyle/>
          <a:p>
            <a:pPr algn="ctr"/>
            <a:r>
              <a:rPr lang="en-GB" sz="1600" b="1" dirty="0"/>
              <a:t>Vein</a:t>
            </a:r>
          </a:p>
        </p:txBody>
      </p:sp>
      <p:sp>
        <p:nvSpPr>
          <p:cNvPr id="90" name="TextBox 89">
            <a:hlinkClick r:id="rId19"/>
            <a:extLst>
              <a:ext uri="{FF2B5EF4-FFF2-40B4-BE49-F238E27FC236}">
                <a16:creationId xmlns:a16="http://schemas.microsoft.com/office/drawing/2014/main" id="{90C129A8-F598-42FD-A593-F0A60B60FAC7}"/>
              </a:ext>
            </a:extLst>
          </p:cNvPr>
          <p:cNvSpPr txBox="1"/>
          <p:nvPr/>
        </p:nvSpPr>
        <p:spPr>
          <a:xfrm>
            <a:off x="4991072" y="6399384"/>
            <a:ext cx="1217451" cy="338554"/>
          </a:xfrm>
          <a:prstGeom prst="rect">
            <a:avLst/>
          </a:prstGeom>
          <a:solidFill>
            <a:srgbClr val="92D050"/>
          </a:solidFill>
          <a:ln w="57150">
            <a:solidFill>
              <a:srgbClr val="00B050"/>
            </a:solidFill>
          </a:ln>
        </p:spPr>
        <p:txBody>
          <a:bodyPr wrap="square" rtlCol="0">
            <a:spAutoFit/>
          </a:bodyPr>
          <a:lstStyle/>
          <a:p>
            <a:pPr algn="ctr"/>
            <a:r>
              <a:rPr lang="en-GB" sz="1600" b="1" dirty="0"/>
              <a:t>Capillary</a:t>
            </a:r>
          </a:p>
        </p:txBody>
      </p:sp>
    </p:spTree>
    <p:extLst>
      <p:ext uri="{BB962C8B-B14F-4D97-AF65-F5344CB8AC3E}">
        <p14:creationId xmlns:p14="http://schemas.microsoft.com/office/powerpoint/2010/main" val="25749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0-#ppt_w/2"/>
                                          </p:val>
                                        </p:tav>
                                        <p:tav tm="100000">
                                          <p:val>
                                            <p:strVal val="#ppt_x"/>
                                          </p:val>
                                        </p:tav>
                                      </p:tavLst>
                                    </p:anim>
                                    <p:anim calcmode="lin" valueType="num">
                                      <p:cBhvr additive="base">
                                        <p:cTn id="8" dur="500" fill="hold"/>
                                        <p:tgtEl>
                                          <p:spTgt spid="8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0-#ppt_w/2"/>
                                          </p:val>
                                        </p:tav>
                                        <p:tav tm="100000">
                                          <p:val>
                                            <p:strVal val="#ppt_x"/>
                                          </p:val>
                                        </p:tav>
                                      </p:tavLst>
                                    </p:anim>
                                    <p:anim calcmode="lin" valueType="num">
                                      <p:cBhvr additive="base">
                                        <p:cTn id="12" dur="500" fill="hold"/>
                                        <p:tgtEl>
                                          <p:spTgt spid="8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0-#ppt_w/2"/>
                                          </p:val>
                                        </p:tav>
                                        <p:tav tm="100000">
                                          <p:val>
                                            <p:strVal val="#ppt_x"/>
                                          </p:val>
                                        </p:tav>
                                      </p:tavLst>
                                    </p:anim>
                                    <p:anim calcmode="lin" valueType="num">
                                      <p:cBhvr additive="base">
                                        <p:cTn id="16"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Cells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Picture 14" descr="A diagram of the circulatory system&#10;&#10;Description automatically generated">
            <a:extLst>
              <a:ext uri="{FF2B5EF4-FFF2-40B4-BE49-F238E27FC236}">
                <a16:creationId xmlns:a16="http://schemas.microsoft.com/office/drawing/2014/main" id="{3D695985-A161-1276-99B3-A2AB0D2872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9590" y="5002515"/>
            <a:ext cx="2237103" cy="1258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465</TotalTime>
  <Words>310</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25</cp:revision>
  <dcterms:created xsi:type="dcterms:W3CDTF">2020-08-09T12:15:05Z</dcterms:created>
  <dcterms:modified xsi:type="dcterms:W3CDTF">2024-04-07T11:41:52Z</dcterms:modified>
</cp:coreProperties>
</file>