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51" d="100"/>
          <a:sy n="51" d="100"/>
        </p:scale>
        <p:origin x="136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22CA53-6AE4-4496-B779-CE68C774FE7F}" type="datetimeFigureOut">
              <a:rPr lang="en-GB" smtClean="0"/>
              <a:t>10/04/2019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735614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22CA53-6AE4-4496-B779-CE68C774FE7F}" type="datetimeFigureOut">
              <a:rPr lang="en-GB" smtClean="0"/>
              <a:t>10/04/2019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609307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22CA53-6AE4-4496-B779-CE68C774FE7F}" type="datetimeFigureOut">
              <a:rPr lang="en-GB" smtClean="0"/>
              <a:t>10/04/2019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2097879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22CA53-6AE4-4496-B779-CE68C774FE7F}" type="datetimeFigureOut">
              <a:rPr lang="en-GB" smtClean="0"/>
              <a:t>10/04/2019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925448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422CA53-6AE4-4496-B779-CE68C774FE7F}" type="datetimeFigureOut">
              <a:rPr lang="en-GB" smtClean="0"/>
              <a:t>10/04/2019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273818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22CA53-6AE4-4496-B779-CE68C774FE7F}" type="datetimeFigureOut">
              <a:rPr lang="en-GB" smtClean="0"/>
              <a:t>10/04/2019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333266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22CA53-6AE4-4496-B779-CE68C774FE7F}" type="datetimeFigureOut">
              <a:rPr lang="en-GB" smtClean="0"/>
              <a:t>10/04/2019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729705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22CA53-6AE4-4496-B779-CE68C774FE7F}" type="datetimeFigureOut">
              <a:rPr lang="en-GB" smtClean="0"/>
              <a:t>10/04/2019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240548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22CA53-6AE4-4496-B779-CE68C774FE7F}" type="datetimeFigureOut">
              <a:rPr lang="en-GB" smtClean="0"/>
              <a:t>10/04/2019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921464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422CA53-6AE4-4496-B779-CE68C774FE7F}" type="datetimeFigureOut">
              <a:rPr lang="en-GB" smtClean="0"/>
              <a:t>10/04/2019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2513382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422CA53-6AE4-4496-B779-CE68C774FE7F}" type="datetimeFigureOut">
              <a:rPr lang="en-GB" smtClean="0"/>
              <a:t>10/04/2019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3808246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422CA53-6AE4-4496-B779-CE68C774FE7F}" type="datetimeFigureOut">
              <a:rPr lang="en-GB" smtClean="0"/>
              <a:t>10/04/2019</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41CE97C-0FB0-4D1D-9028-854BC2567842}" type="slidenum">
              <a:rPr lang="en-GB" smtClean="0"/>
              <a:t>‹#›</a:t>
            </a:fld>
            <a:endParaRPr lang="en-GB"/>
          </a:p>
        </p:txBody>
      </p:sp>
    </p:spTree>
    <p:extLst>
      <p:ext uri="{BB962C8B-B14F-4D97-AF65-F5344CB8AC3E}">
        <p14:creationId xmlns:p14="http://schemas.microsoft.com/office/powerpoint/2010/main" val="13861395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1A743CBA-3AA6-4C2C-892D-D9E108A80137}"/>
              </a:ext>
            </a:extLst>
          </p:cNvPr>
          <p:cNvPicPr>
            <a:picLocks noChangeAspect="1"/>
          </p:cNvPicPr>
          <p:nvPr/>
        </p:nvPicPr>
        <p:blipFill rotWithShape="1">
          <a:blip r:embed="rId2"/>
          <a:srcRect r="55468"/>
          <a:stretch/>
        </p:blipFill>
        <p:spPr>
          <a:xfrm>
            <a:off x="4262272" y="687000"/>
            <a:ext cx="2595728" cy="3278779"/>
          </a:xfrm>
          <a:prstGeom prst="rect">
            <a:avLst/>
          </a:prstGeom>
        </p:spPr>
      </p:pic>
      <p:sp>
        <p:nvSpPr>
          <p:cNvPr id="4" name="Title 1">
            <a:extLst>
              <a:ext uri="{FF2B5EF4-FFF2-40B4-BE49-F238E27FC236}">
                <a16:creationId xmlns:a16="http://schemas.microsoft.com/office/drawing/2014/main" id="{56A8EE7B-11C3-44B5-87C3-F376770D755D}"/>
              </a:ext>
            </a:extLst>
          </p:cNvPr>
          <p:cNvSpPr>
            <a:spLocks noGrp="1"/>
          </p:cNvSpPr>
          <p:nvPr>
            <p:ph type="ctrTitle"/>
          </p:nvPr>
        </p:nvSpPr>
        <p:spPr>
          <a:xfrm>
            <a:off x="-22537" y="-734346"/>
            <a:ext cx="6858000" cy="1245621"/>
          </a:xfrm>
        </p:spPr>
        <p:txBody>
          <a:bodyPr>
            <a:noAutofit/>
          </a:bodyPr>
          <a:lstStyle/>
          <a:p>
            <a:pPr algn="l"/>
            <a:r>
              <a:rPr lang="en-GB" sz="2400" b="1" dirty="0">
                <a:solidFill>
                  <a:srgbClr val="00B050"/>
                </a:solidFill>
                <a:latin typeface="Comic Sans MS" pitchFamily="66" charset="0"/>
              </a:rPr>
              <a:t>Cloning Animals</a:t>
            </a:r>
          </a:p>
        </p:txBody>
      </p:sp>
      <p:sp>
        <p:nvSpPr>
          <p:cNvPr id="5" name="TextBox 4">
            <a:extLst>
              <a:ext uri="{FF2B5EF4-FFF2-40B4-BE49-F238E27FC236}">
                <a16:creationId xmlns:a16="http://schemas.microsoft.com/office/drawing/2014/main" id="{3EFB4D6E-7FDD-4278-B7F6-483B8940D612}"/>
              </a:ext>
            </a:extLst>
          </p:cNvPr>
          <p:cNvSpPr txBox="1"/>
          <p:nvPr/>
        </p:nvSpPr>
        <p:spPr>
          <a:xfrm>
            <a:off x="4659682" y="0"/>
            <a:ext cx="2198318" cy="523220"/>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lvl="0" defTabSz="914400">
              <a:defRPr/>
            </a:pPr>
            <a:r>
              <a:rPr lang="en-GB" sz="1200" kern="0" dirty="0">
                <a:solidFill>
                  <a:prstClr val="black"/>
                </a:solidFill>
              </a:rPr>
              <a:t>Inheritance:  </a:t>
            </a:r>
            <a:r>
              <a:rPr lang="en-GB" sz="1200" dirty="0"/>
              <a:t>4.6.1.2</a:t>
            </a:r>
            <a:endParaRPr lang="en-GB" sz="1200" kern="0" dirty="0">
              <a:solidFill>
                <a:prstClr val="black"/>
              </a:solidFill>
            </a:endParaRPr>
          </a:p>
        </p:txBody>
      </p:sp>
      <p:sp>
        <p:nvSpPr>
          <p:cNvPr id="12" name="TextBox 11">
            <a:extLst>
              <a:ext uri="{FF2B5EF4-FFF2-40B4-BE49-F238E27FC236}">
                <a16:creationId xmlns:a16="http://schemas.microsoft.com/office/drawing/2014/main" id="{7756468E-35E6-4B84-8D88-40ABF41FAFF6}"/>
              </a:ext>
            </a:extLst>
          </p:cNvPr>
          <p:cNvSpPr txBox="1"/>
          <p:nvPr/>
        </p:nvSpPr>
        <p:spPr>
          <a:xfrm>
            <a:off x="98276" y="548501"/>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9C35B522-36B3-45AF-8D0E-F98E625B6AB0}"/>
              </a:ext>
            </a:extLst>
          </p:cNvPr>
          <p:cNvSpPr/>
          <p:nvPr/>
        </p:nvSpPr>
        <p:spPr>
          <a:xfrm>
            <a:off x="98278" y="963024"/>
            <a:ext cx="3947629" cy="144655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A developing embryo is removed from a pregnant animal at an early stage, before the embryo's cells have had time to become specialised. The cells are separated, grown for a while in a laboratory, and then transplanted into host mothers.</a:t>
            </a:r>
          </a:p>
          <a:p>
            <a:pPr algn="just"/>
            <a:r>
              <a:rPr lang="en-US" sz="1100" dirty="0"/>
              <a:t>When the </a:t>
            </a:r>
            <a:r>
              <a:rPr lang="en-US" sz="1100" i="1" dirty="0"/>
              <a:t>offspring</a:t>
            </a:r>
            <a:r>
              <a:rPr lang="en-US" sz="1100" dirty="0"/>
              <a:t> are born, they are identical to each other. They are not identical to their host mothers, because they contain different genetic information (the </a:t>
            </a:r>
            <a:r>
              <a:rPr lang="en-US" sz="1100" dirty="0" err="1"/>
              <a:t>offsprings</a:t>
            </a:r>
            <a:r>
              <a:rPr lang="en-US" sz="1100" dirty="0"/>
              <a:t>' DNA comes from the original pregnant animal and the father).</a:t>
            </a:r>
          </a:p>
        </p:txBody>
      </p:sp>
      <p:sp>
        <p:nvSpPr>
          <p:cNvPr id="19" name="Rectangle 18">
            <a:extLst>
              <a:ext uri="{FF2B5EF4-FFF2-40B4-BE49-F238E27FC236}">
                <a16:creationId xmlns:a16="http://schemas.microsoft.com/office/drawing/2014/main" id="{BE2B350A-E8E8-4439-B95B-69BD92FB282F}"/>
              </a:ext>
            </a:extLst>
          </p:cNvPr>
          <p:cNvSpPr/>
          <p:nvPr/>
        </p:nvSpPr>
        <p:spPr>
          <a:xfrm>
            <a:off x="2669869" y="3978498"/>
            <a:ext cx="4042971" cy="76944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GB" sz="1100" dirty="0"/>
              <a:t>Fusion cell cloning involves replacing the nucleus of an unfertilised egg with the nucleus from a different cell. The replacement nucleus can come from an embryo, but if it comes from an adult cell, it is called adult cell cloning</a:t>
            </a:r>
            <a:r>
              <a:rPr lang="en-US" sz="1100" dirty="0"/>
              <a:t>.</a:t>
            </a:r>
          </a:p>
        </p:txBody>
      </p:sp>
      <p:sp>
        <p:nvSpPr>
          <p:cNvPr id="23" name="Rectangle 22">
            <a:extLst>
              <a:ext uri="{FF2B5EF4-FFF2-40B4-BE49-F238E27FC236}">
                <a16:creationId xmlns:a16="http://schemas.microsoft.com/office/drawing/2014/main" id="{6579BB69-2A1B-44DA-9BE0-5B82EEF89A4A}"/>
              </a:ext>
            </a:extLst>
          </p:cNvPr>
          <p:cNvSpPr/>
          <p:nvPr/>
        </p:nvSpPr>
        <p:spPr>
          <a:xfrm>
            <a:off x="98276" y="2547097"/>
            <a:ext cx="4323412" cy="1184940"/>
          </a:xfrm>
          <a:prstGeom prst="rect">
            <a:avLst/>
          </a:prstGeom>
          <a:ln w="28575">
            <a:solidFill>
              <a:srgbClr val="00B0F0"/>
            </a:solidFill>
            <a:prstDash val="dash"/>
          </a:ln>
        </p:spPr>
        <p:txBody>
          <a:bodyPr wrap="square">
            <a:spAutoFit/>
          </a:bodyPr>
          <a:lstStyle/>
          <a:p>
            <a:pPr algn="just"/>
            <a:r>
              <a:rPr lang="en-US" sz="1100" b="1" dirty="0"/>
              <a:t>Using the diagram explain how embryo cloning is carried out</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32" name="Rectangle 31">
            <a:extLst>
              <a:ext uri="{FF2B5EF4-FFF2-40B4-BE49-F238E27FC236}">
                <a16:creationId xmlns:a16="http://schemas.microsoft.com/office/drawing/2014/main" id="{A2361319-3FE2-49C7-9D27-44E66D8632D5}"/>
              </a:ext>
            </a:extLst>
          </p:cNvPr>
          <p:cNvSpPr/>
          <p:nvPr/>
        </p:nvSpPr>
        <p:spPr>
          <a:xfrm>
            <a:off x="98276" y="6713327"/>
            <a:ext cx="2473380" cy="2277547"/>
          </a:xfrm>
          <a:prstGeom prst="rect">
            <a:avLst/>
          </a:prstGeom>
          <a:ln w="28575">
            <a:solidFill>
              <a:srgbClr val="00B0F0"/>
            </a:solidFill>
            <a:prstDash val="dash"/>
          </a:ln>
        </p:spPr>
        <p:txBody>
          <a:bodyPr wrap="square">
            <a:spAutoFit/>
          </a:bodyPr>
          <a:lstStyle/>
          <a:p>
            <a:pPr algn="just"/>
            <a:r>
              <a:rPr lang="en-US" sz="1100" b="1" dirty="0"/>
              <a:t>Discuss the benefits and drawbacks in  cloning</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21" name="Arrow: Down 20">
            <a:extLst>
              <a:ext uri="{FF2B5EF4-FFF2-40B4-BE49-F238E27FC236}">
                <a16:creationId xmlns:a16="http://schemas.microsoft.com/office/drawing/2014/main" id="{EC8D53ED-DBFD-4C8F-A97B-B85EFACEFB55}"/>
              </a:ext>
            </a:extLst>
          </p:cNvPr>
          <p:cNvSpPr/>
          <p:nvPr/>
        </p:nvSpPr>
        <p:spPr>
          <a:xfrm>
            <a:off x="3499221" y="328098"/>
            <a:ext cx="410230" cy="542079"/>
          </a:xfrm>
          <a:prstGeom prst="downArrow">
            <a:avLst>
              <a:gd name="adj1" fmla="val 43493"/>
              <a:gd name="adj2" fmla="val 46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a:extLst>
              <a:ext uri="{FF2B5EF4-FFF2-40B4-BE49-F238E27FC236}">
                <a16:creationId xmlns:a16="http://schemas.microsoft.com/office/drawing/2014/main" id="{5297378E-24FC-47DA-92C5-EB3567A8C3EA}"/>
              </a:ext>
            </a:extLst>
          </p:cNvPr>
          <p:cNvPicPr>
            <a:picLocks noChangeAspect="1"/>
          </p:cNvPicPr>
          <p:nvPr/>
        </p:nvPicPr>
        <p:blipFill rotWithShape="1">
          <a:blip r:embed="rId3"/>
          <a:srcRect r="55781" b="12781"/>
          <a:stretch/>
        </p:blipFill>
        <p:spPr>
          <a:xfrm>
            <a:off x="196489" y="3732037"/>
            <a:ext cx="2473380" cy="2744183"/>
          </a:xfrm>
          <a:prstGeom prst="rect">
            <a:avLst/>
          </a:prstGeom>
        </p:spPr>
      </p:pic>
      <p:sp>
        <p:nvSpPr>
          <p:cNvPr id="29" name="Rectangle 28">
            <a:extLst>
              <a:ext uri="{FF2B5EF4-FFF2-40B4-BE49-F238E27FC236}">
                <a16:creationId xmlns:a16="http://schemas.microsoft.com/office/drawing/2014/main" id="{9422867D-1AD2-4739-8185-17BFA6CF004A}"/>
              </a:ext>
            </a:extLst>
          </p:cNvPr>
          <p:cNvSpPr/>
          <p:nvPr/>
        </p:nvSpPr>
        <p:spPr>
          <a:xfrm>
            <a:off x="2777325" y="4861164"/>
            <a:ext cx="3935515" cy="1738938"/>
          </a:xfrm>
          <a:prstGeom prst="rect">
            <a:avLst/>
          </a:prstGeom>
          <a:ln w="28575">
            <a:solidFill>
              <a:srgbClr val="00B0F0"/>
            </a:solidFill>
            <a:prstDash val="dash"/>
          </a:ln>
        </p:spPr>
        <p:txBody>
          <a:bodyPr wrap="square">
            <a:spAutoFit/>
          </a:bodyPr>
          <a:lstStyle/>
          <a:p>
            <a:pPr algn="just"/>
            <a:r>
              <a:rPr lang="en-US" sz="1100" b="1" dirty="0"/>
              <a:t>Using the diagram explain how fusion cloning is carried out</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30" name="Rectangle 29">
            <a:extLst>
              <a:ext uri="{FF2B5EF4-FFF2-40B4-BE49-F238E27FC236}">
                <a16:creationId xmlns:a16="http://schemas.microsoft.com/office/drawing/2014/main" id="{8824B352-BBB3-4E8F-B459-B80B401C72D0}"/>
              </a:ext>
            </a:extLst>
          </p:cNvPr>
          <p:cNvSpPr/>
          <p:nvPr/>
        </p:nvSpPr>
        <p:spPr>
          <a:xfrm>
            <a:off x="2723596" y="6713327"/>
            <a:ext cx="4042971" cy="212365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GB" sz="1100" b="1" dirty="0"/>
              <a:t>Ethics of Cloning</a:t>
            </a:r>
          </a:p>
          <a:p>
            <a:pPr algn="just"/>
            <a:r>
              <a:rPr lang="en-US" sz="1100" dirty="0"/>
              <a:t>Serious ethical concerns have been raised by the future possibility of harvesting organs from clones. Advocates of human therapeutic cloning believe the practice could provide genetically identical cells for regenerative medicine, and tissues and organs for transplantation.</a:t>
            </a:r>
          </a:p>
          <a:p>
            <a:pPr algn="just"/>
            <a:endParaRPr lang="en-US" sz="1100" dirty="0"/>
          </a:p>
          <a:p>
            <a:pPr algn="just"/>
            <a:r>
              <a:rPr lang="en-US" sz="1100" dirty="0"/>
              <a:t>Therapeutic cloning could produce stem cells with the same genetic make-up as the patient. The technique involves the transfer of the nucleus from a cell of the patient, to an egg cell whose nucleus has been removed. Stem cells produced in this way could be transferred to the patient.</a:t>
            </a:r>
          </a:p>
        </p:txBody>
      </p:sp>
    </p:spTree>
    <p:extLst>
      <p:ext uri="{BB962C8B-B14F-4D97-AF65-F5344CB8AC3E}">
        <p14:creationId xmlns:p14="http://schemas.microsoft.com/office/powerpoint/2010/main" val="33221211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1063</TotalTime>
  <Words>233</Words>
  <Application>Microsoft Office PowerPoint</Application>
  <PresentationFormat>On-screen Show (4:3)</PresentationFormat>
  <Paragraphs>17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Cloning Animals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Uses of Electromagnets</dc:title>
  <dc:creator>Chalky Chalk</dc:creator>
  <cp:lastModifiedBy>Chalky Chalk</cp:lastModifiedBy>
  <cp:revision>33</cp:revision>
  <dcterms:created xsi:type="dcterms:W3CDTF">2019-02-03T13:21:01Z</dcterms:created>
  <dcterms:modified xsi:type="dcterms:W3CDTF">2019-04-10T14:26:50Z</dcterms:modified>
</cp:coreProperties>
</file>