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08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D7B-B239-4CC1-9135-63BEDED9120C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8B8-9DB9-41CE-BDD0-7CFC10C0A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02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D7B-B239-4CC1-9135-63BEDED9120C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8B8-9DB9-41CE-BDD0-7CFC10C0A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44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D7B-B239-4CC1-9135-63BEDED9120C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8B8-9DB9-41CE-BDD0-7CFC10C0A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06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D7B-B239-4CC1-9135-63BEDED9120C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8B8-9DB9-41CE-BDD0-7CFC10C0A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22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D7B-B239-4CC1-9135-63BEDED9120C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8B8-9DB9-41CE-BDD0-7CFC10C0A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41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D7B-B239-4CC1-9135-63BEDED9120C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8B8-9DB9-41CE-BDD0-7CFC10C0A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22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D7B-B239-4CC1-9135-63BEDED9120C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8B8-9DB9-41CE-BDD0-7CFC10C0A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86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D7B-B239-4CC1-9135-63BEDED9120C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8B8-9DB9-41CE-BDD0-7CFC10C0A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69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D7B-B239-4CC1-9135-63BEDED9120C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8B8-9DB9-41CE-BDD0-7CFC10C0A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62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D7B-B239-4CC1-9135-63BEDED9120C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8B8-9DB9-41CE-BDD0-7CFC10C0A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0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BD7B-B239-4CC1-9135-63BEDED9120C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8B8-9DB9-41CE-BDD0-7CFC10C0A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0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2BD7B-B239-4CC1-9135-63BEDED9120C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D08B8-9DB9-41CE-BDD0-7CFC10C0A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7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30822" y="729465"/>
            <a:ext cx="1720066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bacteria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What are viruses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fungi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What are protoctista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64213" y="835400"/>
            <a:ext cx="1686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general overview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Bacilli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Cocci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 err="1">
                <a:solidFill>
                  <a:prstClr val="black"/>
                </a:solidFill>
                <a:latin typeface="Calibri" panose="020F0502020204030204"/>
              </a:rPr>
              <a:t>Spirilli</a:t>
            </a:r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Gram positive bacteria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Gram negative bacteria</a:t>
            </a:r>
            <a:endParaRPr lang="en-GB" sz="1200" b="1" dirty="0">
              <a:solidFill>
                <a:prstClr val="black"/>
              </a:solidFill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760197"/>
            <a:ext cx="1720066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678337" y="1026873"/>
            <a:ext cx="1686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general overview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How they are spread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comparison of size to other pathogens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The effect they have on plants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64213" y="3997187"/>
            <a:ext cx="1720066" cy="249299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30995" y="3997187"/>
            <a:ext cx="1686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general overview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HIV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Herpes Simplex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TMV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Bacteriaphage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How viruses infect cells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relative size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Why they are hard to treat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88069" y="4089834"/>
            <a:ext cx="1720066" cy="230832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721460" y="4265433"/>
            <a:ext cx="1686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general overview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How they differ from other pathogens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Malaria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How they infect people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they can be spread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C01DD12E-406D-4126-8C8B-BDD4EA9BE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61" y="4388181"/>
            <a:ext cx="2665637" cy="17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rotoctista diagram">
            <a:extLst>
              <a:ext uri="{FF2B5EF4-FFF2-40B4-BE49-F238E27FC236}">
                <a16:creationId xmlns:a16="http://schemas.microsoft.com/office/drawing/2014/main" id="{67EF70B5-4014-4818-8F49-650908B8E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803" y="4135393"/>
            <a:ext cx="2668210" cy="235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bacteria shapes diagram">
            <a:extLst>
              <a:ext uri="{FF2B5EF4-FFF2-40B4-BE49-F238E27FC236}">
                <a16:creationId xmlns:a16="http://schemas.microsoft.com/office/drawing/2014/main" id="{326F1A5D-0C5B-4D03-984C-5F9368808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2"/>
          <a:stretch/>
        </p:blipFill>
        <p:spPr bwMode="auto">
          <a:xfrm>
            <a:off x="1784279" y="342727"/>
            <a:ext cx="1045735" cy="153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acteria shapes diagram">
            <a:extLst>
              <a:ext uri="{FF2B5EF4-FFF2-40B4-BE49-F238E27FC236}">
                <a16:creationId xmlns:a16="http://schemas.microsoft.com/office/drawing/2014/main" id="{8C66684C-A391-48FF-8DA4-ECD5BA008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5" r="36158"/>
          <a:stretch/>
        </p:blipFill>
        <p:spPr bwMode="auto">
          <a:xfrm>
            <a:off x="2995774" y="766110"/>
            <a:ext cx="1392867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bacteria shapes diagram">
            <a:extLst>
              <a:ext uri="{FF2B5EF4-FFF2-40B4-BE49-F238E27FC236}">
                <a16:creationId xmlns:a16="http://schemas.microsoft.com/office/drawing/2014/main" id="{84E8C6AE-7892-497B-8A7B-F8D996C15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3"/>
          <a:stretch/>
        </p:blipFill>
        <p:spPr bwMode="auto">
          <a:xfrm>
            <a:off x="1817670" y="1753087"/>
            <a:ext cx="1263015" cy="15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fungi diagram">
            <a:extLst>
              <a:ext uri="{FF2B5EF4-FFF2-40B4-BE49-F238E27FC236}">
                <a16:creationId xmlns:a16="http://schemas.microsoft.com/office/drawing/2014/main" id="{994081AF-3848-40B6-92AF-EE3F8670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403" y="875769"/>
            <a:ext cx="2668210" cy="185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0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3B9BEA0-B1E6-4EE3-ABEA-9572E71E5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39" t="7058" r="21397" b="12329"/>
          <a:stretch/>
        </p:blipFill>
        <p:spPr>
          <a:xfrm>
            <a:off x="5969621" y="4199489"/>
            <a:ext cx="3160798" cy="2328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9BA07A-A136-4987-ABA7-E8DCD2BBE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22" r="22346" b="13059"/>
          <a:stretch/>
        </p:blipFill>
        <p:spPr>
          <a:xfrm>
            <a:off x="1416180" y="736140"/>
            <a:ext cx="3031995" cy="216680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30822" y="863359"/>
            <a:ext cx="1321728" cy="1665659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prstClr val="black"/>
                </a:solidFill>
              </a:rPr>
              <a:t>Examples of plant diseases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prstClr val="black"/>
                </a:solidFill>
              </a:rPr>
              <a:t>Explain how diseases are spread through direct transmission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prstClr val="black"/>
                </a:solidFill>
              </a:rPr>
              <a:t>Examples of animal diseases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prstClr val="black"/>
                </a:solidFill>
              </a:rPr>
              <a:t>Explain how diseases are spread through indirect transmission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64213" y="959358"/>
            <a:ext cx="1288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Black Sigatoka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Tobacco mosaic virus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Potato blight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Ring Rot</a:t>
            </a:r>
          </a:p>
          <a:p>
            <a:pPr lvl="0" algn="ctr" defTabSz="914400">
              <a:defRPr/>
            </a:pP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959357"/>
            <a:ext cx="1282110" cy="164501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678337" y="1034714"/>
            <a:ext cx="1248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Infuenza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Tuberculosis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HIV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Bacterial </a:t>
            </a:r>
            <a:r>
              <a:rPr lang="en-GB" sz="1200" b="1" dirty="0" err="1">
                <a:solidFill>
                  <a:prstClr val="black"/>
                </a:solidFill>
              </a:rPr>
              <a:t>meningititis</a:t>
            </a:r>
            <a:endParaRPr lang="en-GB" sz="1200" b="1" dirty="0">
              <a:solidFill>
                <a:prstClr val="black"/>
              </a:solidFill>
            </a:endParaRPr>
          </a:p>
          <a:p>
            <a:pPr lvl="0" algn="ctr" defTabSz="914400">
              <a:defRPr/>
            </a:pP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76842" y="4444409"/>
            <a:ext cx="1275708" cy="130780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76843" y="4588868"/>
            <a:ext cx="1275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contact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Inoculation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Ingestion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42662" y="4444408"/>
            <a:ext cx="1264620" cy="130448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683735" y="4588868"/>
            <a:ext cx="1223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Fomites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Vectors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Droplet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0A903D-31B9-49A1-8A70-98DFDADA7E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13" t="9887" r="23950" b="7314"/>
          <a:stretch/>
        </p:blipFill>
        <p:spPr>
          <a:xfrm>
            <a:off x="5960447" y="522370"/>
            <a:ext cx="3058127" cy="25059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C261CA9-5DB7-406D-8FC8-9C0C992719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15" t="4577" r="25583" b="13569"/>
          <a:stretch/>
        </p:blipFill>
        <p:spPr>
          <a:xfrm>
            <a:off x="1520457" y="4089834"/>
            <a:ext cx="2927718" cy="232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7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30822" y="729465"/>
            <a:ext cx="1336615" cy="202749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Summaries the factors that affect disease transmission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prstClr val="black"/>
                </a:solidFill>
              </a:rPr>
              <a:t>Explain physical defenses in plants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 how vectors transmit disease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prstClr val="black"/>
                </a:solidFill>
              </a:rPr>
              <a:t>Explain chemical defenses in plants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64213" y="835400"/>
            <a:ext cx="1264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Overcrowding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Poor nutrition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Compromised immunity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Climate change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976470"/>
            <a:ext cx="1336615" cy="140776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721460" y="1117770"/>
            <a:ext cx="1260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Water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Animals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Humans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64213" y="3997187"/>
            <a:ext cx="1720066" cy="249299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22590" y="4366519"/>
            <a:ext cx="1686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physical defences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 err="1">
                <a:solidFill>
                  <a:prstClr val="black"/>
                </a:solidFill>
                <a:latin typeface="Calibri" panose="020F0502020204030204"/>
              </a:rPr>
              <a:t>Callose</a:t>
            </a:r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 walls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Lignin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Plasmodesmata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88069" y="4274500"/>
            <a:ext cx="1293492" cy="184634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721460" y="4366519"/>
            <a:ext cx="1260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Insecticides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Anti-fungal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Anii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-bacterial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Insect repellents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toxins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7CDC15-C14D-4135-9D52-D7E08F9B7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24" t="25526" r="28025" b="29640"/>
          <a:stretch/>
        </p:blipFill>
        <p:spPr>
          <a:xfrm>
            <a:off x="6049926" y="911611"/>
            <a:ext cx="3094074" cy="1537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3A678D-BD0F-4122-8DE7-5D1CF0ACC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51" t="8609" r="21746" b="12948"/>
          <a:stretch/>
        </p:blipFill>
        <p:spPr>
          <a:xfrm>
            <a:off x="1478170" y="737155"/>
            <a:ext cx="2941430" cy="21451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3D7E47-456C-4870-AEBB-60D970777A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84" t="12019" r="25758" b="12948"/>
          <a:stretch/>
        </p:blipFill>
        <p:spPr>
          <a:xfrm>
            <a:off x="6049926" y="3955650"/>
            <a:ext cx="3094074" cy="23253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BA6D1E-346E-4C4E-BDA5-95E7503964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05" t="41160" r="51666" b="25711"/>
          <a:stretch/>
        </p:blipFill>
        <p:spPr>
          <a:xfrm>
            <a:off x="1843448" y="4366519"/>
            <a:ext cx="2718392" cy="170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0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15B5EA73-D161-4D70-8ACC-B41B8D7C2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2"/>
          <a:stretch/>
        </p:blipFill>
        <p:spPr bwMode="auto">
          <a:xfrm>
            <a:off x="1509824" y="3971910"/>
            <a:ext cx="2981141" cy="245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30822" y="729465"/>
            <a:ext cx="1479002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Describe how blood clots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prstClr val="black"/>
                </a:solidFill>
              </a:rPr>
              <a:t>Describe phagocytosis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prstClr val="black"/>
                </a:solidFill>
              </a:rPr>
              <a:t>Describe other non specific immune responses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prstClr val="black"/>
                </a:solidFill>
              </a:rPr>
              <a:t>Describe the structure of antibodies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64214" y="835400"/>
            <a:ext cx="1445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sz="1200" b="1" dirty="0"/>
              <a:t>Platelets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b="1" dirty="0"/>
              <a:t>Prothrombrin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b="1" dirty="0"/>
              <a:t>Calcium ions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b="1" dirty="0"/>
              <a:t>Thromboplastin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b="1" dirty="0"/>
              <a:t>Thrombin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b="1" dirty="0"/>
              <a:t>Fibrinogen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200" b="1" dirty="0"/>
              <a:t>Fibrin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760197"/>
            <a:ext cx="1479002" cy="21644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704764" y="1204731"/>
            <a:ext cx="1686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Phagocytosis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Inflammation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Clotting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dirty="0">
                <a:solidFill>
                  <a:prstClr val="black"/>
                </a:solidFill>
              </a:rPr>
              <a:t>Histamine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64213" y="4154031"/>
            <a:ext cx="1445611" cy="217174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30995" y="4268274"/>
            <a:ext cx="1378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Pathogens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Endocytosis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Exocytosis</a:t>
            </a:r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Phagosome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Lysosome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Phagolysosome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Digestive enzymes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88069" y="3971910"/>
            <a:ext cx="1530484" cy="230832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721461" y="4017454"/>
            <a:ext cx="1530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ysClr val="windowText" lastClr="000000"/>
                </a:solidFill>
              </a:rPr>
              <a:t>Antigen binding sites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ysClr val="windowText" lastClr="000000"/>
                </a:solidFill>
              </a:rPr>
              <a:t>Light chain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ysClr val="windowText" lastClr="000000"/>
                </a:solidFill>
              </a:rPr>
              <a:t>Disulfide bridge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ysClr val="windowText" lastClr="000000"/>
                </a:solidFill>
              </a:rPr>
              <a:t>Heavy chain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ysClr val="windowText" lastClr="000000"/>
                </a:solidFill>
              </a:rPr>
              <a:t>Receptor binding site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ysClr val="windowText" lastClr="000000"/>
                </a:solidFill>
              </a:rPr>
              <a:t>Variable region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ysClr val="windowText" lastClr="000000"/>
                </a:solidFill>
              </a:rPr>
              <a:t>Constant region</a:t>
            </a:r>
          </a:p>
          <a:p>
            <a:pPr lvl="0" algn="ctr" defTabSz="914400">
              <a:defRPr/>
            </a:pPr>
            <a:endParaRPr lang="en-GB" sz="12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1935F8-533D-44AE-9DEB-391ABA1352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73" r="24537" b="9228"/>
          <a:stretch/>
        </p:blipFill>
        <p:spPr>
          <a:xfrm>
            <a:off x="1573542" y="783720"/>
            <a:ext cx="2846057" cy="2367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62AF37-5D84-4DDC-A348-049A4B1EE7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27" t="13879" r="17735" b="7368"/>
          <a:stretch/>
        </p:blipFill>
        <p:spPr>
          <a:xfrm>
            <a:off x="6285338" y="4254058"/>
            <a:ext cx="2837006" cy="20355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7EE3FF-4F89-43BA-910D-44F66A0B2B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586" t="23335" r="27617" b="25526"/>
          <a:stretch/>
        </p:blipFill>
        <p:spPr>
          <a:xfrm>
            <a:off x="6183766" y="967646"/>
            <a:ext cx="3003335" cy="16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4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64212" y="1046389"/>
            <a:ext cx="1686675" cy="135490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how antibodies defend the body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humoral immunity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0"/>
            <a:ext cx="2641600" cy="30777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cell mediated immunity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7471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autoimmune diseases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130995" y="1046389"/>
            <a:ext cx="1686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Antibody complexes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Complementary shapes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Agglutinins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Anti-toxins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541209"/>
            <a:ext cx="1720066" cy="265010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678337" y="541208"/>
            <a:ext cx="16866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ysClr val="windowText" lastClr="000000"/>
                </a:solidFill>
              </a:rPr>
              <a:t>Antigen Presenting Cell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ysClr val="windowText" lastClr="000000"/>
                </a:solidFill>
              </a:rPr>
              <a:t>Pathogen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ysClr val="windowText" lastClr="000000"/>
                </a:solidFill>
              </a:rPr>
              <a:t>Antigen from pathogen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ysClr val="windowText" lastClr="000000"/>
                </a:solidFill>
              </a:rPr>
              <a:t>T Helper Cell Receptor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ysClr val="windowText" lastClr="000000"/>
                </a:solidFill>
              </a:rPr>
              <a:t>T Helper Cell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ysClr val="windowText" lastClr="000000"/>
                </a:solidFill>
              </a:rPr>
              <a:t>Killer T Cells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ysClr val="windowText" lastClr="000000"/>
                </a:solidFill>
              </a:rPr>
              <a:t>Interleukin producing T Cells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ysClr val="windowText" lastClr="000000"/>
                </a:solidFill>
              </a:rPr>
              <a:t>Memory T Cells</a:t>
            </a:r>
          </a:p>
          <a:p>
            <a:pPr lvl="0" algn="ctr" defTabSz="914400">
              <a:defRPr/>
            </a:pPr>
            <a:endParaRPr lang="en-GB" sz="12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64213" y="3997187"/>
            <a:ext cx="1720066" cy="249299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30995" y="4193790"/>
            <a:ext cx="1686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ysClr val="windowText" lastClr="000000"/>
                </a:solidFill>
              </a:rPr>
              <a:t>Pathogen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ysClr val="windowText" lastClr="000000"/>
                </a:solidFill>
              </a:rPr>
              <a:t>Antigens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ysClr val="windowText" lastClr="000000"/>
                </a:solidFill>
              </a:rPr>
              <a:t>B Cell antibody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ysClr val="windowText" lastClr="000000"/>
                </a:solidFill>
              </a:rPr>
              <a:t>B Cell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ysClr val="windowText" lastClr="000000"/>
                </a:solidFill>
              </a:rPr>
              <a:t>T Helper binding site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ysClr val="windowText" lastClr="000000"/>
                </a:solidFill>
              </a:rPr>
              <a:t>T Helper Cell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ysClr val="windowText" lastClr="000000"/>
                </a:solidFill>
              </a:rPr>
              <a:t>B Memory Cells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200" b="1" kern="0" dirty="0">
                <a:solidFill>
                  <a:sysClr val="windowText" lastClr="000000"/>
                </a:solidFill>
              </a:rPr>
              <a:t>Plasma B Cell</a:t>
            </a:r>
          </a:p>
          <a:p>
            <a:pPr lvl="0" algn="ctr" defTabSz="914400">
              <a:defRPr/>
            </a:pPr>
            <a:endParaRPr lang="en-GB" sz="12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88069" y="4089834"/>
            <a:ext cx="1720066" cy="230832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721460" y="4448639"/>
            <a:ext cx="1686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overview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How they are caused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 autoimmunity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Give some examples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Image result for how antibodies defend the body">
            <a:extLst>
              <a:ext uri="{FF2B5EF4-FFF2-40B4-BE49-F238E27FC236}">
                <a16:creationId xmlns:a16="http://schemas.microsoft.com/office/drawing/2014/main" id="{C046767D-8EBC-427F-ABA1-659A9776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12" y="331841"/>
            <a:ext cx="2089460" cy="294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autoimmune diseases">
            <a:extLst>
              <a:ext uri="{FF2B5EF4-FFF2-40B4-BE49-F238E27FC236}">
                <a16:creationId xmlns:a16="http://schemas.microsoft.com/office/drawing/2014/main" id="{28952DA4-22CC-42D2-9012-9DAA2C968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72" y="4021062"/>
            <a:ext cx="2469115" cy="246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B72671-2190-43CB-A337-21929085E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061" y="3861918"/>
            <a:ext cx="1221748" cy="1173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37676-D765-4B52-9E79-CE2AB2321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184" y="4448639"/>
            <a:ext cx="1071487" cy="1173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8AE6A8-C6D4-435A-A117-91F6007E7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045" y="5356199"/>
            <a:ext cx="753522" cy="1304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F9FD4B-FE37-4531-81F8-031B0C14E9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4965" y="5770343"/>
            <a:ext cx="1309038" cy="1087657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A1775F2-60FB-4368-9472-724CEEE11F56}"/>
              </a:ext>
            </a:extLst>
          </p:cNvPr>
          <p:cNvCxnSpPr>
            <a:cxnSpLocks/>
          </p:cNvCxnSpPr>
          <p:nvPr/>
        </p:nvCxnSpPr>
        <p:spPr>
          <a:xfrm>
            <a:off x="3072809" y="4448639"/>
            <a:ext cx="435935" cy="1765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2D272F6-FDA4-4E9E-94AA-788550053767}"/>
              </a:ext>
            </a:extLst>
          </p:cNvPr>
          <p:cNvCxnSpPr>
            <a:cxnSpLocks/>
          </p:cNvCxnSpPr>
          <p:nvPr/>
        </p:nvCxnSpPr>
        <p:spPr>
          <a:xfrm flipH="1">
            <a:off x="2607690" y="5211884"/>
            <a:ext cx="593103" cy="41019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94CA06A-7F6F-45F7-963B-CE36B0F28D3E}"/>
              </a:ext>
            </a:extLst>
          </p:cNvPr>
          <p:cNvCxnSpPr>
            <a:cxnSpLocks/>
          </p:cNvCxnSpPr>
          <p:nvPr/>
        </p:nvCxnSpPr>
        <p:spPr>
          <a:xfrm>
            <a:off x="3867561" y="5682586"/>
            <a:ext cx="0" cy="32561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68795611-BE04-4E7D-BBFB-16986A9CD1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342" y="31317"/>
            <a:ext cx="2052683" cy="187777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82F2BD3-023F-4666-8D75-E23DC695BA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672" y="2003553"/>
            <a:ext cx="1574087" cy="1354282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B6AF253-99B4-4089-BC12-32742D4A933C}"/>
              </a:ext>
            </a:extLst>
          </p:cNvPr>
          <p:cNvCxnSpPr>
            <a:cxnSpLocks/>
          </p:cNvCxnSpPr>
          <p:nvPr/>
        </p:nvCxnSpPr>
        <p:spPr>
          <a:xfrm flipH="1">
            <a:off x="7611083" y="1800819"/>
            <a:ext cx="430600" cy="3110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45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64213" y="1046389"/>
            <a:ext cx="1291406" cy="174765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vaccines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the development of antibiotic resistance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what antibiotics are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Describe what medicines are and where they come from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130995" y="1039718"/>
            <a:ext cx="1291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vaccines work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How vaccines are made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vaccine prevent disease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760197"/>
            <a:ext cx="1720066" cy="1467969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678337" y="774692"/>
            <a:ext cx="1686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antibiotics do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How new antibiotics work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they were discovered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64213" y="3997187"/>
            <a:ext cx="1720066" cy="249299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30995" y="3997187"/>
            <a:ext cx="1686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antibiotic resistance is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How antibiotic resistant bacteria develop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antibiotic resistant bacteria are a problem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88069" y="4089834"/>
            <a:ext cx="1720066" cy="230832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721460" y="4448639"/>
            <a:ext cx="1686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information to include: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Penicillin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Docetaxel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Aspirin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 err="1">
                <a:solidFill>
                  <a:prstClr val="black"/>
                </a:solidFill>
                <a:latin typeface="Calibri" panose="020F0502020204030204"/>
              </a:rPr>
              <a:t>Prialt</a:t>
            </a:r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Vancomycin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Digoxin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32D9804E-904F-4339-85DB-1E1452C35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19" y="921821"/>
            <a:ext cx="3174652" cy="216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antibiotics">
            <a:extLst>
              <a:ext uri="{FF2B5EF4-FFF2-40B4-BE49-F238E27FC236}">
                <a16:creationId xmlns:a16="http://schemas.microsoft.com/office/drawing/2014/main" id="{30F9F3F9-373D-4369-A414-2954FD40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18" y="666581"/>
            <a:ext cx="26670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815416-8F13-47F7-B33C-3AEB49BE3E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056"/>
          <a:stretch/>
        </p:blipFill>
        <p:spPr>
          <a:xfrm>
            <a:off x="2181897" y="3824561"/>
            <a:ext cx="2090420" cy="3019349"/>
          </a:xfrm>
          <a:prstGeom prst="rect">
            <a:avLst/>
          </a:prstGeom>
        </p:spPr>
      </p:pic>
      <p:pic>
        <p:nvPicPr>
          <p:cNvPr id="5126" name="Picture 6" descr="Image result for medicine discovery">
            <a:extLst>
              <a:ext uri="{FF2B5EF4-FFF2-40B4-BE49-F238E27FC236}">
                <a16:creationId xmlns:a16="http://schemas.microsoft.com/office/drawing/2014/main" id="{D9CA248B-BC08-4E83-A63E-A198EC05E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1"/>
          <a:stretch/>
        </p:blipFill>
        <p:spPr bwMode="auto">
          <a:xfrm>
            <a:off x="6441526" y="3986295"/>
            <a:ext cx="2611492" cy="24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0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E78F43C374B4B832AF8735A4A1964" ma:contentTypeVersion="4" ma:contentTypeDescription="Create a new document." ma:contentTypeScope="" ma:versionID="111d52823946aa897e94fcc5d59af8bf">
  <xsd:schema xmlns:xsd="http://www.w3.org/2001/XMLSchema" xmlns:xs="http://www.w3.org/2001/XMLSchema" xmlns:p="http://schemas.microsoft.com/office/2006/metadata/properties" xmlns:ns2="769298bc-ba72-45b7-b5ff-56b26ce5c177" targetNamespace="http://schemas.microsoft.com/office/2006/metadata/properties" ma:root="true" ma:fieldsID="1e5b473d90c0d22401daf840398bceaf" ns2:_="">
    <xsd:import namespace="769298bc-ba72-45b7-b5ff-56b26ce5c1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298bc-ba72-45b7-b5ff-56b26ce5c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956F43-70C8-4954-BCD0-B825FA82B07E}"/>
</file>

<file path=customXml/itemProps2.xml><?xml version="1.0" encoding="utf-8"?>
<ds:datastoreItem xmlns:ds="http://schemas.openxmlformats.org/officeDocument/2006/customXml" ds:itemID="{BB13A10C-A05D-4328-9C57-B11999BB8DD1}"/>
</file>

<file path=customXml/itemProps3.xml><?xml version="1.0" encoding="utf-8"?>
<ds:datastoreItem xmlns:ds="http://schemas.openxmlformats.org/officeDocument/2006/customXml" ds:itemID="{5848E3FF-6CD2-4003-B1F2-B4F6A09DE51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2408</TotalTime>
  <Words>494</Words>
  <Application>Microsoft Office PowerPoint</Application>
  <PresentationFormat>On-screen Show (4:3)</PresentationFormat>
  <Paragraphs>168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50</cp:revision>
  <dcterms:created xsi:type="dcterms:W3CDTF">2019-02-21T08:53:05Z</dcterms:created>
  <dcterms:modified xsi:type="dcterms:W3CDTF">2019-03-05T21:44:09Z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0x010100F73E78F43C374B4B832AF8735A4A1964</vt:lpwstr>
  </property>
</Properties>
</file>