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08/02/2024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s://www.youtube.com/watch?v=CnO2UrdZ1ag&amp;t=26s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1043B3-6A72-D07F-B9DE-7C28E28BAB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642" t="23112" r="14228" b="51939"/>
          <a:stretch/>
        </p:blipFill>
        <p:spPr>
          <a:xfrm>
            <a:off x="5527342" y="7756526"/>
            <a:ext cx="1189629" cy="118158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6420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Concentration Calculation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87B0A4-2536-9167-C39F-3262632A162A}"/>
              </a:ext>
            </a:extLst>
          </p:cNvPr>
          <p:cNvSpPr txBox="1"/>
          <p:nvPr/>
        </p:nvSpPr>
        <p:spPr>
          <a:xfrm rot="16200000">
            <a:off x="-956745" y="6269644"/>
            <a:ext cx="3213154" cy="47050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1032526"/>
            <a:ext cx="620973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</a:rPr>
              <a:t>25.00 cm</a:t>
            </a:r>
            <a:r>
              <a:rPr lang="en-GB" b="1" i="0" baseline="30000" dirty="0">
                <a:solidFill>
                  <a:srgbClr val="222222"/>
                </a:solidFill>
                <a:effectLst/>
              </a:rPr>
              <a:t>3</a:t>
            </a:r>
            <a:r>
              <a:rPr lang="en-GB" b="1" i="0" dirty="0">
                <a:solidFill>
                  <a:srgbClr val="222222"/>
                </a:solidFill>
                <a:effectLst/>
              </a:rPr>
              <a:t> of the hydrochloric acid reacted with 23.30 cm</a:t>
            </a:r>
            <a:r>
              <a:rPr lang="en-GB" b="1" i="0" baseline="30000" dirty="0">
                <a:solidFill>
                  <a:srgbClr val="222222"/>
                </a:solidFill>
                <a:effectLst/>
              </a:rPr>
              <a:t>3</a:t>
            </a:r>
            <a:r>
              <a:rPr lang="en-GB" b="1" i="0" dirty="0">
                <a:solidFill>
                  <a:srgbClr val="222222"/>
                </a:solidFill>
                <a:effectLst/>
              </a:rPr>
              <a:t> of the 0.100 mol/dm</a:t>
            </a:r>
            <a:r>
              <a:rPr lang="en-GB" b="1" i="0" baseline="30000" dirty="0">
                <a:solidFill>
                  <a:srgbClr val="222222"/>
                </a:solidFill>
                <a:effectLst/>
              </a:rPr>
              <a:t>3</a:t>
            </a:r>
            <a:r>
              <a:rPr lang="en-GB" b="1" i="0" dirty="0">
                <a:solidFill>
                  <a:srgbClr val="222222"/>
                </a:solidFill>
                <a:effectLst/>
              </a:rPr>
              <a:t> barium hydroxide solution.  The equation for the reaction is: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pt-BR" b="1" i="0" dirty="0">
                <a:solidFill>
                  <a:srgbClr val="222222"/>
                </a:solidFill>
                <a:effectLst/>
              </a:rPr>
              <a:t>2 HCl(aq) + Ba(OH)</a:t>
            </a:r>
            <a:r>
              <a:rPr lang="pt-BR" b="1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pt-BR" b="1" i="0" dirty="0">
                <a:solidFill>
                  <a:srgbClr val="222222"/>
                </a:solidFill>
                <a:effectLst/>
              </a:rPr>
              <a:t>(aq) → BaCl</a:t>
            </a:r>
            <a:r>
              <a:rPr lang="pt-BR" b="1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pt-BR" b="1" i="0" dirty="0">
                <a:solidFill>
                  <a:srgbClr val="222222"/>
                </a:solidFill>
                <a:effectLst/>
              </a:rPr>
              <a:t>(aq) + 2 H</a:t>
            </a:r>
            <a:r>
              <a:rPr lang="pt-BR" b="1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pt-BR" b="1" i="0" dirty="0">
                <a:solidFill>
                  <a:srgbClr val="222222"/>
                </a:solidFill>
                <a:effectLst/>
              </a:rPr>
              <a:t>O(l)</a:t>
            </a:r>
          </a:p>
          <a:p>
            <a:pPr algn="just">
              <a:spcBef>
                <a:spcPts val="1200"/>
              </a:spcBef>
              <a:spcAft>
                <a:spcPts val="0"/>
              </a:spcAft>
            </a:pPr>
            <a:r>
              <a:rPr lang="en-GB" b="1" i="0" dirty="0">
                <a:solidFill>
                  <a:srgbClr val="222222"/>
                </a:solidFill>
                <a:effectLst/>
              </a:rPr>
              <a:t>Calculate the concentration of the hydrochloric acid in mol/dm</a:t>
            </a:r>
            <a:r>
              <a:rPr lang="en-GB" b="1" i="0" baseline="30000" dirty="0">
                <a:solidFill>
                  <a:srgbClr val="222222"/>
                </a:solidFill>
                <a:effectLst/>
              </a:rPr>
              <a:t>3</a:t>
            </a:r>
            <a:r>
              <a:rPr lang="en-GB" b="1" i="0" dirty="0">
                <a:solidFill>
                  <a:srgbClr val="222222"/>
                </a:solidFill>
                <a:effectLst/>
              </a:rPr>
              <a:t>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8CE3433-E1A0-76A4-76C1-DC7936F887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73" y="3052496"/>
            <a:ext cx="6239311" cy="76701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D1D2E6B-2B27-3BF8-3A6E-376478D9E9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958" y="3673953"/>
            <a:ext cx="6141539" cy="1329368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20CBE10-737A-9130-1F04-3DD2E8706A2B}"/>
              </a:ext>
            </a:extLst>
          </p:cNvPr>
          <p:cNvSpPr txBox="1"/>
          <p:nvPr/>
        </p:nvSpPr>
        <p:spPr>
          <a:xfrm>
            <a:off x="1023803" y="4898321"/>
            <a:ext cx="5419618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1:  How many </a:t>
            </a:r>
            <a:r>
              <a:rPr lang="en-GB" b="1" dirty="0"/>
              <a:t>moles Ba(OH)</a:t>
            </a:r>
            <a:r>
              <a:rPr lang="en-GB" b="1" baseline="-25000" dirty="0"/>
              <a:t>2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21B398D-FC2E-5EAD-C921-794427F41FD4}"/>
              </a:ext>
            </a:extLst>
          </p:cNvPr>
          <p:cNvSpPr txBox="1"/>
          <p:nvPr/>
        </p:nvSpPr>
        <p:spPr>
          <a:xfrm>
            <a:off x="1013284" y="6056039"/>
            <a:ext cx="5419618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noProof="0" dirty="0">
                <a:solidFill>
                  <a:sysClr val="windowText" lastClr="000000"/>
                </a:solidFill>
                <a:latin typeface="Calibri" panose="020F0502020204030204"/>
              </a:rPr>
              <a:t>2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How</a:t>
            </a:r>
            <a:r>
              <a:rPr kumimoji="0" lang="en-GB" sz="2000" b="1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 many moles of HCl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BDD4C32-3BC1-E332-6565-A00E21FFAA51}"/>
              </a:ext>
            </a:extLst>
          </p:cNvPr>
          <p:cNvSpPr txBox="1"/>
          <p:nvPr/>
        </p:nvSpPr>
        <p:spPr>
          <a:xfrm>
            <a:off x="1002765" y="7239848"/>
            <a:ext cx="5419618" cy="400110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noProof="0" dirty="0">
                <a:solidFill>
                  <a:sysClr val="windowText" lastClr="000000"/>
                </a:solidFill>
                <a:latin typeface="Calibri" panose="020F0502020204030204"/>
              </a:rPr>
              <a:t>3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:  Work out the concentration of HCl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2" name="TextBox 1">
            <a:hlinkClick r:id="rId6"/>
            <a:extLst>
              <a:ext uri="{FF2B5EF4-FFF2-40B4-BE49-F238E27FC236}">
                <a16:creationId xmlns:a16="http://schemas.microsoft.com/office/drawing/2014/main" id="{BC6D58BF-17DA-94CD-D87B-964C899BFC80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|4.4|35.9|3.2|30.8|3.7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</TotalTime>
  <Words>96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7</cp:revision>
  <dcterms:created xsi:type="dcterms:W3CDTF">2023-12-11T05:33:32Z</dcterms:created>
  <dcterms:modified xsi:type="dcterms:W3CDTF">2024-02-08T15:04:46Z</dcterms:modified>
</cp:coreProperties>
</file>