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Regulation-of-Blood-Glucose-Lesson-Activities-4262788"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level-biology-regulation-of-blood-glucose-lesson-and-activities-1204072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TupY3Q4tXXM" TargetMode="External"/><Relationship Id="rId5" Type="http://schemas.openxmlformats.org/officeDocument/2006/relationships/hyperlink" Target="https://twitter.com/teacherchalky1"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5720" y="148950"/>
            <a:ext cx="6858000" cy="276999"/>
          </a:xfrm>
        </p:spPr>
        <p:txBody>
          <a:bodyPr>
            <a:noAutofit/>
          </a:bodyPr>
          <a:lstStyle/>
          <a:p>
            <a:pPr algn="l"/>
            <a:r>
              <a:rPr lang="en-GB" sz="2000" b="1" dirty="0">
                <a:solidFill>
                  <a:srgbClr val="00B050"/>
                </a:solidFill>
                <a:latin typeface="Comic Sans MS" pitchFamily="66" charset="0"/>
              </a:rPr>
              <a:t>Control of Blood Glucose Question</a:t>
            </a:r>
          </a:p>
        </p:txBody>
      </p:sp>
      <p:sp>
        <p:nvSpPr>
          <p:cNvPr id="5" name="TextBox 4">
            <a:extLst>
              <a:ext uri="{FF2B5EF4-FFF2-40B4-BE49-F238E27FC236}">
                <a16:creationId xmlns:a16="http://schemas.microsoft.com/office/drawing/2014/main" id="{5CC14DE4-6B04-4B9C-9B4F-4440C207B430}"/>
              </a:ext>
            </a:extLst>
          </p:cNvPr>
          <p:cNvSpPr txBox="1"/>
          <p:nvPr/>
        </p:nvSpPr>
        <p:spPr>
          <a:xfrm>
            <a:off x="4421689" y="0"/>
            <a:ext cx="2436312" cy="584775"/>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prstClr val="black"/>
                </a:solidFill>
                <a:latin typeface="Calibri" panose="020F0502020204030204"/>
              </a:rPr>
              <a:t>Hormonal Communication</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8A6A02BB-8378-4145-8B5E-BADD88695EB4}"/>
              </a:ext>
            </a:extLst>
          </p:cNvPr>
          <p:cNvSpPr/>
          <p:nvPr/>
        </p:nvSpPr>
        <p:spPr>
          <a:xfrm>
            <a:off x="107712" y="843760"/>
            <a:ext cx="2460124" cy="138499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lvl="0" algn="just"/>
            <a:r>
              <a:rPr lang="en-US" sz="1200" dirty="0"/>
              <a:t>Insulin and glucagon are hormones secreted by islet cells within the pancreas. They are both secreted in response to blood sugar levels, but in opposite fashion! Insulin is normally secreted by the beta cells (a type of islet cell) of the pancreas</a:t>
            </a:r>
            <a:endParaRPr lang="en-GB" sz="1200" dirty="0"/>
          </a:p>
        </p:txBody>
      </p:sp>
      <p:sp>
        <p:nvSpPr>
          <p:cNvPr id="66" name="Rectangle 65">
            <a:extLst>
              <a:ext uri="{FF2B5EF4-FFF2-40B4-BE49-F238E27FC236}">
                <a16:creationId xmlns:a16="http://schemas.microsoft.com/office/drawing/2014/main" id="{8C48C87A-30EA-4C0B-A005-C8F1BBC90DC1}"/>
              </a:ext>
            </a:extLst>
          </p:cNvPr>
          <p:cNvSpPr/>
          <p:nvPr/>
        </p:nvSpPr>
        <p:spPr>
          <a:xfrm>
            <a:off x="2739798" y="3380084"/>
            <a:ext cx="4010489" cy="815608"/>
          </a:xfrm>
          <a:prstGeom prst="rect">
            <a:avLst/>
          </a:prstGeom>
          <a:ln w="28575">
            <a:solidFill>
              <a:srgbClr val="00B0F0"/>
            </a:solidFill>
            <a:prstDash val="dash"/>
          </a:ln>
        </p:spPr>
        <p:txBody>
          <a:bodyPr wrap="square">
            <a:spAutoFit/>
          </a:bodyPr>
          <a:lstStyle/>
          <a:p>
            <a:pPr algn="just"/>
            <a:r>
              <a:rPr lang="en-US" sz="1100" b="1" dirty="0"/>
              <a:t>Describe the difference between the roles of insulin and glucagon</a:t>
            </a:r>
          </a:p>
          <a:p>
            <a:pPr algn="just"/>
            <a:r>
              <a:rPr lang="en-US" sz="1200" b="1" dirty="0"/>
              <a:t>______________________________________________________________________________________________________________________________________________________</a:t>
            </a:r>
            <a:endParaRPr lang="en-GB" sz="1200" b="1" dirty="0"/>
          </a:p>
        </p:txBody>
      </p:sp>
      <p:sp>
        <p:nvSpPr>
          <p:cNvPr id="28" name="TextBox 27">
            <a:extLst>
              <a:ext uri="{FF2B5EF4-FFF2-40B4-BE49-F238E27FC236}">
                <a16:creationId xmlns:a16="http://schemas.microsoft.com/office/drawing/2014/main" id="{E0C26E61-EBE7-4DE1-80C1-87BA99EC330E}"/>
              </a:ext>
            </a:extLst>
          </p:cNvPr>
          <p:cNvSpPr txBox="1"/>
          <p:nvPr/>
        </p:nvSpPr>
        <p:spPr>
          <a:xfrm>
            <a:off x="62144" y="447322"/>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6E090A0-01F5-4FBF-8ED6-AB35FE92108E}"/>
              </a:ext>
            </a:extLst>
          </p:cNvPr>
          <p:cNvSpPr/>
          <p:nvPr/>
        </p:nvSpPr>
        <p:spPr>
          <a:xfrm>
            <a:off x="107713" y="2330629"/>
            <a:ext cx="2460124" cy="815608"/>
          </a:xfrm>
          <a:prstGeom prst="rect">
            <a:avLst/>
          </a:prstGeom>
          <a:ln w="28575">
            <a:solidFill>
              <a:srgbClr val="FFFF00"/>
            </a:solidFill>
            <a:prstDash val="solid"/>
          </a:ln>
        </p:spPr>
        <p:txBody>
          <a:bodyPr wrap="square">
            <a:spAutoFit/>
          </a:bodyPr>
          <a:lstStyle/>
          <a:p>
            <a:pPr algn="just"/>
            <a:r>
              <a:rPr lang="en-US" sz="1100" b="1" dirty="0"/>
              <a:t>What is the role of insulin?</a:t>
            </a:r>
            <a:endParaRPr lang="en-US" sz="1100" dirty="0"/>
          </a:p>
          <a:p>
            <a:pPr algn="just"/>
            <a:r>
              <a:rPr lang="en-US" sz="1200" b="1" dirty="0"/>
              <a:t>_______________________________________________________________________________________</a:t>
            </a:r>
            <a:endParaRPr lang="en-GB" sz="1200" b="1" dirty="0"/>
          </a:p>
        </p:txBody>
      </p:sp>
      <p:sp>
        <p:nvSpPr>
          <p:cNvPr id="13" name="Rectangle 12">
            <a:extLst>
              <a:ext uri="{FF2B5EF4-FFF2-40B4-BE49-F238E27FC236}">
                <a16:creationId xmlns:a16="http://schemas.microsoft.com/office/drawing/2014/main" id="{541A6620-98F9-41D5-97D2-BC7CF6F27555}"/>
              </a:ext>
            </a:extLst>
          </p:cNvPr>
          <p:cNvSpPr/>
          <p:nvPr/>
        </p:nvSpPr>
        <p:spPr>
          <a:xfrm>
            <a:off x="2739797" y="4299803"/>
            <a:ext cx="4010489" cy="175432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lvl="0" algn="just"/>
            <a:r>
              <a:rPr lang="en-US" sz="1200" dirty="0"/>
              <a:t>Insulin can't be taken orally to lower blood sugar because stomach enzymes will break down the insulin, preventing its action. You'll need to receive it either through injections or an insulin pump. Injections. You can use a fine needle and syringe or an insulin pen to inject insulin under your skin. Treatment of Type 2 diabetes. Treatment typically includes diet control, exercise, home blood glucose testing, and in some cases, oral medication and/or insulin. Approximately 40% of people with type 2 diabetes require insulin injections</a:t>
            </a:r>
            <a:endParaRPr lang="en-GB" sz="1200" dirty="0"/>
          </a:p>
        </p:txBody>
      </p:sp>
      <p:sp>
        <p:nvSpPr>
          <p:cNvPr id="21" name="Rectangle 20">
            <a:extLst>
              <a:ext uri="{FF2B5EF4-FFF2-40B4-BE49-F238E27FC236}">
                <a16:creationId xmlns:a16="http://schemas.microsoft.com/office/drawing/2014/main" id="{FD8DBF8C-D932-41AF-9005-CFE690E6C993}"/>
              </a:ext>
            </a:extLst>
          </p:cNvPr>
          <p:cNvSpPr/>
          <p:nvPr/>
        </p:nvSpPr>
        <p:spPr>
          <a:xfrm>
            <a:off x="107712" y="6231744"/>
            <a:ext cx="6642574" cy="1000274"/>
          </a:xfrm>
          <a:prstGeom prst="rect">
            <a:avLst/>
          </a:prstGeom>
          <a:ln w="28575">
            <a:solidFill>
              <a:srgbClr val="00B0F0"/>
            </a:solidFill>
            <a:prstDash val="dash"/>
          </a:ln>
        </p:spPr>
        <p:txBody>
          <a:bodyPr wrap="square">
            <a:spAutoFit/>
          </a:bodyPr>
          <a:lstStyle/>
          <a:p>
            <a:pPr algn="just"/>
            <a:r>
              <a:rPr lang="en-US" sz="1100" b="1" dirty="0"/>
              <a:t>What are the differences between treatments for type 1 &amp; type 2 diabetes?</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32" name="Rectangle 31">
            <a:extLst>
              <a:ext uri="{FF2B5EF4-FFF2-40B4-BE49-F238E27FC236}">
                <a16:creationId xmlns:a16="http://schemas.microsoft.com/office/drawing/2014/main" id="{2F370765-D1D7-43ED-8A66-64F9F5F618A8}"/>
              </a:ext>
            </a:extLst>
          </p:cNvPr>
          <p:cNvSpPr/>
          <p:nvPr/>
        </p:nvSpPr>
        <p:spPr>
          <a:xfrm>
            <a:off x="2701222" y="7318503"/>
            <a:ext cx="4049063" cy="1708160"/>
          </a:xfrm>
          <a:prstGeom prst="rect">
            <a:avLst/>
          </a:prstGeom>
          <a:ln w="28575">
            <a:solidFill>
              <a:srgbClr val="FFFF00"/>
            </a:solidFill>
            <a:prstDash val="solid"/>
          </a:ln>
        </p:spPr>
        <p:txBody>
          <a:bodyPr wrap="square">
            <a:spAutoFit/>
          </a:bodyPr>
          <a:lstStyle/>
          <a:p>
            <a:pPr algn="just"/>
            <a:r>
              <a:rPr lang="en-US" sz="1100" b="1" dirty="0"/>
              <a:t>A potential treatment for type 1 diabetes is the use of stem cells. State an advantage of this form of treatment compared to treatment using insulin.</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pic>
        <p:nvPicPr>
          <p:cNvPr id="18" name="Picture 17">
            <a:extLst>
              <a:ext uri="{FF2B5EF4-FFF2-40B4-BE49-F238E27FC236}">
                <a16:creationId xmlns:a16="http://schemas.microsoft.com/office/drawing/2014/main" id="{E04B19F0-FD45-46EC-AFCA-A4B8A5C9B292}"/>
              </a:ext>
            </a:extLst>
          </p:cNvPr>
          <p:cNvPicPr>
            <a:picLocks noChangeAspect="1"/>
          </p:cNvPicPr>
          <p:nvPr/>
        </p:nvPicPr>
        <p:blipFill>
          <a:blip r:embed="rId2"/>
          <a:stretch>
            <a:fillRect/>
          </a:stretch>
        </p:blipFill>
        <p:spPr>
          <a:xfrm>
            <a:off x="2701223" y="826195"/>
            <a:ext cx="4111057" cy="2312469"/>
          </a:xfrm>
          <a:prstGeom prst="rect">
            <a:avLst/>
          </a:prstGeom>
        </p:spPr>
      </p:pic>
      <p:sp>
        <p:nvSpPr>
          <p:cNvPr id="19" name="Rectangle 18">
            <a:extLst>
              <a:ext uri="{FF2B5EF4-FFF2-40B4-BE49-F238E27FC236}">
                <a16:creationId xmlns:a16="http://schemas.microsoft.com/office/drawing/2014/main" id="{DFF9E5F0-6033-4AF4-8E83-3C7E27411F76}"/>
              </a:ext>
            </a:extLst>
          </p:cNvPr>
          <p:cNvSpPr/>
          <p:nvPr/>
        </p:nvSpPr>
        <p:spPr>
          <a:xfrm>
            <a:off x="107712" y="3248111"/>
            <a:ext cx="2460124" cy="815608"/>
          </a:xfrm>
          <a:prstGeom prst="rect">
            <a:avLst/>
          </a:prstGeom>
          <a:ln w="28575">
            <a:solidFill>
              <a:srgbClr val="FFFF00"/>
            </a:solidFill>
            <a:prstDash val="solid"/>
          </a:ln>
        </p:spPr>
        <p:txBody>
          <a:bodyPr wrap="square">
            <a:spAutoFit/>
          </a:bodyPr>
          <a:lstStyle/>
          <a:p>
            <a:pPr algn="just"/>
            <a:r>
              <a:rPr lang="en-US" sz="1100" b="1" dirty="0"/>
              <a:t>What is the role of glucagon?</a:t>
            </a:r>
            <a:endParaRPr lang="en-US" sz="1100" dirty="0"/>
          </a:p>
          <a:p>
            <a:pPr algn="just"/>
            <a:r>
              <a:rPr lang="en-US" sz="1200" b="1" dirty="0"/>
              <a:t>_______________________________________________________________________________________</a:t>
            </a:r>
            <a:endParaRPr lang="en-GB" sz="1200" b="1" dirty="0"/>
          </a:p>
        </p:txBody>
      </p:sp>
      <p:sp>
        <p:nvSpPr>
          <p:cNvPr id="20" name="Rectangle 19">
            <a:extLst>
              <a:ext uri="{FF2B5EF4-FFF2-40B4-BE49-F238E27FC236}">
                <a16:creationId xmlns:a16="http://schemas.microsoft.com/office/drawing/2014/main" id="{AB66EA31-B2C5-43D8-A2ED-5C81E9CB78D2}"/>
              </a:ext>
            </a:extLst>
          </p:cNvPr>
          <p:cNvSpPr/>
          <p:nvPr/>
        </p:nvSpPr>
        <p:spPr>
          <a:xfrm>
            <a:off x="107712" y="4165593"/>
            <a:ext cx="2460124" cy="984885"/>
          </a:xfrm>
          <a:prstGeom prst="rect">
            <a:avLst/>
          </a:prstGeom>
          <a:ln w="28575">
            <a:solidFill>
              <a:srgbClr val="FFFF00"/>
            </a:solidFill>
            <a:prstDash val="solid"/>
          </a:ln>
        </p:spPr>
        <p:txBody>
          <a:bodyPr wrap="square">
            <a:spAutoFit/>
          </a:bodyPr>
          <a:lstStyle/>
          <a:p>
            <a:pPr algn="just"/>
            <a:r>
              <a:rPr lang="en-US" sz="1100" b="1" dirty="0"/>
              <a:t>Why does blood glucose need to be controlled?</a:t>
            </a:r>
            <a:endParaRPr lang="en-US" sz="1100" dirty="0"/>
          </a:p>
          <a:p>
            <a:pPr algn="just"/>
            <a:r>
              <a:rPr lang="en-US" sz="1200" b="1" dirty="0"/>
              <a:t>_______________________________________________________________________________________</a:t>
            </a:r>
            <a:endParaRPr lang="en-GB" sz="1200" b="1" dirty="0"/>
          </a:p>
        </p:txBody>
      </p:sp>
      <p:sp>
        <p:nvSpPr>
          <p:cNvPr id="22" name="Rectangle 21">
            <a:extLst>
              <a:ext uri="{FF2B5EF4-FFF2-40B4-BE49-F238E27FC236}">
                <a16:creationId xmlns:a16="http://schemas.microsoft.com/office/drawing/2014/main" id="{7711939F-F5BA-49F2-850E-6A81966130DF}"/>
              </a:ext>
            </a:extLst>
          </p:cNvPr>
          <p:cNvSpPr/>
          <p:nvPr/>
        </p:nvSpPr>
        <p:spPr>
          <a:xfrm>
            <a:off x="107712" y="5253910"/>
            <a:ext cx="2460124" cy="800219"/>
          </a:xfrm>
          <a:prstGeom prst="rect">
            <a:avLst/>
          </a:prstGeom>
          <a:ln w="28575">
            <a:solidFill>
              <a:srgbClr val="FFFF00"/>
            </a:solidFill>
            <a:prstDash val="solid"/>
          </a:ln>
        </p:spPr>
        <p:txBody>
          <a:bodyPr wrap="square">
            <a:spAutoFit/>
          </a:bodyPr>
          <a:lstStyle/>
          <a:p>
            <a:pPr algn="just"/>
            <a:r>
              <a:rPr lang="en-US" sz="1100" b="1" dirty="0"/>
              <a:t>What is normal blood glucose concentration?</a:t>
            </a:r>
            <a:endParaRPr lang="en-US" sz="1100" dirty="0"/>
          </a:p>
          <a:p>
            <a:pPr algn="just"/>
            <a:r>
              <a:rPr lang="en-US" sz="1200" b="1" dirty="0"/>
              <a:t>__________________________________________________________</a:t>
            </a:r>
            <a:endParaRPr lang="en-GB" sz="1200" b="1" dirty="0"/>
          </a:p>
        </p:txBody>
      </p:sp>
      <p:sp>
        <p:nvSpPr>
          <p:cNvPr id="30" name="Rectangle 29">
            <a:extLst>
              <a:ext uri="{FF2B5EF4-FFF2-40B4-BE49-F238E27FC236}">
                <a16:creationId xmlns:a16="http://schemas.microsoft.com/office/drawing/2014/main" id="{0D3CB717-374F-4E26-994B-C8AFB75AF4D0}"/>
              </a:ext>
            </a:extLst>
          </p:cNvPr>
          <p:cNvSpPr/>
          <p:nvPr/>
        </p:nvSpPr>
        <p:spPr>
          <a:xfrm>
            <a:off x="107712" y="7318503"/>
            <a:ext cx="2460124" cy="175432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lvl="0" algn="just"/>
            <a:r>
              <a:rPr lang="en-US" sz="1200" dirty="0"/>
              <a:t>Stem cells use in islet cell transplants. To cure type 1 diabetes, stem cell replacement needs to be more than simply a case of swapping insulin-producing cells from a healthy pancreas with those destroyed by diabetes in a diabetic patient. Numerous complications preclude this as a simple treatment.</a:t>
            </a:r>
            <a:endParaRPr lang="en-GB" sz="1200" dirty="0"/>
          </a:p>
        </p:txBody>
      </p:sp>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Click here to access my percentage composition </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youtube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5E5288A-2C51-5B78-476F-9215D9FE73CF}"/>
              </a:ext>
            </a:extLst>
          </p:cNvPr>
          <p:cNvPicPr>
            <a:picLocks noChangeAspect="1"/>
          </p:cNvPicPr>
          <p:nvPr/>
        </p:nvPicPr>
        <p:blipFill>
          <a:blip r:embed="rId14"/>
          <a:stretch>
            <a:fillRect/>
          </a:stretch>
        </p:blipFill>
        <p:spPr>
          <a:xfrm>
            <a:off x="656089" y="5068909"/>
            <a:ext cx="2124437" cy="1194996"/>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1293</TotalTime>
  <Words>346</Words>
  <Application>Microsoft Office PowerPoint</Application>
  <PresentationFormat>On-screen Show (4:3)</PresentationFormat>
  <Paragraphs>27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Control of Blood Glucose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69</cp:revision>
  <dcterms:created xsi:type="dcterms:W3CDTF">2019-02-02T18:17:28Z</dcterms:created>
  <dcterms:modified xsi:type="dcterms:W3CDTF">2024-06-08T14:58:08Z</dcterms:modified>
</cp:coreProperties>
</file>