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123142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51639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41994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5007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524068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38303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143083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4322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67034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283574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1597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4645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Chemistry-Covalent-Bonding-Lesson-Activities-4303670"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chemistry-science-covalent-bonding-lesson-and-activities-12050393" TargetMode="Externa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_bf4w1BcQFM&amp;t=14s" TargetMode="External"/><Relationship Id="rId5" Type="http://schemas.openxmlformats.org/officeDocument/2006/relationships/hyperlink" Target="https://twitter.com/teacherchalky1" TargetMode="External"/><Relationship Id="rId10"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E7E6AF-228F-49F2-976B-CBF013328A58}"/>
              </a:ext>
            </a:extLst>
          </p:cNvPr>
          <p:cNvPicPr>
            <a:picLocks noChangeAspect="1"/>
          </p:cNvPicPr>
          <p:nvPr/>
        </p:nvPicPr>
        <p:blipFill>
          <a:blip r:embed="rId2"/>
          <a:stretch>
            <a:fillRect/>
          </a:stretch>
        </p:blipFill>
        <p:spPr>
          <a:xfrm>
            <a:off x="4819304" y="5211709"/>
            <a:ext cx="1905878" cy="1104927"/>
          </a:xfrm>
          <a:prstGeom prst="rect">
            <a:avLst/>
          </a:prstGeom>
        </p:spPr>
      </p:pic>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4877" y="-745172"/>
            <a:ext cx="4809995" cy="1255210"/>
          </a:xfrm>
        </p:spPr>
        <p:txBody>
          <a:bodyPr>
            <a:noAutofit/>
          </a:bodyPr>
          <a:lstStyle/>
          <a:p>
            <a:pPr algn="l"/>
            <a:r>
              <a:rPr lang="en-GB" sz="2800" b="1" dirty="0">
                <a:solidFill>
                  <a:srgbClr val="00B050"/>
                </a:solidFill>
                <a:latin typeface="Comic Sans MS" pitchFamily="66" charset="0"/>
              </a:rPr>
              <a:t>Covalent Bonding</a:t>
            </a:r>
          </a:p>
        </p:txBody>
      </p:sp>
      <p:sp>
        <p:nvSpPr>
          <p:cNvPr id="5" name="TextBox 4">
            <a:extLst>
              <a:ext uri="{FF2B5EF4-FFF2-40B4-BE49-F238E27FC236}">
                <a16:creationId xmlns:a16="http://schemas.microsoft.com/office/drawing/2014/main" id="{5CC14DE4-6B04-4B9C-9B4F-4440C207B430}"/>
              </a:ext>
            </a:extLst>
          </p:cNvPr>
          <p:cNvSpPr txBox="1"/>
          <p:nvPr/>
        </p:nvSpPr>
        <p:spPr>
          <a:xfrm>
            <a:off x="4809995" y="0"/>
            <a:ext cx="2048004"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defTabSz="914400">
              <a:defRPr/>
            </a:pPr>
            <a:r>
              <a:rPr lang="en-GB" sz="1200" kern="0" dirty="0">
                <a:solidFill>
                  <a:prstClr val="black"/>
                </a:solidFill>
              </a:rPr>
              <a:t>Bonding</a:t>
            </a:r>
          </a:p>
        </p:txBody>
      </p:sp>
      <p:sp>
        <p:nvSpPr>
          <p:cNvPr id="17" name="Rectangle 16">
            <a:extLst>
              <a:ext uri="{FF2B5EF4-FFF2-40B4-BE49-F238E27FC236}">
                <a16:creationId xmlns:a16="http://schemas.microsoft.com/office/drawing/2014/main" id="{CFA43210-7A76-4883-871E-02E95FD24494}"/>
              </a:ext>
            </a:extLst>
          </p:cNvPr>
          <p:cNvSpPr/>
          <p:nvPr/>
        </p:nvSpPr>
        <p:spPr>
          <a:xfrm>
            <a:off x="1489166" y="3907492"/>
            <a:ext cx="5236016" cy="938719"/>
          </a:xfrm>
          <a:prstGeom prst="rect">
            <a:avLst/>
          </a:prstGeom>
          <a:ln w="28575">
            <a:solidFill>
              <a:srgbClr val="00B0F0"/>
            </a:solidFill>
            <a:prstDash val="dash"/>
          </a:ln>
        </p:spPr>
        <p:txBody>
          <a:bodyPr wrap="square">
            <a:spAutoFit/>
          </a:bodyPr>
          <a:lstStyle/>
          <a:p>
            <a:pPr lvl="0">
              <a:defRPr/>
            </a:pPr>
            <a:r>
              <a:rPr lang="en-GB" sz="1100" dirty="0">
                <a:solidFill>
                  <a:prstClr val="black"/>
                </a:solidFill>
              </a:rPr>
              <a:t>Describe the properties of simple covalent molecules</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b="1" dirty="0"/>
          </a:p>
        </p:txBody>
      </p:sp>
      <p:sp>
        <p:nvSpPr>
          <p:cNvPr id="30" name="TextBox 29">
            <a:extLst>
              <a:ext uri="{FF2B5EF4-FFF2-40B4-BE49-F238E27FC236}">
                <a16:creationId xmlns:a16="http://schemas.microsoft.com/office/drawing/2014/main" id="{1355E330-EE6B-43BE-91BE-ACD62E1EF9B3}"/>
              </a:ext>
            </a:extLst>
          </p:cNvPr>
          <p:cNvSpPr txBox="1"/>
          <p:nvPr/>
        </p:nvSpPr>
        <p:spPr>
          <a:xfrm>
            <a:off x="94672" y="647605"/>
            <a:ext cx="3334327"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FEB5110-DAF3-444B-8162-72980CC1A573}"/>
              </a:ext>
            </a:extLst>
          </p:cNvPr>
          <p:cNvSpPr/>
          <p:nvPr/>
        </p:nvSpPr>
        <p:spPr>
          <a:xfrm>
            <a:off x="94672" y="1098358"/>
            <a:ext cx="3450345" cy="110799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lvl="0" algn="just" defTabSz="914400">
              <a:defRPr/>
            </a:pPr>
            <a:r>
              <a:rPr lang="en-US" sz="1100" dirty="0">
                <a:solidFill>
                  <a:prstClr val="black"/>
                </a:solidFill>
              </a:rPr>
              <a:t>A covalent bond, also called a molecular bond, is a chemical bond that involves the sharing of electron pairs between atoms. These electron pairs are known as shared pairs or bonding pairs, and the stable balance of attractive and repulsive forces between atoms, when they share electrons, is known as covalent bonding</a:t>
            </a:r>
            <a:endParaRPr lang="en-GB" sz="1100" dirty="0">
              <a:solidFill>
                <a:prstClr val="black"/>
              </a:solidFill>
            </a:endParaRPr>
          </a:p>
        </p:txBody>
      </p:sp>
      <p:sp>
        <p:nvSpPr>
          <p:cNvPr id="24" name="Arrow: Right 23">
            <a:extLst>
              <a:ext uri="{FF2B5EF4-FFF2-40B4-BE49-F238E27FC236}">
                <a16:creationId xmlns:a16="http://schemas.microsoft.com/office/drawing/2014/main" id="{0D967DB4-68DD-428F-ACA7-E81F5B3BA0D5}"/>
              </a:ext>
            </a:extLst>
          </p:cNvPr>
          <p:cNvSpPr/>
          <p:nvPr/>
        </p:nvSpPr>
        <p:spPr>
          <a:xfrm rot="5400000">
            <a:off x="2989963" y="477292"/>
            <a:ext cx="754114" cy="487834"/>
          </a:xfrm>
          <a:prstGeom prst="rightArrow">
            <a:avLst>
              <a:gd name="adj1" fmla="val 31335"/>
              <a:gd name="adj2" fmla="val 74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17F75E7-C478-4E3E-A3F3-69DAF2F4460B}"/>
              </a:ext>
            </a:extLst>
          </p:cNvPr>
          <p:cNvSpPr/>
          <p:nvPr/>
        </p:nvSpPr>
        <p:spPr>
          <a:xfrm>
            <a:off x="140631" y="7068771"/>
            <a:ext cx="4078671" cy="1954381"/>
          </a:xfrm>
          <a:prstGeom prst="rect">
            <a:avLst/>
          </a:prstGeom>
          <a:ln w="28575">
            <a:solidFill>
              <a:srgbClr val="00B0F0"/>
            </a:solidFill>
            <a:prstDash val="dash"/>
          </a:ln>
        </p:spPr>
        <p:txBody>
          <a:bodyPr wrap="square">
            <a:spAutoFit/>
          </a:bodyPr>
          <a:lstStyle/>
          <a:p>
            <a:pPr lvl="0">
              <a:defRPr/>
            </a:pPr>
            <a:r>
              <a:rPr lang="en-GB" sz="1100" dirty="0">
                <a:solidFill>
                  <a:prstClr val="black"/>
                </a:solidFill>
              </a:rPr>
              <a:t>Describe the bonding in giant covalent molecules &amp; how this effects their properties</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b="1" dirty="0"/>
          </a:p>
        </p:txBody>
      </p:sp>
      <p:sp>
        <p:nvSpPr>
          <p:cNvPr id="32" name="Rectangle 31">
            <a:extLst>
              <a:ext uri="{FF2B5EF4-FFF2-40B4-BE49-F238E27FC236}">
                <a16:creationId xmlns:a16="http://schemas.microsoft.com/office/drawing/2014/main" id="{B422B1BD-79CB-4F30-8C86-892B88AA1464}"/>
              </a:ext>
            </a:extLst>
          </p:cNvPr>
          <p:cNvSpPr/>
          <p:nvPr/>
        </p:nvSpPr>
        <p:spPr>
          <a:xfrm>
            <a:off x="3749636" y="2873561"/>
            <a:ext cx="2975546" cy="93871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Covalent bonds form between non-metal atoms. Each bond consists of a shared pair of electrons, and is very strong. Simple molecular substances and giant covalent structures have different properties.</a:t>
            </a:r>
          </a:p>
        </p:txBody>
      </p:sp>
      <p:sp>
        <p:nvSpPr>
          <p:cNvPr id="53" name="Rectangle 52">
            <a:extLst>
              <a:ext uri="{FF2B5EF4-FFF2-40B4-BE49-F238E27FC236}">
                <a16:creationId xmlns:a16="http://schemas.microsoft.com/office/drawing/2014/main" id="{9AA051D5-D6F5-4FD0-B625-66042E62484F}"/>
              </a:ext>
            </a:extLst>
          </p:cNvPr>
          <p:cNvSpPr/>
          <p:nvPr/>
        </p:nvSpPr>
        <p:spPr>
          <a:xfrm>
            <a:off x="1489166" y="4910762"/>
            <a:ext cx="3334050" cy="1277273"/>
          </a:xfrm>
          <a:prstGeom prst="rect">
            <a:avLst/>
          </a:prstGeom>
          <a:ln w="28575">
            <a:solidFill>
              <a:srgbClr val="00B0F0"/>
            </a:solidFill>
            <a:prstDash val="dash"/>
          </a:ln>
        </p:spPr>
        <p:txBody>
          <a:bodyPr wrap="square">
            <a:spAutoFit/>
          </a:bodyPr>
          <a:lstStyle/>
          <a:p>
            <a:pPr lvl="0">
              <a:defRPr/>
            </a:pPr>
            <a:r>
              <a:rPr lang="en-GB" sz="1100" dirty="0">
                <a:solidFill>
                  <a:prstClr val="black"/>
                </a:solidFill>
              </a:rPr>
              <a:t>Describe how the structure of water affects it’s properties</a:t>
            </a:r>
            <a:endParaRPr lang="en-GB" sz="1050" dirty="0">
              <a:solidFill>
                <a:prstClr val="black"/>
              </a:solidFill>
            </a:endParaRPr>
          </a:p>
          <a:p>
            <a:pPr algn="just"/>
            <a:r>
              <a:rPr lang="en-US" sz="1100" b="1" dirty="0"/>
              <a:t>_________________________________________________________________________________________________________________________________________________________________________________________________________________________________</a:t>
            </a:r>
            <a:endParaRPr lang="en-GB" sz="1100" b="1" dirty="0"/>
          </a:p>
        </p:txBody>
      </p:sp>
      <p:sp>
        <p:nvSpPr>
          <p:cNvPr id="58" name="Rectangle 57">
            <a:extLst>
              <a:ext uri="{FF2B5EF4-FFF2-40B4-BE49-F238E27FC236}">
                <a16:creationId xmlns:a16="http://schemas.microsoft.com/office/drawing/2014/main" id="{843A31ED-4F25-4BF7-AE6A-B73904E438F0}"/>
              </a:ext>
            </a:extLst>
          </p:cNvPr>
          <p:cNvSpPr/>
          <p:nvPr/>
        </p:nvSpPr>
        <p:spPr>
          <a:xfrm>
            <a:off x="1489166" y="6272801"/>
            <a:ext cx="5236016" cy="6001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Giant covalent structures contain very many atoms , each joined to adjacent atoms by covalent bonds . The atoms are usually arranged into giant regular lattices - extremely strong structures because of the many bonds involved.</a:t>
            </a:r>
          </a:p>
        </p:txBody>
      </p:sp>
      <p:pic>
        <p:nvPicPr>
          <p:cNvPr id="59" name="Picture 2" descr="Image result for covalent bond">
            <a:extLst>
              <a:ext uri="{FF2B5EF4-FFF2-40B4-BE49-F238E27FC236}">
                <a16:creationId xmlns:a16="http://schemas.microsoft.com/office/drawing/2014/main" id="{999E26AA-98CE-422C-ADCC-AD863531B7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04" r="7829"/>
          <a:stretch/>
        </p:blipFill>
        <p:spPr bwMode="auto">
          <a:xfrm>
            <a:off x="3735585" y="600559"/>
            <a:ext cx="3062060" cy="21396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8C1E16C-8E50-430E-8DDE-2FEDBD5D4FE6}"/>
              </a:ext>
            </a:extLst>
          </p:cNvPr>
          <p:cNvPicPr>
            <a:picLocks noChangeAspect="1"/>
          </p:cNvPicPr>
          <p:nvPr/>
        </p:nvPicPr>
        <p:blipFill>
          <a:blip r:embed="rId4"/>
          <a:stretch>
            <a:fillRect/>
          </a:stretch>
        </p:blipFill>
        <p:spPr>
          <a:xfrm>
            <a:off x="-4877" y="3925372"/>
            <a:ext cx="1343669" cy="3042805"/>
          </a:xfrm>
          <a:prstGeom prst="rect">
            <a:avLst/>
          </a:prstGeom>
        </p:spPr>
      </p:pic>
      <p:pic>
        <p:nvPicPr>
          <p:cNvPr id="12" name="Picture 11">
            <a:extLst>
              <a:ext uri="{FF2B5EF4-FFF2-40B4-BE49-F238E27FC236}">
                <a16:creationId xmlns:a16="http://schemas.microsoft.com/office/drawing/2014/main" id="{7EABC4D2-1E30-4B02-A14C-FF76843988ED}"/>
              </a:ext>
            </a:extLst>
          </p:cNvPr>
          <p:cNvPicPr>
            <a:picLocks noChangeAspect="1"/>
          </p:cNvPicPr>
          <p:nvPr/>
        </p:nvPicPr>
        <p:blipFill rotWithShape="1">
          <a:blip r:embed="rId5"/>
          <a:srcRect l="16467" r="16467" b="4671"/>
          <a:stretch/>
        </p:blipFill>
        <p:spPr>
          <a:xfrm>
            <a:off x="4219302" y="6968177"/>
            <a:ext cx="2638697" cy="2109789"/>
          </a:xfrm>
          <a:prstGeom prst="rect">
            <a:avLst/>
          </a:prstGeom>
        </p:spPr>
      </p:pic>
      <p:sp>
        <p:nvSpPr>
          <p:cNvPr id="2" name="TextBox 1">
            <a:extLst>
              <a:ext uri="{FF2B5EF4-FFF2-40B4-BE49-F238E27FC236}">
                <a16:creationId xmlns:a16="http://schemas.microsoft.com/office/drawing/2014/main" id="{64CE3E8D-381B-4954-966E-BE54A5C176BB}"/>
              </a:ext>
            </a:extLst>
          </p:cNvPr>
          <p:cNvSpPr txBox="1"/>
          <p:nvPr/>
        </p:nvSpPr>
        <p:spPr>
          <a:xfrm>
            <a:off x="87423" y="2355946"/>
            <a:ext cx="3523514" cy="646331"/>
          </a:xfrm>
          <a:prstGeom prst="rect">
            <a:avLst/>
          </a:prstGeom>
          <a:noFill/>
          <a:ln w="38100">
            <a:solidFill>
              <a:srgbClr val="FFFF00"/>
            </a:solidFill>
          </a:ln>
        </p:spPr>
        <p:txBody>
          <a:bodyPr wrap="square" rtlCol="0">
            <a:spAutoFit/>
          </a:bodyPr>
          <a:lstStyle/>
          <a:p>
            <a:r>
              <a:rPr lang="en-GB" sz="1200" dirty="0"/>
              <a:t>How many electrons does an atom want in it’s outer shell?</a:t>
            </a:r>
          </a:p>
          <a:p>
            <a:r>
              <a:rPr lang="en-GB" sz="1200" dirty="0"/>
              <a:t>___________________________________________</a:t>
            </a:r>
          </a:p>
        </p:txBody>
      </p:sp>
      <p:sp>
        <p:nvSpPr>
          <p:cNvPr id="18" name="TextBox 17">
            <a:extLst>
              <a:ext uri="{FF2B5EF4-FFF2-40B4-BE49-F238E27FC236}">
                <a16:creationId xmlns:a16="http://schemas.microsoft.com/office/drawing/2014/main" id="{A8965A3F-1060-4A03-8923-DA2D07F99370}"/>
              </a:ext>
            </a:extLst>
          </p:cNvPr>
          <p:cNvSpPr txBox="1"/>
          <p:nvPr/>
        </p:nvSpPr>
        <p:spPr>
          <a:xfrm>
            <a:off x="87423" y="3123336"/>
            <a:ext cx="3523514" cy="646331"/>
          </a:xfrm>
          <a:prstGeom prst="rect">
            <a:avLst/>
          </a:prstGeom>
          <a:noFill/>
          <a:ln w="38100">
            <a:solidFill>
              <a:srgbClr val="FFFF00"/>
            </a:solidFill>
          </a:ln>
        </p:spPr>
        <p:txBody>
          <a:bodyPr wrap="square" rtlCol="0">
            <a:spAutoFit/>
          </a:bodyPr>
          <a:lstStyle/>
          <a:p>
            <a:r>
              <a:rPr lang="en-GB" sz="1200" dirty="0"/>
              <a:t>If an atom has 4 electrons how many electrons does it need to share?</a:t>
            </a:r>
          </a:p>
          <a:p>
            <a:r>
              <a:rPr lang="en-GB" sz="1200" dirty="0"/>
              <a:t>___________________________________________</a:t>
            </a:r>
          </a:p>
        </p:txBody>
      </p:sp>
      <p:pic>
        <p:nvPicPr>
          <p:cNvPr id="7" name="Picture 6">
            <a:extLst>
              <a:ext uri="{FF2B5EF4-FFF2-40B4-BE49-F238E27FC236}">
                <a16:creationId xmlns:a16="http://schemas.microsoft.com/office/drawing/2014/main" id="{37BF53B9-3296-4437-A1E9-6275B22F67AF}"/>
              </a:ext>
            </a:extLst>
          </p:cNvPr>
          <p:cNvPicPr>
            <a:picLocks noChangeAspect="1"/>
          </p:cNvPicPr>
          <p:nvPr/>
        </p:nvPicPr>
        <p:blipFill>
          <a:blip r:embed="rId6"/>
          <a:stretch>
            <a:fillRect/>
          </a:stretch>
        </p:blipFill>
        <p:spPr>
          <a:xfrm>
            <a:off x="5266615" y="4859274"/>
            <a:ext cx="1093876" cy="385219"/>
          </a:xfrm>
          <a:prstGeom prst="rect">
            <a:avLst/>
          </a:prstGeom>
        </p:spPr>
      </p:pic>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5" name="TextBox 14">
            <a:hlinkClick r:id="rId13"/>
            <a:extLst>
              <a:ext uri="{FF2B5EF4-FFF2-40B4-BE49-F238E27FC236}">
                <a16:creationId xmlns:a16="http://schemas.microsoft.com/office/drawing/2014/main" id="{5605A7AB-C96D-4E42-9BE9-6DE9ED81896A}"/>
              </a:ext>
            </a:extLst>
          </p:cNvPr>
          <p:cNvSpPr txBox="1"/>
          <p:nvPr/>
        </p:nvSpPr>
        <p:spPr>
          <a:xfrm>
            <a:off x="3459107" y="544782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p>
        </p:txBody>
      </p:sp>
      <p:pic>
        <p:nvPicPr>
          <p:cNvPr id="3" name="Picture 2">
            <a:extLst>
              <a:ext uri="{FF2B5EF4-FFF2-40B4-BE49-F238E27FC236}">
                <a16:creationId xmlns:a16="http://schemas.microsoft.com/office/drawing/2014/main" id="{89320703-D8BC-B11C-257D-AE236DBE3CC5}"/>
              </a:ext>
            </a:extLst>
          </p:cNvPr>
          <p:cNvPicPr>
            <a:picLocks noChangeAspect="1"/>
          </p:cNvPicPr>
          <p:nvPr/>
        </p:nvPicPr>
        <p:blipFill>
          <a:blip r:embed="rId14"/>
          <a:stretch>
            <a:fillRect/>
          </a:stretch>
        </p:blipFill>
        <p:spPr>
          <a:xfrm>
            <a:off x="585004" y="4896150"/>
            <a:ext cx="2289097" cy="1287617"/>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11856</TotalTime>
  <Words>242</Words>
  <Application>Microsoft Office PowerPoint</Application>
  <PresentationFormat>On-screen Show (4:3)</PresentationFormat>
  <Paragraphs>23</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Covalent Bonding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67</cp:revision>
  <dcterms:created xsi:type="dcterms:W3CDTF">2019-02-02T18:17:28Z</dcterms:created>
  <dcterms:modified xsi:type="dcterms:W3CDTF">2024-06-09T10:11:44Z</dcterms:modified>
</cp:coreProperties>
</file>